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888" r:id="rId2"/>
    <p:sldId id="421" r:id="rId3"/>
    <p:sldId id="936" r:id="rId4"/>
    <p:sldId id="932" r:id="rId5"/>
    <p:sldId id="933" r:id="rId6"/>
    <p:sldId id="942" r:id="rId7"/>
    <p:sldId id="934" r:id="rId8"/>
    <p:sldId id="938" r:id="rId9"/>
    <p:sldId id="939" r:id="rId10"/>
    <p:sldId id="941" r:id="rId11"/>
    <p:sldId id="940" r:id="rId12"/>
    <p:sldId id="914" r:id="rId13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47" d="100"/>
          <a:sy n="147" d="100"/>
        </p:scale>
        <p:origin x="-59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2024/11/23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047750"/>
          </a:xfrm>
        </p:spPr>
        <p:txBody>
          <a:bodyPr/>
          <a:lstStyle/>
          <a:p>
            <a:r>
              <a:rPr lang="zh-CN" altLang="en-US" sz="3600" b="1" dirty="0" smtClean="0"/>
              <a:t>跨越生命的界限</a:t>
            </a:r>
            <a:br>
              <a:rPr lang="zh-CN" altLang="en-US" sz="3600" b="1" dirty="0" smtClean="0"/>
            </a:br>
            <a:r>
              <a:rPr lang="zh-CN" altLang="en-US" sz="3200" b="1" dirty="0" smtClean="0"/>
              <a:t>经文 拿</a:t>
            </a:r>
            <a:r>
              <a:rPr lang="en-US" altLang="zh-CN" sz="3200" b="1" dirty="0" smtClean="0"/>
              <a:t>4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1-11</a:t>
            </a:r>
            <a:endParaRPr lang="zh-CN" altLang="en-US" sz="3200" b="1" dirty="0"/>
          </a:p>
        </p:txBody>
      </p:sp>
      <p:pic>
        <p:nvPicPr>
          <p:cNvPr id="2" name="Picture 4" descr="E:\2024 证道\跨越生命的界限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47750"/>
            <a:ext cx="9144000" cy="4095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16764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发怒</a:t>
            </a:r>
            <a:endParaRPr lang="en-US" sz="3600" b="1" dirty="0"/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1828800" y="0"/>
            <a:ext cx="73152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、</a:t>
            </a:r>
            <a:r>
              <a:rPr lang="zh-CN" altLang="en-US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常常因为自己的利益受到了损失</a:t>
            </a:r>
            <a:endParaRPr lang="en-US" altLang="zh-CN" sz="3600" b="1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2000" b="1" dirty="0" smtClean="0"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lang="en-US" altLang="zh-CN" sz="3000" b="1" dirty="0" smtClean="0">
                <a:latin typeface="+mj-lt"/>
                <a:ea typeface="+mj-ea"/>
                <a:cs typeface="+mj-cs"/>
              </a:rPr>
              <a:t>4</a:t>
            </a:r>
            <a:r>
              <a:rPr lang="zh-CN" altLang="en-US" sz="3000" b="1" dirty="0" smtClean="0">
                <a:latin typeface="+mj-lt"/>
                <a:ea typeface="+mj-ea"/>
                <a:cs typeface="+mj-cs"/>
              </a:rPr>
              <a:t>：</a:t>
            </a:r>
            <a:r>
              <a:rPr lang="en-US" altLang="zh-CN" sz="3000" b="1" dirty="0" smtClean="0">
                <a:latin typeface="+mj-lt"/>
                <a:ea typeface="+mj-ea"/>
                <a:cs typeface="+mj-cs"/>
              </a:rPr>
              <a:t>6</a:t>
            </a:r>
            <a:r>
              <a:rPr lang="zh-CN" altLang="en-US" sz="3000" b="1" dirty="0" smtClean="0">
                <a:latin typeface="+mj-lt"/>
                <a:ea typeface="+mj-ea"/>
                <a:cs typeface="+mj-cs"/>
              </a:rPr>
              <a:t>耶和华神安排一棵蓖麻，使其发生高过约拿，影儿遮盖他的头，救他脱离苦楚。</a:t>
            </a:r>
            <a:r>
              <a:rPr lang="zh-CN" altLang="en-US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约拿因这棵蓖麻大大喜乐。</a:t>
            </a:r>
            <a:endParaRPr lang="en-US" altLang="zh-CN" sz="3000" b="1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2</a:t>
            </a:r>
            <a:r>
              <a:rPr lang="zh-CN" altLang="en-US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、常常认为他人做错了事</a:t>
            </a:r>
            <a:endParaRPr lang="en-US" altLang="zh-CN" sz="3600" b="1" dirty="0" smtClean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eaLnBrk="0" hangingPunct="0"/>
            <a:r>
              <a:rPr lang="en-US" altLang="zh-CN" sz="3000" b="1" dirty="0" smtClean="0">
                <a:latin typeface="+mj-lt"/>
                <a:ea typeface="+mj-ea"/>
                <a:cs typeface="+mj-cs"/>
              </a:rPr>
              <a:t>3</a:t>
            </a:r>
            <a:r>
              <a:rPr lang="zh-CN" altLang="en-US" sz="3000" b="1" dirty="0" smtClean="0">
                <a:latin typeface="+mj-lt"/>
                <a:ea typeface="+mj-ea"/>
                <a:cs typeface="+mj-cs"/>
              </a:rPr>
              <a:t>：</a:t>
            </a:r>
            <a:r>
              <a:rPr lang="en-US" altLang="zh-CN" sz="3000" b="1" dirty="0" smtClean="0">
                <a:latin typeface="+mj-lt"/>
                <a:ea typeface="+mj-ea"/>
                <a:cs typeface="+mj-cs"/>
              </a:rPr>
              <a:t>10</a:t>
            </a:r>
            <a:r>
              <a:rPr lang="zh-CN" altLang="en-US" sz="3000" b="1" dirty="0" smtClean="0">
                <a:latin typeface="+mj-lt"/>
                <a:ea typeface="+mj-ea"/>
                <a:cs typeface="+mj-cs"/>
              </a:rPr>
              <a:t>于是神察看他们的行为，见他们离开恶道，他就后悔，不把所说的灾祸降与他们了。</a:t>
            </a:r>
            <a:r>
              <a:rPr lang="en-US" altLang="zh-CN" sz="3000" b="1" dirty="0" smtClean="0">
                <a:latin typeface="+mj-lt"/>
                <a:ea typeface="+mj-ea"/>
                <a:cs typeface="+mj-cs"/>
              </a:rPr>
              <a:t>4</a:t>
            </a:r>
            <a:r>
              <a:rPr lang="zh-CN" altLang="en-US" sz="3000" b="1" dirty="0" smtClean="0">
                <a:latin typeface="+mj-lt"/>
                <a:ea typeface="+mj-ea"/>
                <a:cs typeface="+mj-cs"/>
              </a:rPr>
              <a:t>：</a:t>
            </a:r>
            <a:r>
              <a:rPr lang="en-US" altLang="zh-CN" sz="3000" b="1" dirty="0" smtClean="0">
                <a:latin typeface="+mj-lt"/>
                <a:ea typeface="+mj-ea"/>
                <a:cs typeface="+mj-cs"/>
              </a:rPr>
              <a:t>1</a:t>
            </a:r>
            <a:r>
              <a:rPr lang="zh-CN" altLang="en-US" sz="3000" b="1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这事约拿大大不悦，且甚发怒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1143000" y="285750"/>
            <a:ext cx="609600" cy="4648200"/>
          </a:xfrm>
          <a:prstGeom prst="leftBrac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1:1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耶和华的话临到</a:t>
            </a:r>
            <a:r>
              <a:rPr lang="zh-CN" altLang="en-US" sz="3600" b="1" dirty="0" smtClean="0"/>
              <a:t>亚米太的儿子约拿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1:4</a:t>
            </a:r>
            <a:r>
              <a:rPr lang="zh-CN" altLang="en-US" sz="3600" b="1" dirty="0" smtClean="0"/>
              <a:t>然而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耶和华使海中</a:t>
            </a:r>
            <a:r>
              <a:rPr lang="zh-CN" altLang="en-US" sz="3600" b="1" dirty="0" smtClean="0"/>
              <a:t>起大风，海就狂风大作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1:17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耶和华安排</a:t>
            </a:r>
            <a:r>
              <a:rPr lang="zh-CN" altLang="en-US" sz="3600" b="1" dirty="0" smtClean="0"/>
              <a:t>一条大鱼吞了约拿，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2:10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耶和华吩咐</a:t>
            </a:r>
            <a:r>
              <a:rPr lang="zh-CN" altLang="en-US" sz="3600" b="1" dirty="0" smtClean="0"/>
              <a:t>鱼，鱼就把约拿吐在旱地上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4:6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耶和华神安排</a:t>
            </a:r>
            <a:r>
              <a:rPr lang="zh-CN" altLang="en-US" sz="3600" b="1" dirty="0" smtClean="0"/>
              <a:t>一棵蓖麻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4:7</a:t>
            </a:r>
            <a:r>
              <a:rPr lang="zh-CN" altLang="en-US" sz="3600" b="1" dirty="0" smtClean="0"/>
              <a:t>次日黎明，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神却安排</a:t>
            </a:r>
            <a:r>
              <a:rPr lang="zh-CN" altLang="en-US" sz="3600" b="1" dirty="0" smtClean="0"/>
              <a:t>一条虫子咬这蓖麻</a:t>
            </a:r>
            <a:br>
              <a:rPr lang="zh-CN" altLang="en-US" sz="3600" b="1" dirty="0" smtClean="0"/>
            </a:br>
            <a:r>
              <a:rPr lang="en-US" altLang="zh-CN" sz="3600" b="1" dirty="0" smtClean="0"/>
              <a:t>4:8</a:t>
            </a:r>
            <a:r>
              <a:rPr lang="zh-CN" altLang="en-US" sz="3600" b="1" dirty="0" smtClean="0"/>
              <a:t>日头出来的时候，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神安排</a:t>
            </a:r>
            <a:r>
              <a:rPr lang="zh-CN" altLang="en-US" sz="3600" b="1" dirty="0" smtClean="0"/>
              <a:t>炎热的东风。</a:t>
            </a: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1362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9</a:t>
            </a:r>
            <a:r>
              <a:rPr kumimoji="0" lang="zh-CN" alt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神对约拿说，你因这棵蓖麻发怒合乎理吗？他说，我发怒以至于死都合乎理。</a:t>
            </a: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10</a:t>
            </a:r>
            <a:r>
              <a:rPr kumimoji="0" lang="zh-CN" alt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耶和华说，这蓖麻不是你栽种的，也不是你培养的。一夜发生，一夜干死，你尚且爱惜。</a:t>
            </a:r>
            <a:r>
              <a:rPr kumimoji="0" lang="en-US" altLang="zh-CN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11</a:t>
            </a:r>
            <a:r>
              <a:rPr kumimoji="0" lang="zh-CN" alt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何况这尼尼微大城，其中不能分辨左手右手的有十二万多人，并有许多牲畜。我岂能不爱惜呢？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4861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一、简述经文内容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zh-CN" altLang="en-US" sz="3600" b="1" dirty="0" smtClean="0"/>
              <a:t> 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就祷告耶和华说</a:t>
            </a:r>
            <a:r>
              <a:rPr lang="zh-CN" altLang="en-US" sz="3600" b="1" dirty="0" smtClean="0"/>
              <a:t>，耶和华阿，我在本国的时候，岂不是这样说吗？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我知道</a:t>
            </a:r>
            <a:r>
              <a:rPr lang="zh-CN" altLang="en-US" sz="3600" b="1" dirty="0" smtClean="0"/>
              <a:t>你是有恩典，有怜悯的神，不轻易发怒，有丰盛的慈爱，并且后悔不降所说的灾，所以我急速逃往他施去。</a:t>
            </a:r>
            <a:endParaRPr lang="en-US" sz="3600" b="1" dirty="0"/>
          </a:p>
        </p:txBody>
      </p:sp>
      <p:pic>
        <p:nvPicPr>
          <p:cNvPr id="1026" name="Picture 2" descr="E:\2024 证道\跨越生命的界限\Jonah-桑树下乘凉-300x1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3533775"/>
            <a:ext cx="2857500" cy="1609725"/>
          </a:xfrm>
          <a:prstGeom prst="rect">
            <a:avLst/>
          </a:prstGeom>
          <a:noFill/>
        </p:spPr>
      </p:pic>
      <p:pic>
        <p:nvPicPr>
          <p:cNvPr id="1027" name="Picture 3" descr="E:\2024 证道\跨越生命的界限\Jonah-与神争论-发怒-300x16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33775"/>
            <a:ext cx="2857500" cy="1609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6479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二、约拿书的主题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altLang="zh-CN" sz="3600" b="1" dirty="0" smtClean="0"/>
              <a:t>1:1 </a:t>
            </a:r>
            <a:r>
              <a:rPr lang="zh-CN" altLang="en-US" sz="3600" b="1" dirty="0" smtClean="0"/>
              <a:t>耶和华的话临到亚米太的儿子约拿，说，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你起来往尼尼微大城去，向其中的居民呼喊。因为他们的恶达到我面前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  <p:pic>
        <p:nvPicPr>
          <p:cNvPr id="2050" name="Picture 2" descr="E:\2024 证道\莱城主日\18 活出神在你生命中的命定\Jonah-宣告审判-Preach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92980"/>
            <a:ext cx="4191000" cy="2350520"/>
          </a:xfrm>
          <a:prstGeom prst="rect">
            <a:avLst/>
          </a:prstGeom>
          <a:noFill/>
        </p:spPr>
      </p:pic>
      <p:pic>
        <p:nvPicPr>
          <p:cNvPr id="2051" name="Picture 3" descr="E:\2024 证道\莱城主日\18 活出神在你生命中的命定\jonah_nineveh_jpeg_10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763611"/>
            <a:ext cx="3962400" cy="237988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52750"/>
          </a:xfrm>
        </p:spPr>
        <p:txBody>
          <a:bodyPr/>
          <a:lstStyle/>
          <a:p>
            <a:pPr algn="l"/>
            <a:r>
              <a:rPr lang="en-US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10</a:t>
            </a:r>
            <a:r>
              <a:rPr lang="zh-CN" altLang="en-US" sz="3600" b="1" dirty="0" smtClean="0"/>
              <a:t>于是神察看他们的行为，见他们离开恶道，他就后悔，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不把所说的灾祸降于他们了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我心在我里面发昏的时候，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我就想念耶和华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我遭遇患难求告耶和华</a:t>
            </a:r>
            <a:r>
              <a:rPr lang="zh-CN" altLang="en-US" sz="3600" b="1" dirty="0" smtClean="0"/>
              <a:t>，你就应允我；从阴间的深处呼求，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你就俯听我的声音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3352800" y="0"/>
            <a:ext cx="5791200" cy="5143500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Obey: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</a:t>
            </a:r>
            <a:r>
              <a:rPr lang="en-US" sz="3600" b="1" dirty="0" smtClean="0">
                <a:solidFill>
                  <a:srgbClr val="00B050"/>
                </a:solidFill>
              </a:rPr>
              <a:t>1. </a:t>
            </a:r>
            <a:r>
              <a:rPr lang="en-US" sz="3600" b="1" dirty="0" smtClean="0"/>
              <a:t>to do what you are told or expected to do; </a:t>
            </a:r>
            <a:br>
              <a:rPr lang="en-US" sz="3600" b="1" dirty="0" smtClean="0"/>
            </a:br>
            <a:r>
              <a:rPr lang="en-US" sz="3600" b="1" dirty="0" smtClean="0"/>
              <a:t>     </a:t>
            </a:r>
            <a:r>
              <a:rPr lang="en-US" sz="3600" b="1" dirty="0" smtClean="0">
                <a:solidFill>
                  <a:srgbClr val="00B050"/>
                </a:solidFill>
              </a:rPr>
              <a:t>2. </a:t>
            </a:r>
            <a:r>
              <a:rPr lang="en-US" sz="3600" b="1" dirty="0" smtClean="0"/>
              <a:t>to obey a command/an order/rules/the law.</a:t>
            </a:r>
            <a:r>
              <a:rPr lang="zh-CN" altLang="en-US" sz="3600" b="1" dirty="0" smtClean="0"/>
              <a:t>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1400" b="1" dirty="0" smtClean="0"/>
              <a:t/>
            </a:r>
            <a:br>
              <a:rPr lang="zh-CN" altLang="en-US" sz="1400" b="1" dirty="0" smtClean="0"/>
            </a:br>
            <a:r>
              <a:rPr lang="en-US" sz="3600" b="1" dirty="0" smtClean="0">
                <a:solidFill>
                  <a:srgbClr val="0070C0"/>
                </a:solidFill>
              </a:rPr>
              <a:t>Surrender: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      to admit that you have been defeated and want to stop fighting.</a:t>
            </a:r>
            <a:endParaRPr lang="en-US" sz="3600" b="1" dirty="0"/>
          </a:p>
        </p:txBody>
      </p:sp>
      <p:pic>
        <p:nvPicPr>
          <p:cNvPr id="3074" name="Picture 2" descr="E:\2024 证道\跨越生命的界限\oalecd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355305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三</a:t>
            </a:r>
            <a:r>
              <a:rPr lang="zh-CN" altLang="en-US" sz="3600" b="1" dirty="0" smtClean="0"/>
              <a:t>、</a:t>
            </a:r>
            <a:r>
              <a:rPr lang="zh-CN" altLang="en-US" sz="3600" b="1" dirty="0" smtClean="0"/>
              <a:t>知识与生命的距离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600" b="1" dirty="0" smtClean="0"/>
              <a:t/>
            </a:r>
            <a:br>
              <a:rPr lang="en-US" altLang="zh-CN" sz="1600" b="1" dirty="0" smtClean="0"/>
            </a:br>
            <a:r>
              <a:rPr lang="en-US" sz="3600" b="1" dirty="0" smtClean="0"/>
              <a:t>2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就祷告耶和华说，</a:t>
            </a:r>
            <a:r>
              <a:rPr lang="zh-CN" altLang="en-US" sz="3600" b="1" dirty="0" smtClean="0"/>
              <a:t>耶和华阿，我在本国的时候，岂不是这样说吗？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我知道你是有恩典，有怜悯的神，不轻易发怒，有丰盛的慈爱，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并且后悔不降所说的灾</a:t>
            </a:r>
            <a:r>
              <a:rPr lang="zh-CN" altLang="en-US" sz="3600" b="1" dirty="0" smtClean="0"/>
              <a:t>，</a:t>
            </a:r>
            <a:r>
              <a:rPr lang="zh-CN" altLang="en-US" sz="3600" b="1" dirty="0" smtClean="0">
                <a:solidFill>
                  <a:srgbClr val="00B050"/>
                </a:solidFill>
              </a:rPr>
              <a:t>所以我急速逃往他施去。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400" b="1" dirty="0" smtClean="0"/>
              <a:t/>
            </a:r>
            <a:br>
              <a:rPr lang="en-US" altLang="zh-CN" sz="1400" b="1" dirty="0" smtClean="0"/>
            </a:br>
            <a:r>
              <a:rPr lang="en-US" sz="3600" b="1" dirty="0" smtClean="0"/>
              <a:t>3</a:t>
            </a:r>
            <a:r>
              <a:rPr lang="zh-CN" altLang="en-US" sz="3600" b="1" dirty="0" smtClean="0"/>
              <a:t>耶和华阿，现在求你取我的命吧。因为我死了比活着还好。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这事约拿大大不悦，且甚发怒</a:t>
            </a:r>
            <a:r>
              <a:rPr lang="en-US" altLang="zh-CN" sz="3600" b="1" dirty="0" smtClean="0"/>
              <a:t>……3</a:t>
            </a:r>
            <a:r>
              <a:rPr lang="zh-CN" altLang="en-US" sz="3600" b="1" dirty="0" smtClean="0"/>
              <a:t>耶和华阿，现在求你取我的命吧。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因为我死了比活着还好。</a:t>
            </a: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zh-CN" altLang="en-US" sz="3600" b="1" dirty="0" smtClean="0"/>
              <a:t/>
            </a:r>
            <a:br>
              <a:rPr lang="zh-CN" altLang="en-US" sz="3600" b="1" dirty="0" smtClean="0"/>
            </a:br>
            <a:r>
              <a:rPr lang="en-US" altLang="zh-CN" sz="3600" b="1" dirty="0" smtClean="0"/>
              <a:t>8</a:t>
            </a:r>
            <a:r>
              <a:rPr lang="zh-CN" altLang="en-US" sz="3600" b="1" dirty="0" smtClean="0"/>
              <a:t>日头出来的时候，神安排炎热的东风。日头曝晒约拿的头，使他发昏，</a:t>
            </a:r>
            <a:r>
              <a:rPr lang="zh-CN" altLang="en-US" sz="3600" b="1" dirty="0" smtClean="0">
                <a:solidFill>
                  <a:schemeClr val="accent6">
                    <a:lumMod val="75000"/>
                  </a:schemeClr>
                </a:solidFill>
              </a:rPr>
              <a:t>他就为自己求死，说，我死了比活着还好</a:t>
            </a:r>
            <a:r>
              <a:rPr lang="zh-CN" altLang="en-US" sz="3600" b="1" dirty="0" smtClean="0"/>
              <a:t>。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23720</TotalTime>
  <Words>313</Words>
  <Application>Microsoft Office PowerPoint</Application>
  <PresentationFormat>On-screen Show (16:9)</PresentationFormat>
  <Paragraphs>21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主题</vt:lpstr>
      <vt:lpstr>跨越生命的界限 经文 拿4：1-11</vt:lpstr>
      <vt:lpstr>祈祷/Prayer</vt:lpstr>
      <vt:lpstr>一、简述经文内容   2就祷告耶和华说，耶和华阿，我在本国的时候，岂不是这样说吗？我知道你是有恩典，有怜悯的神，不轻易发怒，有丰盛的慈爱，并且后悔不降所说的灾，所以我急速逃往他施去。</vt:lpstr>
      <vt:lpstr>二、约拿书的主题  1:1 耶和华的话临到亚米太的儿子约拿，说，2你起来往尼尼微大城去，向其中的居民呼喊。因为他们的恶达到我面前。</vt:lpstr>
      <vt:lpstr>3：10于是神察看他们的行为，见他们离开恶道，他就后悔，不把所说的灾祸降于他们了。</vt:lpstr>
      <vt:lpstr>2：7我心在我里面发昏的时候，我就想念耶和华。  2：2我遭遇患难求告耶和华，你就应允我；从阴间的深处呼求，你就俯听我的声音。</vt:lpstr>
      <vt:lpstr> Obey:      1. to do what you are told or expected to do;       2. to obey a command/an order/rules/the law.   Surrender:        to admit that you have been defeated and want to stop fighting.</vt:lpstr>
      <vt:lpstr>三、知识与生命的距离  2就祷告耶和华说，耶和华阿，我在本国的时候，岂不是这样说吗？我知道你是有恩典，有怜悯的神，不轻易发怒，有丰盛的慈爱，并且后悔不降所说的灾，所以我急速逃往他施去。  3耶和华阿，现在求你取我的命吧。因为我死了比活着还好。</vt:lpstr>
      <vt:lpstr>1这事约拿大大不悦，且甚发怒……3耶和华阿，现在求你取我的命吧。因为我死了比活着还好。  8日头出来的时候，神安排炎热的东风。日头曝晒约拿的头，使他发昏，他就为自己求死，说，我死了比活着还好。</vt:lpstr>
      <vt:lpstr>发怒</vt:lpstr>
      <vt:lpstr>1:1耶和华的话临到亚米太的儿子约拿 1:4然而耶和华使海中起大风，海就狂风大作 1:17耶和华安排一条大鱼吞了约拿，  2:10耶和华吩咐鱼，鱼就把约拿吐在旱地上  4:6耶和华神安排一棵蓖麻 4:7次日黎明，神却安排一条虫子咬这蓖麻 4:8日头出来的时候，神安排炎热的东风。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1209</cp:revision>
  <dcterms:modified xsi:type="dcterms:W3CDTF">2024-11-23T14:21:05Z</dcterms:modified>
</cp:coreProperties>
</file>