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888" r:id="rId2"/>
    <p:sldId id="1009" r:id="rId3"/>
    <p:sldId id="1011" r:id="rId4"/>
    <p:sldId id="1013" r:id="rId5"/>
    <p:sldId id="1014" r:id="rId6"/>
    <p:sldId id="1015" r:id="rId7"/>
    <p:sldId id="1017" r:id="rId8"/>
    <p:sldId id="1019" r:id="rId9"/>
    <p:sldId id="1027" r:id="rId10"/>
    <p:sldId id="1020" r:id="rId11"/>
    <p:sldId id="1021" r:id="rId12"/>
    <p:sldId id="1022" r:id="rId13"/>
    <p:sldId id="1023" r:id="rId14"/>
    <p:sldId id="1024" r:id="rId15"/>
    <p:sldId id="1025" r:id="rId16"/>
    <p:sldId id="1028" r:id="rId17"/>
    <p:sldId id="1038" r:id="rId18"/>
    <p:sldId id="1030" r:id="rId19"/>
    <p:sldId id="1031" r:id="rId20"/>
    <p:sldId id="1032" r:id="rId21"/>
    <p:sldId id="1034" r:id="rId22"/>
    <p:sldId id="1035" r:id="rId23"/>
    <p:sldId id="1036" r:id="rId24"/>
    <p:sldId id="1012" r:id="rId25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526" autoAdjust="0"/>
  </p:normalViewPr>
  <p:slideViewPr>
    <p:cSldViewPr>
      <p:cViewPr varScale="1">
        <p:scale>
          <a:sx n="84" d="100"/>
          <a:sy n="84" d="100"/>
        </p:scale>
        <p:origin x="-978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0150"/>
          </a:xfrm>
        </p:spPr>
        <p:txBody>
          <a:bodyPr/>
          <a:lstStyle/>
          <a:p>
            <a:r>
              <a:rPr lang="zh-CN" altLang="en-US" sz="3600" b="1" dirty="0" smtClean="0"/>
              <a:t>试炼中的盼望与喜乐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彼前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1-9</a:t>
            </a:r>
            <a:endParaRPr lang="zh-CN" sz="3200" b="1" dirty="0"/>
          </a:p>
        </p:txBody>
      </p:sp>
      <p:pic>
        <p:nvPicPr>
          <p:cNvPr id="1026" name="Picture 2" descr="E:\2025 证道\在试炼中的盼望与喜乐\77229_medi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6350"/>
            <a:ext cx="91440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100" b="1" dirty="0" smtClean="0"/>
              <a:t>‘当时，基督徒人数众多。在罗马城发生大火时，尼禄却身在安田。大众的意见都认为尼罗是这场大火的策画人，因他欲博取重建罗马城的光荣。虽然使尽千方百计，尼禄仍然无法开释别人对他的怀疑。他便嫁祸于基督徒，</a:t>
            </a:r>
            <a:r>
              <a:rPr lang="zh-CN" altLang="en-US" sz="3100" b="1" dirty="0" smtClean="0">
                <a:solidFill>
                  <a:schemeClr val="accent6">
                    <a:lumMod val="50000"/>
                  </a:schemeClr>
                </a:solidFill>
              </a:rPr>
              <a:t>由此，一场残酷的逼害便降临在无辜者的身上。</a:t>
            </a:r>
            <a:r>
              <a:rPr lang="zh-CN" altLang="en-US" sz="3100" b="1" dirty="0" smtClean="0"/>
              <a:t>极刑的方式，层出不穷，</a:t>
            </a:r>
            <a:r>
              <a:rPr lang="zh-CN" altLang="en-US" sz="3100" b="1" dirty="0" smtClean="0">
                <a:solidFill>
                  <a:schemeClr val="accent6">
                    <a:lumMod val="50000"/>
                  </a:schemeClr>
                </a:solidFill>
              </a:rPr>
              <a:t>如被裹上兽皮，被狗咬死者，被钉十架，或被火烧死者！更有用火烧人，以作黑夜之照明者</a:t>
            </a:r>
            <a:r>
              <a:rPr lang="zh-CN" altLang="en-US" sz="3100" b="1" dirty="0" smtClean="0"/>
              <a:t>。如此，基督徒被残杀无数。自此之后，连他们所信奉的宗教也在被禁制之列；更有谕旨颁发，公布作基督徒是非法的。</a:t>
            </a:r>
            <a:r>
              <a:rPr lang="en-US" sz="3100" b="1" dirty="0" smtClean="0"/>
              <a:t>’                                     </a:t>
            </a:r>
            <a:r>
              <a:rPr lang="en-US" sz="3100" b="1" dirty="0" smtClean="0">
                <a:solidFill>
                  <a:srgbClr val="0070C0"/>
                </a:solidFill>
              </a:rPr>
              <a:t>---</a:t>
            </a:r>
            <a:r>
              <a:rPr lang="zh-CN" altLang="en-US" sz="3100" b="1" dirty="0" smtClean="0">
                <a:solidFill>
                  <a:srgbClr val="0070C0"/>
                </a:solidFill>
              </a:rPr>
              <a:t>史学家：瑟弗留</a:t>
            </a:r>
            <a:endParaRPr lang="zh-CN" altLang="en-US" sz="3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1813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二、试炼中的盼望与喜乐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世界观       </a:t>
            </a:r>
            <a:r>
              <a:rPr lang="en-US" altLang="zh-CN" sz="3600" b="1" dirty="0" smtClean="0"/>
              <a:t>——</a:t>
            </a:r>
            <a:r>
              <a:rPr lang="zh-CN" altLang="en-US" sz="3600" b="1" dirty="0" smtClean="0"/>
              <a:t>人生观        </a:t>
            </a:r>
            <a:r>
              <a:rPr lang="en-US" altLang="zh-CN" sz="3600" b="1" dirty="0" smtClean="0"/>
              <a:t>——</a:t>
            </a:r>
            <a:r>
              <a:rPr lang="zh-CN" altLang="en-US" sz="3600" b="1" dirty="0" smtClean="0"/>
              <a:t>价值观️</a:t>
            </a:r>
            <a:endParaRPr lang="zh-CN" altLang="en-US" sz="3600" b="1" dirty="0"/>
          </a:p>
        </p:txBody>
      </p:sp>
      <p:pic>
        <p:nvPicPr>
          <p:cNvPr id="2050" name="Picture 2" descr="E:\2025 证道\在试炼中的盼望与喜乐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190750"/>
            <a:ext cx="457200" cy="428625"/>
          </a:xfrm>
          <a:prstGeom prst="rect">
            <a:avLst/>
          </a:prstGeom>
          <a:noFill/>
        </p:spPr>
      </p:pic>
      <p:pic>
        <p:nvPicPr>
          <p:cNvPr id="2051" name="Picture 3" descr="E:\2025 证道\在试炼中的盼望与喜乐\1f3a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190750"/>
            <a:ext cx="533400" cy="533400"/>
          </a:xfrm>
          <a:prstGeom prst="rect">
            <a:avLst/>
          </a:prstGeom>
          <a:noFill/>
        </p:spPr>
      </p:pic>
      <p:pic>
        <p:nvPicPr>
          <p:cNvPr id="2052" name="Picture 4" descr="E:\2025 证道\在试炼中的盼望与喜乐\balance-scale-emoji-clipart-m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2038350"/>
            <a:ext cx="685800" cy="685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70C0"/>
                </a:solidFill>
              </a:rPr>
              <a:t>什么是世界观？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</a:t>
            </a:r>
            <a:r>
              <a:rPr lang="zh-CN" altLang="en-US" sz="3600" b="1" dirty="0" smtClean="0"/>
              <a:t>、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世界的本质是什么？</a:t>
            </a:r>
            <a:r>
              <a:rPr lang="zh-CN" altLang="en-US" sz="3600" b="1" dirty="0" smtClean="0"/>
              <a:t>宇宙是怎么来的？是有神创造的，还是自然演化的？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>
                <a:solidFill>
                  <a:srgbClr val="0070C0"/>
                </a:solidFill>
              </a:rPr>
              <a:t>2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、人从哪里来？</a:t>
            </a:r>
            <a:r>
              <a:rPr lang="zh-CN" altLang="en-US" sz="3600" b="1" dirty="0" smtClean="0"/>
              <a:t>人是宇宙的中心吗？人有自由意志吗？人的生命有终极意义吗？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>
                <a:solidFill>
                  <a:srgbClr val="0070C0"/>
                </a:solidFill>
              </a:rPr>
              <a:t>3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、人与自然、人与他人是什么关系？</a:t>
            </a:r>
            <a:r>
              <a:rPr lang="zh-CN" altLang="en-US" sz="3600" b="1" dirty="0" smtClean="0"/>
              <a:t>是主宰自然还是与自然共生？是合作还是竞争？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0070C0"/>
                </a:solidFill>
              </a:rPr>
              <a:t>什么是人生观？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altLang="zh-CN" sz="3600" b="1" dirty="0" smtClean="0"/>
              <a:t>      </a:t>
            </a:r>
            <a:r>
              <a:rPr lang="zh-CN" altLang="en-US" sz="3600" b="1" dirty="0" smtClean="0"/>
              <a:t>人生观是在世界观之上的一个延伸，是对人生意义、目的和终极归宿的理解。比如说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一个人如何看待生命、生活、苦难、成功、死亡</a:t>
            </a:r>
            <a:r>
              <a:rPr lang="zh-CN" altLang="en-US" sz="3600" b="1" dirty="0" smtClean="0"/>
              <a:t>等问题。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什么是价值观？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世界观</a:t>
            </a:r>
            <a:r>
              <a:rPr lang="en-US" sz="3600" b="1" dirty="0" smtClean="0"/>
              <a:t> → 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决定</a:t>
            </a:r>
            <a:r>
              <a:rPr lang="en-US" sz="3600" b="1" dirty="0" smtClean="0"/>
              <a:t> → </a:t>
            </a:r>
            <a:r>
              <a:rPr lang="zh-CN" altLang="en-US" sz="3600" b="1" dirty="0" smtClean="0"/>
              <a:t>人生观（人生目的）</a:t>
            </a:r>
            <a:r>
              <a:rPr lang="en-US" sz="3600" b="1" dirty="0" smtClean="0"/>
              <a:t> → 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影响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smtClean="0"/>
              <a:t>→ </a:t>
            </a:r>
            <a:r>
              <a:rPr lang="zh-CN" altLang="en-US" sz="3600" b="1" dirty="0" smtClean="0"/>
              <a:t>价值观（做事标准）。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</a:t>
            </a:r>
            <a:r>
              <a:rPr lang="zh-CN" altLang="en-US" sz="3600" b="1" dirty="0" smtClean="0"/>
              <a:t>所以价值观是人对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什么是“好”与“坏”、“对”与“错”、“重要”与“不重要”</a:t>
            </a:r>
            <a:r>
              <a:rPr lang="zh-CN" altLang="en-US" sz="3600" b="1" dirty="0" smtClean="0"/>
              <a:t>的判断标准和倾向。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70C0"/>
                </a:solidFill>
              </a:rPr>
              <a:t>如果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一个人认为世界是上帝创造的</a:t>
            </a:r>
            <a:r>
              <a:rPr lang="zh-CN" altLang="en-US" sz="3600" b="1" dirty="0" smtClean="0"/>
              <a:t>（世界观</a:t>
            </a:r>
            <a:r>
              <a:rPr lang="zh-CN" altLang="en-US" sz="3600" b="1" dirty="0" smtClean="0"/>
              <a:t>），他会相信人生是为了荣耀神（人生观），从而在行为中遵守圣经为价值标准（价值观</a:t>
            </a:r>
            <a:r>
              <a:rPr lang="zh-CN" altLang="en-US" sz="3600" b="1" smtClean="0"/>
              <a:t>）</a:t>
            </a:r>
            <a:r>
              <a:rPr lang="zh-CN" altLang="en-US" sz="3600" b="1" smtClean="0"/>
              <a:t>。</a:t>
            </a: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如果一个人认为世界不是上帝创造的</a:t>
            </a:r>
            <a:r>
              <a:rPr lang="zh-CN" altLang="en-US" sz="3600" b="1" dirty="0" smtClean="0"/>
              <a:t>（世界观），他可能会相信人生是偶然的、短暂的，目的是追求自我实现或享乐（人生观），从而在行为中以个人感受、社会认同或效率成效为价值标准（价值观）。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3</a:t>
            </a:r>
            <a:r>
              <a:rPr lang="zh-CN" altLang="en-US" sz="3600" b="1" dirty="0" smtClean="0"/>
              <a:t>愿颂赞归与我们主耶稣基督的父神，他曾照自己的大怜悯，借耶稣基督从死里复活重生了我们，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叫我们有活泼的盼望</a:t>
            </a:r>
            <a:r>
              <a:rPr lang="zh-CN" altLang="en-US" sz="3600" b="1" dirty="0" smtClean="0"/>
              <a:t>，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 </a:t>
            </a:r>
            <a:r>
              <a:rPr lang="en-US" altLang="zh-CN" sz="3600" b="1" dirty="0" smtClean="0"/>
              <a:t>6</a:t>
            </a:r>
            <a:r>
              <a:rPr lang="zh-CN" altLang="en-US" sz="3600" b="1" dirty="0" smtClean="0"/>
              <a:t>因此，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你们是大有喜乐</a:t>
            </a:r>
            <a:r>
              <a:rPr lang="zh-CN" altLang="en-US" sz="3600" b="1" dirty="0" smtClean="0"/>
              <a:t>，但如今，在百般的试炼中暂时忧愁。</a:t>
            </a:r>
            <a:br>
              <a:rPr lang="zh-CN" altLang="en-US" sz="3600" b="1" dirty="0" smtClean="0"/>
            </a:br>
            <a:r>
              <a:rPr lang="en-US" altLang="zh-CN" sz="3600" b="1" dirty="0" smtClean="0"/>
              <a:t>8</a:t>
            </a:r>
            <a:r>
              <a:rPr lang="zh-CN" altLang="en-US" sz="3600" b="1" dirty="0" smtClean="0"/>
              <a:t>你们虽然没有见过他，却是爱他。如今虽不得看见，却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因信他就有说不出来，满有荣光的大喜乐</a:t>
            </a:r>
            <a:r>
              <a:rPr lang="zh-CN" altLang="en-US" sz="3600" b="1" dirty="0" smtClean="0"/>
              <a:t>。 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愿颂赞归与我们主耶稣基督的父神，他曾照自己的大怜悯，借耶稣基督从死里复活重生了我们，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叫我们有活泼的盼望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耶稣基督的使徒彼得，写信给那分散在本都，加拉太，加帕多家，亚西亚，庇推尼寄居的。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就是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照父神的先见被拣选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借着圣灵得成圣洁</a:t>
            </a:r>
            <a:r>
              <a:rPr lang="zh-CN" altLang="en-US" sz="3600" b="1" dirty="0" smtClean="0"/>
              <a:t>，以致顺服耶稣基督，又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蒙他血所洒</a:t>
            </a:r>
            <a:r>
              <a:rPr lang="zh-CN" altLang="en-US" sz="3600" b="1" dirty="0" smtClean="0"/>
              <a:t>的人。愿恩惠平安，多多地加给你们。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1</a:t>
            </a:r>
            <a:r>
              <a:rPr lang="zh-CN" altLang="en-US" sz="3600" b="1" dirty="0" smtClean="0"/>
              <a:t>、看你神儿女的身份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400" b="1" dirty="0" smtClean="0"/>
              <a:t/>
            </a:r>
            <a:br>
              <a:rPr lang="en-US" altLang="zh-CN" sz="1400" b="1" dirty="0" smtClean="0"/>
            </a:br>
            <a:r>
              <a:rPr lang="en-US" altLang="zh-CN" sz="3600" b="1" dirty="0" smtClean="0"/>
              <a:t> 2 </a:t>
            </a:r>
            <a:r>
              <a:rPr lang="zh-CN" altLang="en-US" sz="3600" b="1" dirty="0" smtClean="0"/>
              <a:t>就是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照父神的先见被拣选</a:t>
            </a:r>
            <a:r>
              <a:rPr lang="zh-CN" altLang="en-US" sz="3600" b="1" dirty="0" smtClean="0"/>
              <a:t>，借着圣灵得成圣洁，以致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顺服耶稣基督</a:t>
            </a:r>
            <a:r>
              <a:rPr lang="zh-CN" altLang="en-US" sz="3600" b="1" dirty="0" smtClean="0"/>
              <a:t>，又蒙他血所洒的人。愿恩惠平安，多多地加给你们。 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zh-CN" altLang="en-US" sz="3600" b="1" dirty="0" smtClean="0"/>
              <a:t>弗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3</a:t>
            </a:r>
            <a:r>
              <a:rPr lang="zh-CN" altLang="en-US" sz="3600" b="1" dirty="0" smtClean="0"/>
              <a:t>愿颂赞归与我们主耶稣基督的父神，他在基督里，曾赐给我们天上各样属灵的福气。</a:t>
            </a:r>
            <a:r>
              <a:rPr lang="en-US" sz="3600" b="1" dirty="0" smtClean="0"/>
              <a:t>4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就如神从创立世界以前，在基督里拣选了我们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486150"/>
          </a:xfrm>
        </p:spPr>
        <p:txBody>
          <a:bodyPr/>
          <a:lstStyle/>
          <a:p>
            <a:pPr algn="l"/>
            <a:r>
              <a:rPr lang="en-US" sz="3600" b="1" dirty="0" smtClean="0"/>
              <a:t>2</a:t>
            </a:r>
            <a:r>
              <a:rPr lang="zh-CN" altLang="en-US" sz="3600" b="1" dirty="0" smtClean="0"/>
              <a:t>、看上帝对你的应许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 </a:t>
            </a: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可以得着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不能朽坏，不能玷污，不能衰残</a:t>
            </a:r>
            <a:r>
              <a:rPr lang="zh-CN" altLang="en-US" sz="3600" b="1" dirty="0" smtClean="0"/>
              <a:t>，为你们存留在天上的基业。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3</a:t>
            </a:r>
            <a:r>
              <a:rPr lang="zh-CN" altLang="en-US" sz="3600" b="1" dirty="0" smtClean="0"/>
              <a:t>、看当下的苦难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 5</a:t>
            </a:r>
            <a:r>
              <a:rPr lang="zh-CN" altLang="en-US" sz="3600" b="1" dirty="0" smtClean="0"/>
              <a:t>你们这因信蒙神能力保守的人，必能得着所预备，到末世要显现的救恩。</a:t>
            </a:r>
            <a:r>
              <a:rPr lang="en-US" sz="3600" b="1" dirty="0" smtClean="0"/>
              <a:t>6</a:t>
            </a:r>
            <a:r>
              <a:rPr lang="zh-CN" altLang="en-US" sz="3600" b="1" dirty="0" smtClean="0"/>
              <a:t>因此，你们是大有喜乐，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但如今，在百般的试炼中暂时忧愁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114800" y="819150"/>
            <a:ext cx="5029200" cy="4324350"/>
          </a:xfrm>
        </p:spPr>
        <p:txBody>
          <a:bodyPr/>
          <a:lstStyle/>
          <a:p>
            <a:pPr algn="l"/>
            <a:r>
              <a:rPr lang="zh-CN" altLang="en-US" sz="2800" b="1" dirty="0" smtClean="0"/>
              <a:t>黄美廉（</a:t>
            </a:r>
            <a:r>
              <a:rPr lang="en-US" altLang="zh-CN" sz="2800" b="1" dirty="0" smtClean="0"/>
              <a:t>1964</a:t>
            </a:r>
            <a:r>
              <a:rPr lang="zh-CN" altLang="en-US" sz="2800" b="1" dirty="0" smtClean="0"/>
              <a:t>年</a:t>
            </a:r>
            <a:r>
              <a:rPr lang="en-US" altLang="zh-CN" sz="2800" b="1" dirty="0" smtClean="0"/>
              <a:t>—</a:t>
            </a:r>
            <a:r>
              <a:rPr lang="zh-CN" altLang="en-US" sz="2800" b="1" dirty="0" smtClean="0"/>
              <a:t>），台湾台南人，基督徒，她自幼患脑瘫，说话及行动也受到影响，后来在美国长大，求学，在加州州立大学洛杉矶分校获得艺术博士，</a:t>
            </a:r>
            <a:r>
              <a:rPr lang="en-US" altLang="zh-CN" sz="2800" b="1" dirty="0" smtClean="0"/>
              <a:t>1993</a:t>
            </a:r>
            <a:r>
              <a:rPr lang="zh-CN" altLang="en-US" sz="2800" b="1" dirty="0" smtClean="0"/>
              <a:t>年曾获得中华民国十大杰出青年，并多次举行画展，著有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心灵的颜色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、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画家画话</a:t>
            </a:r>
            <a:r>
              <a:rPr lang="en-US" altLang="zh-CN" sz="2800" b="1" dirty="0" smtClean="0"/>
              <a:t>-</a:t>
            </a:r>
            <a:r>
              <a:rPr lang="zh-CN" altLang="en-US" sz="2800" b="1" dirty="0" smtClean="0"/>
              <a:t>黄美廉的彩笔世界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等书，现任艺术工作室负责人</a:t>
            </a:r>
            <a:endParaRPr lang="zh-CN" altLang="en-US" sz="2800" b="1" dirty="0"/>
          </a:p>
        </p:txBody>
      </p:sp>
      <p:pic>
        <p:nvPicPr>
          <p:cNvPr id="6146" name="Picture 2" descr="E:\2025 证道\在试炼中的盼望与喜乐\matsu-f4e29832219852655e4e2fc6eee4c98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19150"/>
            <a:ext cx="4038600" cy="4324350"/>
          </a:xfrm>
          <a:prstGeom prst="rect">
            <a:avLst/>
          </a:prstGeom>
          <a:noFill/>
        </p:spPr>
      </p:pic>
      <p:sp>
        <p:nvSpPr>
          <p:cNvPr id="4" name="标题 1"/>
          <p:cNvSpPr txBox="1">
            <a:spLocks/>
          </p:cNvSpPr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三、现实生活中的应用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我那个基督徒爸爸有一个信念，那就是：“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上帝所赐的，都是对人有益，凡出于上帝都是美好的</a:t>
            </a:r>
            <a:r>
              <a:rPr lang="zh-CN" altLang="en-US" sz="3600" b="1" dirty="0" smtClean="0"/>
              <a:t>”。我的爸爸妈妈不但不放弃我，反而更加爱护我，他们每天都会抱抱我、和我玩，对我说圣经故事。而且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他们会抱我出去探望朋友，并对朋友介绍说：“这是我的女儿，上帝爱她，我们也爱她</a:t>
            </a:r>
            <a:r>
              <a:rPr lang="zh-CN" altLang="en-US" sz="3600" b="1" dirty="0" smtClean="0"/>
              <a:t>。”这点影响我很深，上帝是爱我的，尽管我的身体残障，但上帝和家人永远都支持我、爱我。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200" b="1" dirty="0" smtClean="0"/>
              <a:t>                          如果我能唱</a:t>
            </a:r>
            <a:r>
              <a:rPr lang="en-US" altLang="zh-CN" sz="3200" b="1" dirty="0" smtClean="0"/>
              <a:t>/</a:t>
            </a:r>
            <a:r>
              <a:rPr lang="en-US" sz="3200" b="1" dirty="0" smtClean="0"/>
              <a:t>If I Could Sing</a:t>
            </a:r>
            <a:br>
              <a:rPr lang="en-US" sz="3200" b="1" dirty="0" smtClean="0"/>
            </a:br>
            <a:r>
              <a:rPr lang="zh-CN" altLang="en-US" sz="1200" b="1" dirty="0" smtClean="0"/>
              <a:t/>
            </a:r>
            <a:br>
              <a:rPr lang="zh-CN" altLang="en-US" sz="1200" b="1" dirty="0" smtClean="0"/>
            </a:br>
            <a:r>
              <a:rPr lang="zh-CN" altLang="en-US" sz="3200" b="1" dirty="0" smtClean="0"/>
              <a:t>如果我能完整唱一首歌，那將是對祢的感恩和讚美，苦難中祢給我安慰，徬徨時祢給我智慧，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1200" b="1" dirty="0" smtClean="0"/>
              <a:t/>
            </a:r>
            <a:br>
              <a:rPr lang="zh-CN" altLang="en-US" sz="1200" b="1" dirty="0" smtClean="0"/>
            </a:br>
            <a:r>
              <a:rPr lang="zh-CN" altLang="en-US" sz="3200" b="1" dirty="0" smtClean="0"/>
              <a:t>雖然我不能開口唱一首歌，我卻要對祢獻上真誠敬拜。每時刻祢的手牽引我，祢愛使我開懷，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1200" b="1" dirty="0" smtClean="0"/>
              <a:t/>
            </a:r>
            <a:br>
              <a:rPr lang="zh-CN" altLang="en-US" sz="1200" b="1" dirty="0" smtClean="0"/>
            </a:br>
            <a:r>
              <a:rPr lang="zh-CN" altLang="en-US" sz="3200" b="1" dirty="0" smtClean="0"/>
              <a:t>天上的雲雀啊！會唱的人們哪！你們可願代我歌頌上帝無比之美，我願用耳傾聽，我願用心共鳴，這發自內心深處最美的聲音。我真愛祢，我真愛祢。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3572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0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533400" y="203835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53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一、彼得前书的背景与成书原因</a:t>
            </a:r>
            <a:endParaRPr lang="zh-CN" altLang="en-US" sz="3600" b="1" dirty="0"/>
          </a:p>
        </p:txBody>
      </p:sp>
      <p:pic>
        <p:nvPicPr>
          <p:cNvPr id="2051" name="Picture 3" descr="E:\2025 证道\在试炼中的盼望与喜乐\beb983a_type_2_size_830_142_end.jpg_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62150"/>
            <a:ext cx="4422775" cy="3181350"/>
          </a:xfrm>
          <a:prstGeom prst="rect">
            <a:avLst/>
          </a:prstGeom>
          <a:noFill/>
        </p:spPr>
      </p:pic>
      <p:sp>
        <p:nvSpPr>
          <p:cNvPr id="5" name="标题 1"/>
          <p:cNvSpPr txBox="1">
            <a:spLocks/>
          </p:cNvSpPr>
          <p:nvPr/>
        </p:nvSpPr>
        <p:spPr bwMode="auto">
          <a:xfrm>
            <a:off x="0" y="89535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2025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年加州大火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4724400" y="1276350"/>
            <a:ext cx="4419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600" b="1" dirty="0" smtClean="0"/>
              <a:t>2025</a:t>
            </a:r>
            <a:r>
              <a:rPr lang="zh-CN" altLang="en-US" sz="2600" b="1" dirty="0" smtClean="0"/>
              <a:t>年</a:t>
            </a:r>
            <a:r>
              <a:rPr lang="en-US" sz="2600" b="1" dirty="0" smtClean="0"/>
              <a:t>1</a:t>
            </a:r>
            <a:r>
              <a:rPr lang="zh-CN" altLang="en-US" sz="2600" b="1" dirty="0" smtClean="0"/>
              <a:t>月</a:t>
            </a:r>
            <a:r>
              <a:rPr lang="en-US" sz="2600" b="1" dirty="0" smtClean="0"/>
              <a:t>7-31</a:t>
            </a:r>
            <a:r>
              <a:rPr lang="zh-CN" altLang="en-US" sz="2600" b="1" dirty="0" smtClean="0"/>
              <a:t>日，加州南部爆发了大规模山火。在这次大火中：燃烧面积：约</a:t>
            </a:r>
            <a:r>
              <a:rPr lang="en-US" sz="2600" b="1" dirty="0" smtClean="0"/>
              <a:t>57,636</a:t>
            </a:r>
            <a:r>
              <a:rPr lang="zh-CN" altLang="en-US" sz="2600" b="1" dirty="0" smtClean="0"/>
              <a:t>英亩。死亡人数：至少</a:t>
            </a:r>
            <a:r>
              <a:rPr lang="en-US" sz="2600" b="1" dirty="0" smtClean="0"/>
              <a:t>29</a:t>
            </a:r>
            <a:r>
              <a:rPr lang="zh-CN" altLang="en-US" sz="2600" b="1" dirty="0" smtClean="0"/>
              <a:t>人。失踪人数：至少</a:t>
            </a:r>
            <a:r>
              <a:rPr lang="en-US" sz="2600" b="1" dirty="0" smtClean="0"/>
              <a:t>31</a:t>
            </a:r>
            <a:r>
              <a:rPr lang="zh-CN" altLang="en-US" sz="2600" b="1" dirty="0" smtClean="0"/>
              <a:t>人。建筑损毁：超过</a:t>
            </a:r>
            <a:r>
              <a:rPr lang="en-US" sz="2600" b="1" dirty="0" smtClean="0"/>
              <a:t>18,000</a:t>
            </a:r>
            <a:r>
              <a:rPr lang="zh-CN" altLang="en-US" sz="2600" b="1" dirty="0" smtClean="0"/>
              <a:t>栋建筑物被摧毁或损坏。撤离人数：超过</a:t>
            </a:r>
            <a:r>
              <a:rPr lang="en-US" sz="2600" b="1" dirty="0" smtClean="0"/>
              <a:t>205,000</a:t>
            </a:r>
            <a:r>
              <a:rPr lang="zh-CN" altLang="en-US" sz="2600" b="1" dirty="0" smtClean="0"/>
              <a:t>人被迫撤离家园。经济损失：预计高达</a:t>
            </a:r>
            <a:r>
              <a:rPr lang="en-US" sz="2600" b="1" dirty="0" smtClean="0"/>
              <a:t>2,500</a:t>
            </a:r>
            <a:r>
              <a:rPr lang="zh-CN" altLang="en-US" sz="2600" b="1" dirty="0" smtClean="0"/>
              <a:t>亿至</a:t>
            </a:r>
            <a:r>
              <a:rPr lang="en-US" sz="2600" b="1" dirty="0" smtClean="0"/>
              <a:t>2,750</a:t>
            </a:r>
            <a:r>
              <a:rPr lang="zh-CN" altLang="en-US" sz="2600" b="1" dirty="0" smtClean="0"/>
              <a:t>亿美元。</a:t>
            </a:r>
            <a:endParaRPr lang="zh-CN" altLang="en-US" sz="2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2647950"/>
            <a:ext cx="9144000" cy="13716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</a:t>
            </a:r>
            <a:r>
              <a:rPr lang="en-US" altLang="zh-CN" sz="3600" b="1" dirty="0" smtClean="0"/>
              <a:t>64</a:t>
            </a:r>
            <a:r>
              <a:rPr lang="zh-CN" altLang="en-US" sz="3600" b="1" dirty="0" smtClean="0"/>
              <a:t>年罗马大火</a:t>
            </a:r>
            <a:endParaRPr lang="zh-CN" altLang="en-US" sz="3600" b="1" dirty="0"/>
          </a:p>
        </p:txBody>
      </p:sp>
      <p:pic>
        <p:nvPicPr>
          <p:cNvPr id="3075" name="Picture 3" descr="E:\2025 证道\在试炼中的盼望与喜乐\c785e1dc15cd40eba56cf46c53815e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4925697" cy="2571750"/>
          </a:xfrm>
          <a:prstGeom prst="rect">
            <a:avLst/>
          </a:prstGeom>
          <a:noFill/>
        </p:spPr>
      </p:pic>
      <p:pic>
        <p:nvPicPr>
          <p:cNvPr id="3076" name="Picture 4" descr="E:\2025 证道\在试炼中的盼望与喜乐\24c2c8c9c3fc45e7b72a2427fe1257be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571750"/>
            <a:ext cx="4724400" cy="2571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191000" y="0"/>
            <a:ext cx="4953000" cy="5143500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0070C0"/>
                </a:solidFill>
              </a:rPr>
              <a:t>塔西图：</a:t>
            </a:r>
            <a:r>
              <a:rPr lang="zh-CN" altLang="en-US" sz="3200" b="1" dirty="0" smtClean="0"/>
              <a:t>罗马帝国执政官、雄辩家、元老院元老，也是著名的历史学家与文体家，他的最主要的著作有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历史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和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编年史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等等，他写的历史约从主后</a:t>
            </a:r>
            <a:r>
              <a:rPr lang="en-US" sz="3200" b="1" dirty="0" smtClean="0"/>
              <a:t>14</a:t>
            </a:r>
            <a:r>
              <a:rPr lang="zh-CN" altLang="en-US" sz="3200" b="1" dirty="0" smtClean="0"/>
              <a:t>年奥古斯都去世，提比略继位，一直到主后</a:t>
            </a:r>
            <a:r>
              <a:rPr lang="en-US" sz="3200" b="1" dirty="0" smtClean="0"/>
              <a:t>96</a:t>
            </a:r>
            <a:r>
              <a:rPr lang="zh-CN" altLang="en-US" sz="3200" b="1" dirty="0" smtClean="0"/>
              <a:t>年图密善逝世。</a:t>
            </a:r>
            <a:endParaRPr lang="zh-CN" altLang="en-US" sz="3200" b="1" dirty="0"/>
          </a:p>
        </p:txBody>
      </p:sp>
      <p:pic>
        <p:nvPicPr>
          <p:cNvPr id="4098" name="Picture 2" descr="E:\2025 证道\在试炼中的盼望与喜乐\Wien-_Parlament-Tacit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4048125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200" b="1" dirty="0" smtClean="0"/>
              <a:t>就算是皇家送出大批财物赈灾，或向神明请罪等善举，皆不能辟除这场大火是由尼禄主使的谣言。因此，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为辟谣以表示清白，他便将罪过完全推矮给一班称为基督徒的身上，且冠以罪名</a:t>
            </a:r>
            <a:r>
              <a:rPr lang="zh-CN" altLang="en-US" sz="3200" b="1" dirty="0" smtClean="0"/>
              <a:t>。这教派是由一位名叫基督的人所创，这人在提庇留作王年间，被彼拉多所处决；这种信仰，虽暂时被抑制，但不久后又再次爆发，蔓延各方，不单在该教派的发源地犹太境内发展蓬勃，而且连远方素来声色犬马、罪恶渊薮著称的罗马城，也不例外。                                                    </a:t>
            </a:r>
            <a:r>
              <a:rPr lang="en-US" altLang="zh-CN" sz="3200" b="1" dirty="0" smtClean="0"/>
              <a:t>——</a:t>
            </a:r>
            <a:r>
              <a:rPr lang="zh-CN" altLang="en-US" sz="3200" b="1" dirty="0" smtClean="0"/>
              <a:t>塔西图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4099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问题思考：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</a:t>
            </a:r>
            <a:r>
              <a:rPr lang="zh-CN" altLang="en-US" sz="3600" b="1" dirty="0" smtClean="0"/>
              <a:t>为什么尼禄将罗马大火的罪行嫁祸于基督徒？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en-US" sz="3600" b="1" dirty="0" smtClean="0"/>
              <a:t>3</a:t>
            </a:r>
            <a:r>
              <a:rPr lang="zh-CN" altLang="en-US" sz="3600" b="1" dirty="0" smtClean="0"/>
              <a:t>、初期教会有关基督徒信仰的谣言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、聚众淫乱</a:t>
            </a:r>
            <a:endParaRPr lang="zh-CN" altLang="en-US" sz="3600" b="1" dirty="0"/>
          </a:p>
        </p:txBody>
      </p:sp>
      <p:pic>
        <p:nvPicPr>
          <p:cNvPr id="3" name="Picture 2" descr="E:\2025 证道\在试炼中的盼望与喜乐\d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1" y="2857500"/>
            <a:ext cx="3429000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62150"/>
          </a:xfrm>
        </p:spPr>
        <p:txBody>
          <a:bodyPr/>
          <a:lstStyle/>
          <a:p>
            <a:pPr algn="l"/>
            <a:r>
              <a:rPr lang="en-US" sz="3600" b="1" dirty="0" smtClean="0"/>
              <a:t>B</a:t>
            </a:r>
            <a:r>
              <a:rPr lang="zh-CN" altLang="en-US" sz="3600" b="1" dirty="0" smtClean="0"/>
              <a:t>、“吃人肉，喝人血”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600" b="1" dirty="0"/>
          </a:p>
        </p:txBody>
      </p:sp>
      <p:pic>
        <p:nvPicPr>
          <p:cNvPr id="1026" name="Picture 2" descr="E:\2025 证道\在试炼中的盼望与喜乐\jesus_christ_last_supper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33550"/>
            <a:ext cx="6483262" cy="3409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C</a:t>
            </a:r>
            <a:r>
              <a:rPr lang="zh-CN" altLang="en-US" sz="3600" b="1" dirty="0" smtClean="0"/>
              <a:t>、基督徒宣称：末日必有火的</a:t>
            </a:r>
            <a:r>
              <a:rPr lang="zh-CN" altLang="en-US" sz="3600" b="1" dirty="0" smtClean="0"/>
              <a:t>审判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/>
              <a:t>到时</a:t>
            </a:r>
            <a:r>
              <a:rPr lang="zh-CN" altLang="en-US" sz="3600" b="1" dirty="0" smtClean="0"/>
              <a:t>这物质的世界要被火焚化。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sz="3200" b="1" dirty="0" smtClean="0"/>
              <a:t>19</a:t>
            </a:r>
            <a:r>
              <a:rPr lang="zh-CN" altLang="en-US" sz="3200" b="1" dirty="0" smtClean="0"/>
              <a:t>在天上我要显出奇事，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在地下我要显出神迹，有血，有火，有烟雾。</a:t>
            </a:r>
            <a:r>
              <a:rPr lang="en-US" sz="3200" b="1" dirty="0" smtClean="0"/>
              <a:t>20</a:t>
            </a:r>
            <a:r>
              <a:rPr lang="zh-CN" altLang="en-US" sz="3200" b="1" dirty="0" smtClean="0"/>
              <a:t>日头要变为黑暗，月亮要变为血，这都在主大而明显的日子未到以前。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sz="3200" b="1" dirty="0" smtClean="0"/>
              <a:t>12</a:t>
            </a:r>
            <a:r>
              <a:rPr lang="zh-CN" altLang="en-US" sz="3200" b="1" dirty="0" smtClean="0"/>
              <a:t>切切仰望神的日子来到。在那日天被火烧就销化了，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有形质的都要被烈火熔化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>
                <a:solidFill>
                  <a:srgbClr val="0070C0"/>
                </a:solidFill>
              </a:rPr>
              <a:t>                                         ----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徒</a:t>
            </a:r>
            <a:r>
              <a:rPr lang="en-US" sz="3200" b="1" dirty="0" smtClean="0">
                <a:solidFill>
                  <a:srgbClr val="0070C0"/>
                </a:solidFill>
              </a:rPr>
              <a:t>2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：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19-20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； 彼后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3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：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12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26512</TotalTime>
  <Words>745</Words>
  <Application>Microsoft Office PowerPoint</Application>
  <PresentationFormat>On-screen Show (16:9)</PresentationFormat>
  <Paragraphs>29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主题</vt:lpstr>
      <vt:lpstr>试炼中的盼望与喜乐 彼前1：1-9</vt:lpstr>
      <vt:lpstr>祈祷/Prayer</vt:lpstr>
      <vt:lpstr>一、彼得前书的背景与成书原因</vt:lpstr>
      <vt:lpstr>2、64年罗马大火</vt:lpstr>
      <vt:lpstr>塔西图：罗马帝国执政官、雄辩家、元老院元老，也是著名的历史学家与文体家，他的最主要的著作有《历史》和《编年史》等等，他写的历史约从主后14年奥古斯都去世，提比略继位，一直到主后96年图密善逝世。</vt:lpstr>
      <vt:lpstr>就算是皇家送出大批财物赈灾，或向神明请罪等善举，皆不能辟除这场大火是由尼禄主使的谣言。因此，为辟谣以表示清白，他便将罪过完全推矮给一班称为基督徒的身上，且冠以罪名。这教派是由一位名叫基督的人所创，这人在提庇留作王年间，被彼拉多所处决；这种信仰，虽暂时被抑制，但不久后又再次爆发，蔓延各方，不单在该教派的发源地犹太境内发展蓬勃，而且连远方素来声色犬马、罪恶渊薮著称的罗马城，也不例外。                                                    ——塔西图</vt:lpstr>
      <vt:lpstr>问题思考：         为什么尼禄将罗马大火的罪行嫁祸于基督徒？  3、初期教会有关基督徒信仰的谣言  A、聚众淫乱</vt:lpstr>
      <vt:lpstr>B、“吃人肉，喝人血” </vt:lpstr>
      <vt:lpstr>C、基督徒宣称：末日必有火的审判，到时这物质的世界要被火焚化。  19在天上我要显出奇事，在地下我要显出神迹，有血，有火，有烟雾。20日头要变为黑暗，月亮要变为血，这都在主大而明显的日子未到以前。  12切切仰望神的日子来到。在那日天被火烧就销化了，有形质的都要被烈火熔化                                          ----徒2：19-20； 彼后3：12</vt:lpstr>
      <vt:lpstr>‘当时，基督徒人数众多。在罗马城发生大火时，尼禄却身在安田。大众的意见都认为尼罗是这场大火的策画人，因他欲博取重建罗马城的光荣。虽然使尽千方百计，尼禄仍然无法开释别人对他的怀疑。他便嫁祸于基督徒，由此，一场残酷的逼害便降临在无辜者的身上。极刑的方式，层出不穷，如被裹上兽皮，被狗咬死者，被钉十架，或被火烧死者！更有用火烧人，以作黑夜之照明者。如此，基督徒被残杀无数。自此之后，连他们所信奉的宗教也在被禁制之列；更有谕旨颁发，公布作基督徒是非法的。’                                     ---史学家：瑟弗留</vt:lpstr>
      <vt:lpstr>二、试炼中的盼望与喜乐   世界观       ——人生观        ——价值观️</vt:lpstr>
      <vt:lpstr>什么是世界观？  1、世界的本质是什么？宇宙是怎么来的？是有神创造的，还是自然演化的？ 2、人从哪里来？人是宇宙的中心吗？人有自由意志吗？人的生命有终极意义吗？ 3、人与自然、人与他人是什么关系？是主宰自然还是与自然共生？是合作还是竞争？</vt:lpstr>
      <vt:lpstr>什么是人生观？        人生观是在世界观之上的一个延伸，是对人生意义、目的和终极归宿的理解。比如说一个人如何看待生命、生活、苦难、成功、死亡等问题。</vt:lpstr>
      <vt:lpstr>什么是价值观？  世界观 → 决定 → 人生观（人生目的） → 影响 → 价值观（做事标准）。          所以价值观是人对什么是“好”与“坏”、“对”与“错”、“重要”与“不重要”的判断标准和倾向。</vt:lpstr>
      <vt:lpstr>如果一个人认为世界是上帝创造的（世界观），他会相信人生是为了荣耀神（人生观），从而在行为中遵守圣经为价值标准（价值观）。 如果一个人认为世界不是上帝创造的（世界观），他可能会相信人生是偶然的、短暂的，目的是追求自我实现或享乐（人生观），从而在行为中以个人感受、社会认同或效率成效为价值标准（价值观）。</vt:lpstr>
      <vt:lpstr>3愿颂赞归与我们主耶稣基督的父神，他曾照自己的大怜悯，借耶稣基督从死里复活重生了我们，叫我们有活泼的盼望，   6因此，你们是大有喜乐，但如今，在百般的试炼中暂时忧愁。 8你们虽然没有见过他，却是爱他。如今虽不得看见，却因信他就有说不出来，满有荣光的大喜乐。 </vt:lpstr>
      <vt:lpstr>3愿颂赞归与我们主耶稣基督的父神，他曾照自己的大怜悯，借耶稣基督从死里复活重生了我们，叫我们有活泼的盼望。  1耶稣基督的使徒彼得，写信给那分散在本都，加拉太，加帕多家，亚西亚，庇推尼寄居的。2就是照父神的先见被拣选，借着圣灵得成圣洁，以致顺服耶稣基督，又蒙他血所洒的人。愿恩惠平安，多多地加给你们。</vt:lpstr>
      <vt:lpstr>1、看你神儿女的身份   2 就是照父神的先见被拣选，借着圣灵得成圣洁，以致顺服耶稣基督，又蒙他血所洒的人。愿恩惠平安，多多地加给你们。   弗1：3愿颂赞归与我们主耶稣基督的父神，他在基督里，曾赐给我们天上各样属灵的福气。4就如神从创立世界以前，在基督里拣选了我们……。</vt:lpstr>
      <vt:lpstr>2、看上帝对你的应许   4可以得着不能朽坏，不能玷污，不能衰残，为你们存留在天上的基业。</vt:lpstr>
      <vt:lpstr>3、看当下的苦难   5你们这因信蒙神能力保守的人，必能得着所预备，到末世要显现的救恩。6因此，你们是大有喜乐，但如今，在百般的试炼中暂时忧愁。  </vt:lpstr>
      <vt:lpstr>黄美廉（1964年—），台湾台南人，基督徒，她自幼患脑瘫，说话及行动也受到影响，后来在美国长大，求学，在加州州立大学洛杉矶分校获得艺术博士，1993年曾获得中华民国十大杰出青年，并多次举行画展，著有《心灵的颜色》、《画家画话-黄美廉的彩笔世界》等书，现任艺术工作室负责人</vt:lpstr>
      <vt:lpstr>我那个基督徒爸爸有一个信念，那就是：“上帝所赐的，都是对人有益，凡出于上帝都是美好的”。我的爸爸妈妈不但不放弃我，反而更加爱护我，他们每天都会抱抱我、和我玩，对我说圣经故事。而且他们会抱我出去探望朋友，并对朋友介绍说：“这是我的女儿，上帝爱她，我们也爱她。”这点影响我很深，上帝是爱我的，尽管我的身体残障，但上帝和家人永远都支持我、爱我。</vt:lpstr>
      <vt:lpstr>                          如果我能唱/If I Could Sing  如果我能完整唱一首歌，那將是對祢的感恩和讚美，苦難中祢給我安慰，徬徨時祢給我智慧，  雖然我不能開口唱一首歌，我卻要對祢獻上真誠敬拜。每時刻祢的手牽引我，祢愛使我開懷，  天上的雲雀啊！會唱的人們哪！你們可願代我歌頌上帝無比之美，我願用耳傾聽，我願用心共鳴，這發自內心深處最美的聲音。我真愛祢，我真愛祢。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dc:creator>peter tian</dc:creator>
  <cp:lastModifiedBy>peter tian</cp:lastModifiedBy>
  <cp:revision>1485</cp:revision>
  <dcterms:modified xsi:type="dcterms:W3CDTF">2025-05-17T15:33:53Z</dcterms:modified>
</cp:coreProperties>
</file>