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888" r:id="rId2"/>
    <p:sldId id="1009" r:id="rId3"/>
    <p:sldId id="1114" r:id="rId4"/>
    <p:sldId id="1115" r:id="rId5"/>
    <p:sldId id="1131" r:id="rId6"/>
    <p:sldId id="1116" r:id="rId7"/>
    <p:sldId id="1117" r:id="rId8"/>
    <p:sldId id="1118" r:id="rId9"/>
    <p:sldId id="1119" r:id="rId10"/>
    <p:sldId id="1012" r:id="rId11"/>
  </p:sldIdLst>
  <p:sldSz cx="9144000" cy="5143500" type="screen16x9"/>
  <p:notesSz cx="7315200" cy="96012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16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0000"/>
    <a:srgbClr val="FCD9BC"/>
    <a:srgbClr val="FFFF66"/>
    <a:srgbClr val="EAEBB7"/>
    <a:srgbClr val="C9CC44"/>
    <a:srgbClr val="AEB092"/>
    <a:srgbClr val="AAB6A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294" autoAdjust="0"/>
    <p:restoredTop sz="94526" autoAdjust="0"/>
  </p:normalViewPr>
  <p:slideViewPr>
    <p:cSldViewPr>
      <p:cViewPr varScale="1">
        <p:scale>
          <a:sx n="129" d="100"/>
          <a:sy n="129" d="100"/>
        </p:scale>
        <p:origin x="-1104" y="-84"/>
      </p:cViewPr>
      <p:guideLst>
        <p:guide orient="horz" pos="2160"/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9510A215-44AC-48DA-AF86-EC2F785F13D6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E85D5665-A5AE-45BB-8848-AA424DA2142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4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t" anchorCtr="0">
            <a:noAutofit/>
          </a:bodyPr>
          <a:lstStyle/>
          <a:p>
            <a:pPr>
              <a:buSzPts val="1400"/>
            </a:pPr>
            <a:endParaRPr/>
          </a:p>
        </p:txBody>
      </p:sp>
      <p:sp>
        <p:nvSpPr>
          <p:cNvPr id="133" name="Google Shape;13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3D9D37-59B6-4FD4-B62C-EA5223FD416D}" type="datetimeFigureOut">
              <a:rPr lang="zh-CN" altLang="en-US"/>
              <a:pPr>
                <a:defRPr/>
              </a:pPr>
              <a:t>2026/8/22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609F6C-3832-4A94-9C78-A09827F5503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349838-A36D-4165-A395-840B24B390A6}" type="datetimeFigureOut">
              <a:rPr lang="zh-CN" altLang="en-US"/>
              <a:pPr>
                <a:defRPr/>
              </a:pPr>
              <a:t>2026/8/22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3E6CA8-7327-434E-99BD-8578615981D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1029E5-0BC8-4359-9890-8277E61C6893}" type="datetimeFigureOut">
              <a:rPr lang="zh-CN" altLang="en-US"/>
              <a:pPr>
                <a:defRPr/>
              </a:pPr>
              <a:t>2026/8/22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B9E28C-3C3A-49E1-9025-02BEA788874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3CC31A-9154-43B9-AC08-B2E1B37570E0}" type="datetimeFigureOut">
              <a:rPr lang="zh-CN" altLang="en-US"/>
              <a:pPr>
                <a:defRPr/>
              </a:pPr>
              <a:t>2026/8/22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F81B23-17D3-48A0-9A34-43C89BFDCDE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9C003D-1630-4417-9F76-668A9E0FFDC5}" type="datetimeFigureOut">
              <a:rPr lang="zh-CN" altLang="en-US"/>
              <a:pPr>
                <a:defRPr/>
              </a:pPr>
              <a:t>2026/8/22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50CCD0-35AC-49FD-98B8-8BED130348F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688E6E-A14D-4A90-B2B4-E9F41E1F8165}" type="datetimeFigureOut">
              <a:rPr lang="zh-CN" altLang="en-US"/>
              <a:pPr>
                <a:defRPr/>
              </a:pPr>
              <a:t>2026/8/22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3F350B-92BC-41F2-A4FE-565A1044C20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06C53-A131-498A-A525-37077DBA0095}" type="datetimeFigureOut">
              <a:rPr lang="zh-CN" altLang="en-US"/>
              <a:pPr>
                <a:defRPr/>
              </a:pPr>
              <a:t>2026/8/22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87A055-C9CE-4D91-9D43-D408D8ECF7F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20E5D7-D573-4729-A6A0-6031E4F961CC}" type="datetimeFigureOut">
              <a:rPr lang="zh-CN" altLang="en-US"/>
              <a:pPr>
                <a:defRPr/>
              </a:pPr>
              <a:t>2026/8/22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5777D0-42B9-4AEE-ADE2-0004775D976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E42271-1D37-45F0-82D7-82D18C5C5122}" type="datetimeFigureOut">
              <a:rPr lang="zh-CN" altLang="en-US"/>
              <a:pPr>
                <a:defRPr/>
              </a:pPr>
              <a:t>2026/8/22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681EDB-8CE2-40C9-AB82-6EA86292D4F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9C8085-0888-43B1-9E2E-D6E727554759}" type="datetimeFigureOut">
              <a:rPr lang="zh-CN" altLang="en-US"/>
              <a:pPr>
                <a:defRPr/>
              </a:pPr>
              <a:t>2026/8/22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95EFB-B999-418C-A689-C35398BA7EB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6C5665-1B5B-4687-9E2E-C0A1946DE657}" type="datetimeFigureOut">
              <a:rPr lang="zh-CN" altLang="en-US"/>
              <a:pPr>
                <a:defRPr/>
              </a:pPr>
              <a:t>2026/8/22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D6D2DC-6CF7-40E1-B2C3-9049AEEFDCE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6C1C240-9017-4C45-A094-DD8E498073CB}" type="datetimeFigureOut">
              <a:rPr lang="zh-CN" altLang="en-US"/>
              <a:pPr>
                <a:defRPr/>
              </a:pPr>
              <a:t>2026/8/22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7EEFD9F-D935-4FC2-AC09-44F040414EE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标题 3"/>
          <p:cNvSpPr>
            <a:spLocks noGrp="1"/>
          </p:cNvSpPr>
          <p:nvPr>
            <p:ph type="title"/>
          </p:nvPr>
        </p:nvSpPr>
        <p:spPr>
          <a:xfrm>
            <a:off x="0" y="0"/>
            <a:ext cx="3857620" cy="3000378"/>
          </a:xfrm>
        </p:spPr>
        <p:txBody>
          <a:bodyPr/>
          <a:lstStyle/>
          <a:p>
            <a:r>
              <a:rPr lang="zh-CN" altLang="en-US" sz="4100" b="1" dirty="0" smtClean="0"/>
              <a:t>解开，叫他走！</a:t>
            </a:r>
            <a:r>
              <a:rPr lang="en-US" altLang="zh-CN" sz="3600" b="1" dirty="0" smtClean="0"/>
              <a:t/>
            </a:r>
            <a:br>
              <a:rPr lang="en-US" altLang="zh-CN" sz="3600" b="1" dirty="0" smtClean="0"/>
            </a:br>
            <a:r>
              <a:rPr lang="zh-CN" altLang="en-US" sz="3600" b="1" dirty="0" smtClean="0"/>
              <a:t/>
            </a:r>
            <a:br>
              <a:rPr lang="zh-CN" altLang="en-US" sz="3600" b="1" dirty="0" smtClean="0"/>
            </a:br>
            <a:r>
              <a:rPr lang="zh-CN" altLang="en-US" sz="3600" b="1" dirty="0" smtClean="0"/>
              <a:t>罗</a:t>
            </a:r>
            <a:r>
              <a:rPr lang="en-US" sz="3600" b="1" dirty="0" smtClean="0"/>
              <a:t>6:12-23</a:t>
            </a:r>
            <a:r>
              <a:rPr lang="zh-CN" altLang="en-US" sz="3600" b="1" dirty="0" smtClean="0"/>
              <a:t>；</a:t>
            </a:r>
            <a:r>
              <a:rPr lang="en-US" altLang="zh-CN" sz="3600" b="1" dirty="0" smtClean="0"/>
              <a:t/>
            </a:r>
            <a:br>
              <a:rPr lang="en-US" altLang="zh-CN" sz="3600" b="1" dirty="0" smtClean="0"/>
            </a:br>
            <a:r>
              <a:rPr lang="zh-CN" altLang="en-US" sz="3600" b="1" dirty="0" smtClean="0"/>
              <a:t>约</a:t>
            </a:r>
            <a:r>
              <a:rPr lang="en-US" sz="3600" b="1" dirty="0" smtClean="0"/>
              <a:t>11</a:t>
            </a:r>
            <a:r>
              <a:rPr lang="en-US" altLang="zh-CN" sz="3600" b="1" dirty="0" smtClean="0"/>
              <a:t>:</a:t>
            </a:r>
            <a:r>
              <a:rPr lang="en-US" sz="3600" b="1" dirty="0" smtClean="0"/>
              <a:t>1-4</a:t>
            </a:r>
            <a:r>
              <a:rPr lang="zh-CN" altLang="en-US" sz="3600" b="1" dirty="0" smtClean="0"/>
              <a:t>；</a:t>
            </a:r>
            <a:r>
              <a:rPr lang="en-US" sz="3600" b="1" dirty="0" smtClean="0"/>
              <a:t>38-44</a:t>
            </a:r>
            <a:endParaRPr lang="zh-CN" altLang="en-US" sz="3600" b="1" dirty="0"/>
          </a:p>
        </p:txBody>
      </p:sp>
      <p:pic>
        <p:nvPicPr>
          <p:cNvPr id="2" name="Picture 2" descr="E:\2026 证道\解开，叫他走！\images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14744" y="0"/>
            <a:ext cx="5429256" cy="5143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3"/>
          <p:cNvSpPr txBox="1">
            <a:spLocks noGrp="1"/>
          </p:cNvSpPr>
          <p:nvPr>
            <p:ph type="title"/>
          </p:nvPr>
        </p:nvSpPr>
        <p:spPr>
          <a:xfrm>
            <a:off x="0" y="1"/>
            <a:ext cx="9144000" cy="2952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4000" b="1" dirty="0" err="1" smtClean="0">
                <a:latin typeface="汉仪中楷简" panose="02010604000101010101" pitchFamily="2" charset="-122"/>
                <a:ea typeface="汉仪中楷简" panose="02010604000101010101" pitchFamily="2" charset="-122"/>
                <a:cs typeface="Arial" panose="020B0604020202020204"/>
                <a:sym typeface="Arial" panose="020B0604020202020204"/>
              </a:rPr>
              <a:t>总结</a:t>
            </a:r>
            <a:r>
              <a:rPr lang="en-US" sz="4000" b="1" dirty="0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/>
            </a:r>
            <a:br>
              <a:rPr lang="en-US" sz="4000" b="1" dirty="0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r>
              <a:rPr lang="en-US" sz="4000" b="1" dirty="0" smtClean="0">
                <a:latin typeface="Calibri" panose="020F0502020204030204" pitchFamily="34" charset="0"/>
                <a:ea typeface="Arial" panose="020B0604020202020204"/>
                <a:cs typeface="Calibri" panose="020F0502020204030204" pitchFamily="34" charset="0"/>
                <a:sym typeface="Arial" panose="020B0604020202020204"/>
              </a:rPr>
              <a:t>Summary</a:t>
            </a:r>
            <a:endParaRPr sz="4000" dirty="0">
              <a:latin typeface="Calibri" panose="020F0502020204030204" pitchFamily="34" charset="0"/>
              <a:ea typeface="Arial" panose="020B0604020202020204"/>
              <a:cs typeface="Calibri" panose="020F0502020204030204" pitchFamily="34" charset="0"/>
              <a:sym typeface="Arial" panose="020B0604020202020204"/>
            </a:endParaRPr>
          </a:p>
        </p:txBody>
      </p:sp>
      <p:sp>
        <p:nvSpPr>
          <p:cNvPr id="3" name="标题 1"/>
          <p:cNvSpPr txBox="1"/>
          <p:nvPr/>
        </p:nvSpPr>
        <p:spPr bwMode="auto">
          <a:xfrm>
            <a:off x="0" y="2343150"/>
            <a:ext cx="9144000" cy="2800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 eaLnBrk="0" hangingPunct="0">
              <a:defRPr/>
            </a:pPr>
            <a:endParaRPr kumimoji="0" lang="zh-CN" alt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j-cs"/>
            </a:endParaRPr>
          </a:p>
        </p:txBody>
      </p:sp>
      <p:sp>
        <p:nvSpPr>
          <p:cNvPr id="4" name="标题 1"/>
          <p:cNvSpPr txBox="1"/>
          <p:nvPr/>
        </p:nvSpPr>
        <p:spPr bwMode="auto">
          <a:xfrm>
            <a:off x="0" y="3105150"/>
            <a:ext cx="9144000" cy="21907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US" sz="3600" dirty="0" smtClean="0">
              <a:latin typeface="+mj-lt"/>
              <a:ea typeface="+mj-ea"/>
              <a:cs typeface="+mj-cs"/>
            </a:endParaRPr>
          </a:p>
        </p:txBody>
      </p:sp>
      <p:sp>
        <p:nvSpPr>
          <p:cNvPr id="7" name="标题 1"/>
          <p:cNvSpPr txBox="1"/>
          <p:nvPr/>
        </p:nvSpPr>
        <p:spPr bwMode="auto">
          <a:xfrm>
            <a:off x="0" y="2571750"/>
            <a:ext cx="9144000" cy="2362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 eaLnBrk="0" hangingPunct="0">
              <a:defRPr/>
            </a:pPr>
            <a:endParaRPr kumimoji="0" lang="zh-CN" altLang="en-US" sz="32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汉仪中楷简"/>
              <a:cs typeface="+mj-cs"/>
            </a:endParaRPr>
          </a:p>
        </p:txBody>
      </p:sp>
      <p:sp>
        <p:nvSpPr>
          <p:cNvPr id="6" name="标题 1"/>
          <p:cNvSpPr txBox="1"/>
          <p:nvPr/>
        </p:nvSpPr>
        <p:spPr bwMode="auto">
          <a:xfrm>
            <a:off x="0" y="1962150"/>
            <a:ext cx="9144000" cy="3181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汉仪中楷简"/>
                <a:cs typeface="+mj-cs"/>
              </a:rPr>
              <a:t/>
            </a:r>
            <a:br>
              <a:rPr kumimoji="0" lang="en-US" altLang="zh-CN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汉仪中楷简"/>
                <a:cs typeface="+mj-cs"/>
              </a:rPr>
            </a:br>
            <a:r>
              <a:rPr kumimoji="0" lang="zh-CN" altLang="en-US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汉仪中楷简"/>
                <a:cs typeface="+mj-cs"/>
              </a:rPr>
              <a:t/>
            </a:r>
            <a:br>
              <a:rPr kumimoji="0" lang="zh-CN" altLang="en-US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汉仪中楷简"/>
                <a:cs typeface="+mj-cs"/>
              </a:rPr>
            </a:br>
            <a:endParaRPr kumimoji="0" lang="zh-CN" altLang="en-US" sz="36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汉仪中楷简"/>
              <a:cs typeface="+mj-cs"/>
            </a:endParaRPr>
          </a:p>
        </p:txBody>
      </p:sp>
      <p:sp>
        <p:nvSpPr>
          <p:cNvPr id="8" name="标题 1"/>
          <p:cNvSpPr txBox="1"/>
          <p:nvPr/>
        </p:nvSpPr>
        <p:spPr bwMode="auto">
          <a:xfrm>
            <a:off x="0" y="1276350"/>
            <a:ext cx="9144000" cy="38671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标题 1"/>
          <p:cNvSpPr txBox="1"/>
          <p:nvPr/>
        </p:nvSpPr>
        <p:spPr bwMode="auto">
          <a:xfrm>
            <a:off x="533400" y="2038350"/>
            <a:ext cx="8001000" cy="31051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7474"/>
            <a:ext cx="8229600" cy="579276"/>
          </a:xfrm>
        </p:spPr>
        <p:txBody>
          <a:bodyPr/>
          <a:lstStyle/>
          <a:p>
            <a:r>
              <a:rPr lang="zh-CN" altLang="en-US" b="1" dirty="0"/>
              <a:t>祈祷</a:t>
            </a:r>
            <a:r>
              <a:rPr lang="en-US" altLang="zh-CN" b="1" dirty="0"/>
              <a:t>/Prayer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496" y="895351"/>
            <a:ext cx="9108504" cy="42481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algn="l"/>
            <a:r>
              <a:rPr lang="zh-CN" altLang="en-US" sz="3600" b="1" dirty="0" smtClean="0"/>
              <a:t>一</a:t>
            </a:r>
            <a:r>
              <a:rPr lang="zh-CN" altLang="en-US" sz="3600" b="1" dirty="0" smtClean="0"/>
              <a:t>、活过来的生命，作义</a:t>
            </a:r>
            <a:r>
              <a:rPr lang="zh-CN" altLang="en-US" sz="3600" b="1" dirty="0" smtClean="0"/>
              <a:t>的</a:t>
            </a:r>
            <a:r>
              <a:rPr lang="zh-CN" altLang="en-US" sz="3600" b="1" dirty="0" smtClean="0"/>
              <a:t>器具</a:t>
            </a:r>
            <a:r>
              <a:rPr lang="en-US" altLang="zh-CN" sz="3600" b="1" dirty="0" smtClean="0"/>
              <a:t/>
            </a:r>
            <a:br>
              <a:rPr lang="en-US" altLang="zh-CN" sz="3600" b="1" dirty="0" smtClean="0"/>
            </a:br>
            <a:r>
              <a:rPr lang="zh-CN" altLang="en-US" sz="3600" b="1" dirty="0" smtClean="0"/>
              <a:t/>
            </a:r>
            <a:br>
              <a:rPr lang="zh-CN" altLang="en-US" sz="3600" b="1" dirty="0" smtClean="0"/>
            </a:br>
            <a:r>
              <a:rPr lang="en-US" altLang="zh-CN" sz="3600" b="1" dirty="0" smtClean="0"/>
              <a:t>6</a:t>
            </a:r>
            <a:r>
              <a:rPr lang="zh-CN" altLang="en-US" sz="3600" b="1" dirty="0" smtClean="0"/>
              <a:t>：</a:t>
            </a:r>
            <a:r>
              <a:rPr lang="en-US" sz="3600" b="1" dirty="0" smtClean="0"/>
              <a:t>12</a:t>
            </a:r>
            <a:r>
              <a:rPr lang="zh-CN" altLang="en-US" sz="3600" b="1" dirty="0" smtClean="0"/>
              <a:t>所以</a:t>
            </a:r>
            <a:r>
              <a:rPr lang="zh-CN" altLang="en-US" sz="3600" b="1" dirty="0" smtClean="0"/>
              <a:t>，不要容罪在你们必死的身上作王，使你们顺从身子的私欲。也不要将你们的肢体献给罪作不义的器具；</a:t>
            </a:r>
            <a:r>
              <a:rPr lang="zh-CN" altLang="en-US" sz="3600" b="1" dirty="0" smtClean="0">
                <a:solidFill>
                  <a:srgbClr val="0070C0"/>
                </a:solidFill>
              </a:rPr>
              <a:t>倒要像从死里复活的人，将自已献给神，并将肢体作义的器具，献给</a:t>
            </a:r>
            <a:r>
              <a:rPr lang="zh-CN" altLang="en-US" sz="3600" b="1" dirty="0" smtClean="0">
                <a:solidFill>
                  <a:srgbClr val="0070C0"/>
                </a:solidFill>
              </a:rPr>
              <a:t>神</a:t>
            </a:r>
            <a:r>
              <a:rPr lang="en-US" altLang="zh-CN" sz="3600" b="1" dirty="0" smtClean="0"/>
              <a:t>……19</a:t>
            </a:r>
            <a:r>
              <a:rPr lang="zh-CN" altLang="en-US" sz="3600" b="1" dirty="0" smtClean="0"/>
              <a:t>你们</a:t>
            </a:r>
            <a:r>
              <a:rPr lang="zh-CN" altLang="en-US" sz="3600" b="1" dirty="0" smtClean="0"/>
              <a:t>从前怎样将肢体献给不洁、不法作奴仆，以至于不法；</a:t>
            </a:r>
            <a:r>
              <a:rPr lang="zh-CN" altLang="en-US" sz="3600" b="1" dirty="0" smtClean="0">
                <a:solidFill>
                  <a:srgbClr val="0070C0"/>
                </a:solidFill>
              </a:rPr>
              <a:t>现今也要照样将肢体献给义作奴仆，以至于成圣</a:t>
            </a:r>
            <a:r>
              <a:rPr lang="zh-CN" altLang="en-US" sz="3600" b="1" dirty="0" smtClean="0"/>
              <a:t>。</a:t>
            </a:r>
            <a:endParaRPr lang="zh-CN" alt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标题 1"/>
          <p:cNvSpPr>
            <a:spLocks noGrp="1"/>
          </p:cNvSpPr>
          <p:nvPr>
            <p:ph type="title"/>
          </p:nvPr>
        </p:nvSpPr>
        <p:spPr>
          <a:xfrm>
            <a:off x="0" y="142858"/>
            <a:ext cx="9144000" cy="2643206"/>
          </a:xfrm>
        </p:spPr>
        <p:txBody>
          <a:bodyPr/>
          <a:lstStyle/>
          <a:p>
            <a:pPr algn="l"/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>1</a:t>
            </a:r>
            <a:r>
              <a:rPr lang="en-US" sz="3600" b="1" dirty="0" smtClean="0"/>
              <a:t>. </a:t>
            </a:r>
            <a:r>
              <a:rPr lang="zh-CN" altLang="en-US" sz="3600" b="1" dirty="0" smtClean="0"/>
              <a:t>思想之变</a:t>
            </a:r>
            <a:r>
              <a:rPr lang="en-US" altLang="zh-CN" sz="3600" b="1" dirty="0" smtClean="0"/>
              <a:t>——</a:t>
            </a:r>
            <a:r>
              <a:rPr lang="zh-CN" altLang="en-US" sz="3600" b="1" dirty="0" smtClean="0"/>
              <a:t>以神的心意替代</a:t>
            </a:r>
            <a:r>
              <a:rPr lang="zh-CN" altLang="en-US" sz="3600" b="1" dirty="0" smtClean="0"/>
              <a:t>随心所欲</a:t>
            </a:r>
            <a:r>
              <a:rPr lang="en-US" altLang="zh-CN" sz="3600" b="1" dirty="0" smtClean="0"/>
              <a:t/>
            </a:r>
            <a:br>
              <a:rPr lang="en-US" altLang="zh-CN" sz="3600" b="1" dirty="0" smtClean="0"/>
            </a:br>
            <a:r>
              <a:rPr lang="en-US" altLang="zh-CN" sz="2000" b="1" dirty="0" smtClean="0"/>
              <a:t/>
            </a:r>
            <a:br>
              <a:rPr lang="en-US" altLang="zh-CN" sz="2000" b="1" dirty="0" smtClean="0"/>
            </a:br>
            <a:r>
              <a:rPr lang="en-US" sz="3600" b="1" dirty="0" smtClean="0"/>
              <a:t>2</a:t>
            </a:r>
            <a:r>
              <a:rPr lang="en-US" sz="3600" b="1" dirty="0" smtClean="0"/>
              <a:t>. </a:t>
            </a:r>
            <a:r>
              <a:rPr lang="zh-CN" altLang="en-US" sz="3600" b="1" dirty="0" smtClean="0"/>
              <a:t>眼界之变</a:t>
            </a:r>
            <a:r>
              <a:rPr lang="en-US" altLang="zh-CN" sz="3600" b="1" dirty="0" smtClean="0"/>
              <a:t>——</a:t>
            </a:r>
            <a:r>
              <a:rPr lang="zh-CN" altLang="en-US" sz="3600" b="1" dirty="0" smtClean="0"/>
              <a:t>从专注自已到看见神与</a:t>
            </a:r>
            <a:r>
              <a:rPr lang="zh-CN" altLang="en-US" sz="3600" b="1" dirty="0" smtClean="0"/>
              <a:t>他人</a:t>
            </a:r>
            <a:r>
              <a:rPr lang="en-US" altLang="zh-CN" sz="3600" b="1" dirty="0" smtClean="0"/>
              <a:t/>
            </a:r>
            <a:br>
              <a:rPr lang="en-US" altLang="zh-CN" sz="3600" b="1" dirty="0" smtClean="0"/>
            </a:br>
            <a:r>
              <a:rPr lang="zh-CN" altLang="en-US" sz="3600" dirty="0" smtClean="0"/>
              <a:t/>
            </a:r>
            <a:br>
              <a:rPr lang="zh-CN" altLang="en-US" sz="3600" dirty="0" smtClean="0"/>
            </a:br>
            <a:r>
              <a:rPr lang="zh-CN" altLang="en-US" sz="3600" dirty="0" smtClean="0"/>
              <a:t/>
            </a:r>
            <a:br>
              <a:rPr lang="zh-CN" altLang="en-US" sz="3600" dirty="0" smtClean="0"/>
            </a:br>
            <a:endParaRPr lang="zh-CN" altLang="en-US" sz="3600" dirty="0"/>
          </a:p>
        </p:txBody>
      </p:sp>
      <p:pic>
        <p:nvPicPr>
          <p:cNvPr id="2051" name="Picture 3" descr="E:\2026 证道\解开，叫他走！\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2093511"/>
            <a:ext cx="4879982" cy="30499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3071816"/>
          </a:xfrm>
        </p:spPr>
        <p:txBody>
          <a:bodyPr/>
          <a:lstStyle/>
          <a:p>
            <a:pPr algn="l"/>
            <a:r>
              <a:rPr lang="en-US" sz="3600" b="1" dirty="0" smtClean="0"/>
              <a:t>3. </a:t>
            </a:r>
            <a:r>
              <a:rPr lang="zh-CN" altLang="en-US" sz="3600" b="1" dirty="0" smtClean="0"/>
              <a:t>言语之变：献上口舌，说造就人</a:t>
            </a:r>
            <a:r>
              <a:rPr lang="zh-CN" altLang="en-US" sz="3600" b="1" dirty="0" smtClean="0"/>
              <a:t>的话</a:t>
            </a:r>
            <a:r>
              <a:rPr lang="zh-CN" altLang="en-US" sz="3600" dirty="0" smtClean="0"/>
              <a:t/>
            </a:r>
            <a:br>
              <a:rPr lang="zh-CN" altLang="en-US" sz="3600" dirty="0" smtClean="0"/>
            </a:br>
            <a:r>
              <a:rPr lang="zh-CN" altLang="en-US" sz="3600" dirty="0" smtClean="0"/>
              <a:t/>
            </a:r>
            <a:br>
              <a:rPr lang="zh-CN" altLang="en-US" sz="3600" dirty="0" smtClean="0"/>
            </a:br>
            <a:r>
              <a:rPr lang="zh-CN" altLang="en-US" sz="3600" dirty="0" smtClean="0"/>
              <a:t/>
            </a:r>
            <a:br>
              <a:rPr lang="zh-CN" altLang="en-US" sz="3600" dirty="0" smtClean="0"/>
            </a:br>
            <a:endParaRPr lang="zh-CN" altLang="en-US" sz="3600" dirty="0"/>
          </a:p>
        </p:txBody>
      </p:sp>
      <p:pic>
        <p:nvPicPr>
          <p:cNvPr id="3074" name="Picture 2" descr="E:\2026 证道\解开，叫他走！\耶穌對人的憐憫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465" y="1357304"/>
            <a:ext cx="6731015" cy="37861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algn="l"/>
            <a:r>
              <a:rPr lang="zh-CN" altLang="en-US" sz="3600" b="1" dirty="0" smtClean="0"/>
              <a:t>二、生命虽然复活</a:t>
            </a:r>
            <a:r>
              <a:rPr lang="en-US" altLang="zh-CN" sz="3600" b="1" dirty="0" smtClean="0"/>
              <a:t>——</a:t>
            </a:r>
            <a:r>
              <a:rPr lang="zh-CN" altLang="en-US" sz="3600" b="1" dirty="0" smtClean="0"/>
              <a:t>身上却仍有</a:t>
            </a:r>
            <a:r>
              <a:rPr lang="zh-CN" altLang="en-US" sz="3600" b="1" dirty="0" smtClean="0"/>
              <a:t>布条</a:t>
            </a:r>
            <a:r>
              <a:rPr lang="en-US" altLang="zh-CN" sz="3600" b="1" dirty="0" smtClean="0"/>
              <a:t/>
            </a:r>
            <a:br>
              <a:rPr lang="en-US" altLang="zh-CN" sz="3600" b="1" dirty="0" smtClean="0"/>
            </a:br>
            <a:r>
              <a:rPr lang="zh-CN" altLang="en-US" sz="3600" b="1" dirty="0" smtClean="0"/>
              <a:t/>
            </a:r>
            <a:br>
              <a:rPr lang="zh-CN" altLang="en-US" sz="3600" b="1" dirty="0" smtClean="0"/>
            </a:br>
            <a:r>
              <a:rPr lang="en-US" sz="3600" b="1" dirty="0" smtClean="0"/>
              <a:t>1</a:t>
            </a:r>
            <a:r>
              <a:rPr lang="zh-CN" altLang="en-US" sz="3600" b="1" dirty="0" smtClean="0"/>
              <a:t>、灵里虽然复活，旧习依然</a:t>
            </a:r>
            <a:r>
              <a:rPr lang="zh-CN" altLang="en-US" sz="3600" b="1" dirty="0" smtClean="0"/>
              <a:t>缠绕</a:t>
            </a:r>
            <a:r>
              <a:rPr lang="en-US" altLang="zh-CN" sz="3600" b="1" dirty="0" smtClean="0"/>
              <a:t/>
            </a:r>
            <a:br>
              <a:rPr lang="en-US" altLang="zh-CN" sz="3600" b="1" dirty="0" smtClean="0"/>
            </a:br>
            <a:r>
              <a:rPr lang="en-US" altLang="zh-CN" sz="3600" b="1" dirty="0" smtClean="0"/>
              <a:t/>
            </a:r>
            <a:br>
              <a:rPr lang="en-US" altLang="zh-CN" sz="3600" b="1" dirty="0" smtClean="0"/>
            </a:br>
            <a:r>
              <a:rPr lang="en-US" sz="3600" b="1" dirty="0" smtClean="0"/>
              <a:t> 2</a:t>
            </a:r>
            <a:r>
              <a:rPr lang="zh-CN" altLang="en-US" sz="3600" b="1" dirty="0" smtClean="0"/>
              <a:t>、正视生命中未被解开的</a:t>
            </a:r>
            <a:r>
              <a:rPr lang="zh-CN" altLang="en-US" sz="3600" b="1" dirty="0" smtClean="0"/>
              <a:t>“布条”</a:t>
            </a:r>
            <a:r>
              <a:rPr lang="en-US" altLang="zh-CN" sz="3600" b="1" dirty="0" smtClean="0"/>
              <a:t/>
            </a:r>
            <a:br>
              <a:rPr lang="en-US" altLang="zh-CN" sz="3600" b="1" dirty="0" smtClean="0"/>
            </a:br>
            <a:r>
              <a:rPr lang="en-US" altLang="zh-CN" sz="3600" b="1" dirty="0" smtClean="0"/>
              <a:t/>
            </a:r>
            <a:br>
              <a:rPr lang="en-US" altLang="zh-CN" sz="3600" b="1" dirty="0" smtClean="0"/>
            </a:br>
            <a:r>
              <a:rPr lang="zh-CN" altLang="en-US" sz="3600" b="1" dirty="0" smtClean="0"/>
              <a:t>约</a:t>
            </a:r>
            <a:r>
              <a:rPr lang="en-US" altLang="zh-CN" sz="3600" b="1" dirty="0" smtClean="0"/>
              <a:t>11</a:t>
            </a:r>
            <a:r>
              <a:rPr lang="zh-CN" altLang="en-US" sz="3600" b="1" dirty="0" smtClean="0"/>
              <a:t>：</a:t>
            </a:r>
            <a:r>
              <a:rPr lang="en-US" altLang="zh-CN" sz="3600" b="1" dirty="0" smtClean="0"/>
              <a:t>44 </a:t>
            </a:r>
            <a:r>
              <a:rPr lang="zh-CN" altLang="en-US" sz="3600" b="1" dirty="0" smtClean="0">
                <a:solidFill>
                  <a:srgbClr val="0070C0"/>
                </a:solidFill>
              </a:rPr>
              <a:t>耶稣</a:t>
            </a:r>
            <a:r>
              <a:rPr lang="zh-CN" altLang="en-US" sz="3600" b="1" dirty="0" smtClean="0">
                <a:solidFill>
                  <a:srgbClr val="0070C0"/>
                </a:solidFill>
              </a:rPr>
              <a:t>对他们说，解开，叫他走。 </a:t>
            </a:r>
            <a:r>
              <a:rPr lang="zh-CN" altLang="en-US" sz="3600" dirty="0" smtClean="0"/>
              <a:t/>
            </a:r>
            <a:br>
              <a:rPr lang="zh-CN" altLang="en-US" sz="3600" dirty="0" smtClean="0"/>
            </a:br>
            <a:endParaRPr lang="zh-CN" alt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algn="l"/>
            <a:r>
              <a:rPr lang="zh-CN" altLang="en-US" sz="3600" b="1" dirty="0" smtClean="0"/>
              <a:t>三、解开，叫他走</a:t>
            </a:r>
            <a:r>
              <a:rPr lang="en-US" altLang="zh-CN" sz="3600" b="1" dirty="0" smtClean="0"/>
              <a:t>——</a:t>
            </a:r>
            <a:r>
              <a:rPr lang="zh-CN" altLang="en-US" sz="3600" b="1" dirty="0" smtClean="0"/>
              <a:t>在彼此生命中成长</a:t>
            </a:r>
            <a:r>
              <a:rPr lang="en-US" altLang="zh-CN" sz="3600" b="1" dirty="0" smtClean="0"/>
              <a:t/>
            </a:r>
            <a:br>
              <a:rPr lang="en-US" altLang="zh-CN" sz="3600" b="1" dirty="0" smtClean="0"/>
            </a:br>
            <a:r>
              <a:rPr lang="zh-CN" altLang="en-US" sz="3600" b="1" dirty="0" smtClean="0"/>
              <a:t/>
            </a:r>
            <a:br>
              <a:rPr lang="zh-CN" altLang="en-US" sz="3600" b="1" dirty="0" smtClean="0"/>
            </a:br>
            <a:r>
              <a:rPr lang="en-US" sz="3600" b="1" dirty="0" smtClean="0"/>
              <a:t>1</a:t>
            </a:r>
            <a:r>
              <a:rPr lang="zh-CN" altLang="en-US" sz="3600" b="1" dirty="0" smtClean="0"/>
              <a:t>、在肢体关爱中相互“解开”</a:t>
            </a:r>
            <a:r>
              <a:rPr lang="en-US" altLang="zh-CN" sz="3600" b="1" dirty="0" smtClean="0"/>
              <a:t/>
            </a:r>
            <a:br>
              <a:rPr lang="en-US" altLang="zh-CN" sz="3600" b="1" dirty="0" smtClean="0"/>
            </a:br>
            <a:r>
              <a:rPr lang="en-US" altLang="zh-CN" sz="3600" b="1" dirty="0" smtClean="0"/>
              <a:t/>
            </a:r>
            <a:br>
              <a:rPr lang="en-US" altLang="zh-CN" sz="3600" b="1" dirty="0" smtClean="0"/>
            </a:br>
            <a:r>
              <a:rPr lang="zh-CN" altLang="en-US" sz="3600" b="1" dirty="0" smtClean="0"/>
              <a:t>      </a:t>
            </a:r>
            <a:r>
              <a:rPr lang="en-US" altLang="zh-CN" sz="3600" b="1" dirty="0" smtClean="0"/>
              <a:t>39</a:t>
            </a:r>
            <a:r>
              <a:rPr lang="zh-CN" altLang="en-US" sz="3600" b="1" dirty="0" smtClean="0"/>
              <a:t>耶稣说，你们把石头挪开。那死人的姐姐马大对他说，</a:t>
            </a:r>
            <a:r>
              <a:rPr lang="zh-CN" altLang="en-US" sz="3600" b="1" dirty="0" smtClean="0">
                <a:solidFill>
                  <a:srgbClr val="0070C0"/>
                </a:solidFill>
              </a:rPr>
              <a:t>主阿，他现在必是臭了</a:t>
            </a:r>
            <a:r>
              <a:rPr lang="zh-CN" altLang="en-US" sz="3600" b="1" dirty="0" smtClean="0"/>
              <a:t>，因为他死了已经四天了。</a:t>
            </a:r>
            <a:r>
              <a:rPr lang="en-US" altLang="zh-CN" sz="3600" b="1" dirty="0" smtClean="0"/>
              <a:t/>
            </a:r>
            <a:br>
              <a:rPr lang="en-US" altLang="zh-CN" sz="3600" b="1" dirty="0" smtClean="0"/>
            </a:br>
            <a:r>
              <a:rPr lang="zh-CN" altLang="en-US" sz="3600" b="1" dirty="0" smtClean="0"/>
              <a:t> </a:t>
            </a:r>
            <a:r>
              <a:rPr lang="zh-CN" altLang="en-US" sz="3600" b="1" dirty="0" smtClean="0"/>
              <a:t>     </a:t>
            </a:r>
            <a:r>
              <a:rPr lang="en-US" altLang="zh-CN" sz="3600" b="1" dirty="0" smtClean="0"/>
              <a:t>41</a:t>
            </a:r>
            <a:r>
              <a:rPr lang="zh-CN" altLang="en-US" sz="3600" b="1" dirty="0" smtClean="0"/>
              <a:t>耶稣</a:t>
            </a:r>
            <a:r>
              <a:rPr lang="zh-CN" altLang="en-US" sz="3600" b="1" dirty="0" smtClean="0"/>
              <a:t>举目望天说，父阿，我感谢你，</a:t>
            </a:r>
            <a:r>
              <a:rPr lang="zh-CN" altLang="en-US" sz="3600" b="1" dirty="0" smtClean="0">
                <a:solidFill>
                  <a:srgbClr val="0070C0"/>
                </a:solidFill>
              </a:rPr>
              <a:t>因为你已经听我</a:t>
            </a:r>
            <a:r>
              <a:rPr lang="zh-CN" altLang="en-US" sz="3600" b="1" dirty="0" smtClean="0"/>
              <a:t>。</a:t>
            </a:r>
            <a:endParaRPr lang="zh-CN" alt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285998"/>
          </a:xfrm>
        </p:spPr>
        <p:txBody>
          <a:bodyPr/>
          <a:lstStyle/>
          <a:p>
            <a:pPr algn="l"/>
            <a:r>
              <a:rPr lang="zh-CN" altLang="en-US" sz="3600" b="1" dirty="0" smtClean="0"/>
              <a:t>“人心</a:t>
            </a:r>
            <a:r>
              <a:rPr lang="zh-CN" altLang="en-US" sz="3600" b="1" dirty="0" smtClean="0"/>
              <a:t>中的</a:t>
            </a:r>
            <a:r>
              <a:rPr lang="zh-CN" altLang="en-US" sz="3600" b="1" dirty="0" smtClean="0"/>
              <a:t>成见</a:t>
            </a:r>
            <a:r>
              <a:rPr lang="en-US" sz="3600" b="1" dirty="0" smtClean="0"/>
              <a:t>/</a:t>
            </a:r>
            <a:r>
              <a:rPr lang="zh-CN" altLang="en-US" sz="3600" b="1" dirty="0" smtClean="0"/>
              <a:t>偏见是</a:t>
            </a:r>
            <a:r>
              <a:rPr lang="zh-CN" altLang="en-US" sz="3600" b="1" dirty="0" smtClean="0"/>
              <a:t>一座大山，任你怎么努力，都休想搬动</a:t>
            </a:r>
            <a:r>
              <a:rPr lang="zh-CN" altLang="en-US" sz="3600" b="1" dirty="0" smtClean="0"/>
              <a:t>它”。</a:t>
            </a:r>
            <a:endParaRPr lang="zh-CN" altLang="en-US" sz="3600" b="1" dirty="0"/>
          </a:p>
        </p:txBody>
      </p:sp>
      <p:pic>
        <p:nvPicPr>
          <p:cNvPr id="4098" name="Picture 2" descr="E:\2026 证道\解开，叫他走！\b523bac723bc490682046c755e9517fb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62465" y="2389000"/>
            <a:ext cx="4581535" cy="2754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algn="l"/>
            <a:r>
              <a:rPr lang="en-US" sz="3600" b="1" dirty="0" smtClean="0"/>
              <a:t>2</a:t>
            </a:r>
            <a:r>
              <a:rPr lang="zh-CN" altLang="en-US" sz="3600" b="1" dirty="0" smtClean="0"/>
              <a:t>、在真理与爱中共同成长，走向真正的</a:t>
            </a:r>
            <a:r>
              <a:rPr lang="zh-CN" altLang="en-US" sz="3600" b="1" dirty="0" smtClean="0"/>
              <a:t>自由</a:t>
            </a:r>
            <a:r>
              <a:rPr lang="en-US" altLang="zh-CN" sz="3600" b="1" dirty="0" smtClean="0"/>
              <a:t/>
            </a:r>
            <a:br>
              <a:rPr lang="en-US" altLang="zh-CN" sz="3600" b="1" dirty="0" smtClean="0"/>
            </a:br>
            <a:r>
              <a:rPr lang="en-US" altLang="zh-CN" sz="1200" b="1" dirty="0" smtClean="0"/>
              <a:t/>
            </a:r>
            <a:br>
              <a:rPr lang="en-US" altLang="zh-CN" sz="1200" b="1" dirty="0" smtClean="0"/>
            </a:br>
            <a:r>
              <a:rPr lang="en-US" altLang="zh-CN" sz="1200" b="1" dirty="0" smtClean="0"/>
              <a:t>	</a:t>
            </a:r>
            <a:r>
              <a:rPr lang="zh-CN" altLang="en-US" sz="3200" b="1" dirty="0" smtClean="0">
                <a:solidFill>
                  <a:schemeClr val="accent6">
                    <a:lumMod val="50000"/>
                  </a:schemeClr>
                </a:solidFill>
              </a:rPr>
              <a:t>我们</a:t>
            </a:r>
            <a:r>
              <a:rPr lang="zh-CN" altLang="en-US" sz="3200" b="1" dirty="0" smtClean="0">
                <a:solidFill>
                  <a:schemeClr val="accent6">
                    <a:lumMod val="50000"/>
                  </a:schemeClr>
                </a:solidFill>
              </a:rPr>
              <a:t>以为</a:t>
            </a:r>
            <a:r>
              <a:rPr lang="zh-CN" altLang="en-US" sz="3200" b="1" dirty="0" smtClean="0"/>
              <a:t>自己是在帮助别人</a:t>
            </a:r>
            <a:r>
              <a:rPr lang="zh-CN" altLang="en-US" sz="3200" b="1" dirty="0" smtClean="0"/>
              <a:t>解开布条，</a:t>
            </a:r>
            <a:r>
              <a:rPr lang="zh-CN" altLang="en-US" sz="3200" b="1" dirty="0" smtClean="0">
                <a:solidFill>
                  <a:srgbClr val="0070C0"/>
                </a:solidFill>
              </a:rPr>
              <a:t>其实</a:t>
            </a:r>
            <a:r>
              <a:rPr lang="zh-CN" altLang="en-US" sz="3200" b="1" dirty="0" smtClean="0"/>
              <a:t>在这个过程中，主也正在解开我们里面</a:t>
            </a:r>
            <a:r>
              <a:rPr lang="zh-CN" altLang="en-US" sz="3200" b="1" dirty="0" smtClean="0"/>
              <a:t>的布条。</a:t>
            </a:r>
            <a:r>
              <a:rPr lang="en-US" altLang="zh-CN" sz="3200" b="1" dirty="0" smtClean="0"/>
              <a:t/>
            </a:r>
            <a:br>
              <a:rPr lang="en-US" altLang="zh-CN" sz="3200" b="1" dirty="0" smtClean="0"/>
            </a:br>
            <a:r>
              <a:rPr lang="zh-CN" altLang="en-US" sz="2000" dirty="0" smtClean="0"/>
              <a:t/>
            </a:r>
            <a:br>
              <a:rPr lang="zh-CN" altLang="en-US" sz="2000" dirty="0" smtClean="0"/>
            </a:br>
            <a:r>
              <a:rPr lang="en-US" altLang="zh-CN" sz="3200" dirty="0" smtClean="0"/>
              <a:t>	</a:t>
            </a:r>
            <a:r>
              <a:rPr lang="zh-CN" altLang="en-US" sz="3200" b="1" dirty="0" smtClean="0">
                <a:solidFill>
                  <a:schemeClr val="accent6">
                    <a:lumMod val="50000"/>
                  </a:schemeClr>
                </a:solidFill>
              </a:rPr>
              <a:t>我们</a:t>
            </a:r>
            <a:r>
              <a:rPr lang="zh-CN" altLang="en-US" sz="3200" b="1" dirty="0" smtClean="0">
                <a:solidFill>
                  <a:schemeClr val="accent6">
                    <a:lumMod val="50000"/>
                  </a:schemeClr>
                </a:solidFill>
              </a:rPr>
              <a:t>以为</a:t>
            </a:r>
            <a:r>
              <a:rPr lang="zh-CN" altLang="en-US" sz="3200" b="1" dirty="0" smtClean="0"/>
              <a:t>自己是在帮助别人走出来，</a:t>
            </a:r>
            <a:r>
              <a:rPr lang="zh-CN" altLang="en-US" sz="3200" b="1" dirty="0" smtClean="0">
                <a:solidFill>
                  <a:srgbClr val="0070C0"/>
                </a:solidFill>
              </a:rPr>
              <a:t>其实</a:t>
            </a:r>
            <a:r>
              <a:rPr lang="zh-CN" altLang="en-US" sz="3200" b="1" dirty="0" smtClean="0"/>
              <a:t>主也在借着这个过程，帮助我们走出来</a:t>
            </a:r>
            <a:r>
              <a:rPr lang="zh-CN" altLang="en-US" sz="3200" b="1" dirty="0" smtClean="0"/>
              <a:t>；</a:t>
            </a:r>
            <a:r>
              <a:rPr lang="en-US" altLang="zh-CN" sz="3200" b="1" dirty="0" smtClean="0"/>
              <a:t/>
            </a:r>
            <a:br>
              <a:rPr lang="en-US" altLang="zh-CN" sz="3200" b="1" dirty="0" smtClean="0"/>
            </a:br>
            <a:r>
              <a:rPr lang="zh-CN" altLang="en-US" sz="2000" dirty="0" smtClean="0"/>
              <a:t/>
            </a:r>
            <a:br>
              <a:rPr lang="zh-CN" altLang="en-US" sz="2000" dirty="0" smtClean="0"/>
            </a:br>
            <a:r>
              <a:rPr lang="en-US" altLang="zh-CN" sz="3200" dirty="0" smtClean="0"/>
              <a:t>	</a:t>
            </a:r>
            <a:r>
              <a:rPr lang="zh-CN" altLang="en-US" sz="3200" b="1" dirty="0" smtClean="0">
                <a:solidFill>
                  <a:schemeClr val="accent6">
                    <a:lumMod val="50000"/>
                  </a:schemeClr>
                </a:solidFill>
              </a:rPr>
              <a:t>我们</a:t>
            </a:r>
            <a:r>
              <a:rPr lang="zh-CN" altLang="en-US" sz="3200" b="1" dirty="0" smtClean="0">
                <a:solidFill>
                  <a:schemeClr val="accent6">
                    <a:lumMod val="50000"/>
                  </a:schemeClr>
                </a:solidFill>
              </a:rPr>
              <a:t>以为</a:t>
            </a:r>
            <a:r>
              <a:rPr lang="zh-CN" altLang="en-US" sz="3200" b="1" dirty="0" smtClean="0"/>
              <a:t>自己是在帮助别人脱离捆绑，</a:t>
            </a:r>
            <a:r>
              <a:rPr lang="zh-CN" altLang="en-US" sz="3200" b="1" dirty="0" smtClean="0">
                <a:solidFill>
                  <a:srgbClr val="0070C0"/>
                </a:solidFill>
              </a:rPr>
              <a:t>其实</a:t>
            </a:r>
            <a:r>
              <a:rPr lang="zh-CN" altLang="en-US" sz="3200" b="1" dirty="0" smtClean="0"/>
              <a:t>主也在借着这个过程</a:t>
            </a:r>
            <a:r>
              <a:rPr lang="zh-CN" altLang="en-US" sz="3200" b="1" dirty="0" smtClean="0"/>
              <a:t>，</a:t>
            </a:r>
            <a:r>
              <a:rPr lang="zh-CN" altLang="en-US" sz="3200" b="1" dirty="0" smtClean="0"/>
              <a:t>脱离</a:t>
            </a:r>
            <a:r>
              <a:rPr lang="zh-CN" altLang="en-US" sz="3200" b="1" dirty="0" smtClean="0"/>
              <a:t>我们</a:t>
            </a:r>
            <a:r>
              <a:rPr lang="zh-CN" altLang="en-US" sz="3200" b="1" dirty="0" smtClean="0"/>
              <a:t>里面的偏见、自义、固执和刚硬。</a:t>
            </a:r>
            <a:endParaRPr lang="zh-CN" alt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1825</TotalTime>
  <Words>95</Words>
  <Application>WPS Presentation</Application>
  <PresentationFormat>On-screen Show (16:9)</PresentationFormat>
  <Paragraphs>11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主题</vt:lpstr>
      <vt:lpstr>解开，叫他走！  罗6:12-23； 约11:1-4；38-44</vt:lpstr>
      <vt:lpstr>祈祷/Prayer</vt:lpstr>
      <vt:lpstr>一、活过来的生命，作义的器具  6：12所以，不要容罪在你们必死的身上作王，使你们顺从身子的私欲。也不要将你们的肢体献给罪作不义的器具；倒要像从死里复活的人，将自已献给神，并将肢体作义的器具，献给神……19你们从前怎样将肢体献给不洁、不法作奴仆，以至于不法；现今也要照样将肢体献给义作奴仆，以至于成圣。</vt:lpstr>
      <vt:lpstr> 1. 思想之变——以神的心意替代随心所欲  2. 眼界之变——从专注自已到看见神与他人   </vt:lpstr>
      <vt:lpstr>3. 言语之变：献上口舌，说造就人的话   </vt:lpstr>
      <vt:lpstr>二、生命虽然复活——身上却仍有布条  1、灵里虽然复活，旧习依然缠绕   2、正视生命中未被解开的“布条”  约11：44 耶稣对他们说，解开，叫他走。  </vt:lpstr>
      <vt:lpstr>三、解开，叫他走——在彼此生命中成长  1、在肢体关爱中相互“解开”        39耶稣说，你们把石头挪开。那死人的姐姐马大对他说，主阿，他现在必是臭了，因为他死了已经四天了。       41耶稣举目望天说，父阿，我感谢你，因为你已经听我。</vt:lpstr>
      <vt:lpstr>“人心中的成见/偏见是一座大山，任你怎么努力，都休想搬动它”。</vt:lpstr>
      <vt:lpstr>2、在真理与爱中共同成长，走向真正的自由   我们以为自己是在帮助别人解开布条，其实在这个过程中，主也正在解开我们里面的布条。   我们以为自己是在帮助别人走出来，其实主也在借着这个过程，帮助我们走出来；   我们以为自己是在帮助别人脱离捆绑，其实主也在借着这个过程，脱离我们里面的偏见、自义、固执和刚硬。</vt:lpstr>
      <vt:lpstr>总结 Summary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20:3 除了我以外，你不可有别的神。20:4 不可为自己雕刻偶像；也不可做甚么形像彷佛上天、下地和地底下、水中的百物.  20:7 不可妄称耶和华你　神的名；因为妄称耶和华名的，耶和华必不以他为无罪。不可妄称耶和华你　神的名；因为妄称耶和华名的，耶和华必不以他为无罪。 </dc:title>
  <dc:creator>peter tian</dc:creator>
  <cp:lastModifiedBy>peter tian</cp:lastModifiedBy>
  <cp:revision>1643</cp:revision>
  <dcterms:created xsi:type="dcterms:W3CDTF">2026-05-30T12:07:49Z</dcterms:created>
  <dcterms:modified xsi:type="dcterms:W3CDTF">2026-08-22T14:30:49Z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1033-12.1.0.26880</vt:lpwstr>
  </property>
  <property fmtid="{D5CDD505-2E9C-101B-9397-08002B2CF9AE}" pid="3" name="ICV">
    <vt:lpwstr>69A61B536E3F46B0A27A49180A60E37D_12</vt:lpwstr>
  </property>
</Properties>
</file>