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562" r:id="rId2"/>
    <p:sldId id="421" r:id="rId3"/>
    <p:sldId id="826" r:id="rId4"/>
    <p:sldId id="814" r:id="rId5"/>
    <p:sldId id="827" r:id="rId6"/>
    <p:sldId id="812" r:id="rId7"/>
    <p:sldId id="815" r:id="rId8"/>
    <p:sldId id="816" r:id="rId9"/>
    <p:sldId id="817" r:id="rId10"/>
    <p:sldId id="818" r:id="rId11"/>
    <p:sldId id="819" r:id="rId12"/>
    <p:sldId id="820" r:id="rId13"/>
    <p:sldId id="821" r:id="rId14"/>
    <p:sldId id="829" r:id="rId15"/>
    <p:sldId id="823" r:id="rId16"/>
    <p:sldId id="822" r:id="rId17"/>
    <p:sldId id="830" r:id="rId18"/>
    <p:sldId id="828" r:id="rId19"/>
    <p:sldId id="824" r:id="rId20"/>
    <p:sldId id="757" r:id="rId21"/>
    <p:sldId id="825" r:id="rId22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54" d="100"/>
          <a:sy n="154" d="100"/>
        </p:scale>
        <p:origin x="-38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12/29/2023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2023/12/29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4634266" cy="3790950"/>
          </a:xfrm>
        </p:spPr>
        <p:txBody>
          <a:bodyPr/>
          <a:lstStyle/>
          <a:p>
            <a:r>
              <a:rPr lang="zh-CN" altLang="en-US" sz="3800" b="1" dirty="0" smtClean="0"/>
              <a:t>至于我和我家，</a:t>
            </a:r>
            <a:r>
              <a:rPr lang="en-US" altLang="zh-CN" sz="3800" b="1" dirty="0" smtClean="0"/>
              <a:t/>
            </a:r>
            <a:br>
              <a:rPr lang="en-US" altLang="zh-CN" sz="3800" b="1" dirty="0" smtClean="0"/>
            </a:br>
            <a:r>
              <a:rPr lang="zh-CN" altLang="en-US" sz="3800" b="1" dirty="0" smtClean="0"/>
              <a:t>我们必定侍奉耶和华</a:t>
            </a:r>
            <a:r>
              <a:rPr lang="en-US" altLang="zh-CN" sz="3800" b="1" dirty="0" smtClean="0"/>
              <a:t/>
            </a:r>
            <a:br>
              <a:rPr lang="en-US" altLang="zh-CN" sz="3800" b="1" dirty="0" smtClean="0"/>
            </a:br>
            <a:r>
              <a:rPr lang="en-US" altLang="zh-CN" sz="4000" b="1" dirty="0" smtClean="0"/>
              <a:t/>
            </a:r>
            <a:br>
              <a:rPr lang="en-US" altLang="zh-CN" sz="4000" b="1" dirty="0" smtClean="0"/>
            </a:br>
            <a:r>
              <a:rPr lang="zh-CN" altLang="en-US" sz="3200" b="1" dirty="0" smtClean="0"/>
              <a:t>书</a:t>
            </a:r>
            <a:r>
              <a:rPr lang="en-US" altLang="zh-CN" sz="3200" b="1" dirty="0" smtClean="0"/>
              <a:t>21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43-45</a:t>
            </a:r>
            <a:r>
              <a:rPr lang="zh-CN" altLang="en-US" sz="3200" b="1" dirty="0" smtClean="0"/>
              <a:t>；</a:t>
            </a:r>
            <a:r>
              <a:rPr lang="en-US" altLang="zh-CN" sz="3200" b="1" dirty="0" smtClean="0"/>
              <a:t>23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，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>24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1-28</a:t>
            </a:r>
            <a:endParaRPr lang="zh-CN" altLang="en-US" sz="3200" b="1" dirty="0"/>
          </a:p>
        </p:txBody>
      </p:sp>
      <p:pic>
        <p:nvPicPr>
          <p:cNvPr id="1027" name="Picture 3" descr="F:\2023 证道\至于我和我家，我们必定侍奉耶和华\CommitToGod_1-263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4865" y="0"/>
            <a:ext cx="4509135" cy="514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二、回顾过去，数算主恩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、上帝是一位主动选召人的神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2-3</a:t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约书亚对众民说，耶和华以色列的神如此说，古时你们的列祖，就是亚伯拉罕和拿鹤的父亲他拉，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住在大河那边事奉别神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40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我将你们的祖宗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亚伯拉罕从大河那边带来，</a:t>
            </a:r>
            <a:r>
              <a:rPr lang="zh-CN" altLang="en-US" sz="40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领他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走遍迦南全地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耶和华对亚伯兰说</a:t>
            </a:r>
            <a:r>
              <a:rPr lang="zh-CN" altLang="en-US" sz="3600" b="1" dirty="0" smtClean="0"/>
              <a:t>：“你要离开本地，本族，父家，往我所要指示你的地去。</a:t>
            </a:r>
            <a:r>
              <a:rPr lang="en-US" sz="3600" b="1" dirty="0" smtClean="0"/>
              <a:t>2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我必叫你</a:t>
            </a:r>
            <a:r>
              <a:rPr lang="zh-CN" altLang="en-US" sz="3600" b="1" dirty="0" smtClean="0"/>
              <a:t>成为大国，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我必赐福</a:t>
            </a:r>
            <a:r>
              <a:rPr lang="zh-CN" altLang="en-US" sz="3600" b="1" dirty="0" smtClean="0"/>
              <a:t>给你，叫你的名为大，你也要叫别人得福。</a:t>
            </a:r>
            <a:r>
              <a:rPr lang="en-US" sz="3600" b="1" dirty="0" smtClean="0"/>
              <a:t>3</a:t>
            </a:r>
            <a:r>
              <a:rPr lang="zh-CN" altLang="en-US" sz="3600" b="1" dirty="0" smtClean="0"/>
              <a:t>为你祝福的，我必赐福与他。那咒诅你的，我必咒诅他，地上的万族都要因你得福”。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                                                  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创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</a:rPr>
              <a:t>/Gen.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12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1-3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、上帝是一位耐心的神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3-4</a:t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我将你们的祖宗亚伯拉罕从大河那边带来，领他走遍迦南全地，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又使他的子孙众多，把以撒赐给他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又把雅各和以扫赐给以撒，将西珥山赐给以扫为业。后来雅各和他的子孙下到埃及去了。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、上帝是一位施行拯救、引领、赐他们平安的神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5-13</a:t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5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我差遣摩西，亚伦，并照我在埃及中所行的降灾与埃及，然后把你们领出来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将亚摩利人的二王从你们面前撵出，并不是用你的刀，也不是用你的弓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你要记念耶和华你的神，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因为得货财的力量是他给你的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                                                 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申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</a:rPr>
              <a:t>/Deu.8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</a:rPr>
              <a:t>18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 “智慧人不要因他的智慧夸口，勇士不要因他的勇力夸口，财主不要因他的财物夸口。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夸口的却因他有聪明，认识我是耶和华</a:t>
            </a:r>
            <a:r>
              <a:rPr lang="zh-CN" altLang="en-US" sz="3600" b="1" dirty="0" smtClean="0"/>
              <a:t>，又知道我喜悦在世上施行慈爱、公平和公义，以此夸口。”这是耶和华说的。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                                                  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耶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</a:rPr>
              <a:t>/Jer. 9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</a:rPr>
              <a:t>23-24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13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我赐给你们地土，非你们所修治的。我赐给你们城邑，非你们所建造的。你们就住在其中，又得吃非你们所栽种的葡萄园，橄榄园的果子。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                  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书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/Jos. 24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：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13</a:t>
            </a:r>
            <a:endParaRPr lang="en-US" sz="3600" dirty="0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三、着眼当下，立定心志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14-28</a:t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上帝是一位主动选召人的神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 </a:t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2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上帝是一位耐心的神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3-4 </a:t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en-US" altLang="zh-CN" sz="2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2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上帝是一位施行拯救、引领、赐他们平安的神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5-13 </a:t>
            </a: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	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14</a:t>
            </a:r>
            <a:r>
              <a:rPr lang="zh-CN" altLang="en-US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现在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你们要敬畏耶和华，诚心实意地事奉他，将你们列祖在大河那边和在埃及所事奉的神除掉，去事奉耶和华。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15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若是你们以事奉耶和华为不好，今日就可以选择所要事奉的，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是你们列祖在大河那边所事奉的神呢？是你们所住这地的亚摩利人的神呢？至于我和我家，我们必定事奉耶和华。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                  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书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/Jos. 24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：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14-15</a:t>
            </a: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790950"/>
          </a:xfrm>
        </p:spPr>
        <p:txBody>
          <a:bodyPr/>
          <a:lstStyle/>
          <a:p>
            <a:pPr algn="l"/>
            <a:r>
              <a:rPr lang="en-US" sz="3600" b="1" dirty="0" smtClean="0"/>
              <a:t>1</a:t>
            </a:r>
            <a:r>
              <a:rPr lang="zh-CN" altLang="en-US" sz="3600" b="1" dirty="0" smtClean="0"/>
              <a:t>、约书亚是一位在家里有见证的人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15……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至于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我和我家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，我们必定事奉耶和华。</a:t>
            </a:r>
            <a:endParaRPr lang="en-US" sz="3600" dirty="0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、约书亚是一位在众人面前有见证的人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百姓回答约书亚说，不然，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我们定要事奉耶和华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24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百姓回答约书亚说，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我们必事奉耶和华我们的神，听从他的话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               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  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书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/Jos. 24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：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21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；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24 </a:t>
            </a: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4410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b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885950"/>
            <a:ext cx="9144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Callout 28"/>
          <p:cNvSpPr/>
          <p:nvPr/>
        </p:nvSpPr>
        <p:spPr>
          <a:xfrm flipH="1">
            <a:off x="0" y="-112836"/>
            <a:ext cx="3352800" cy="1770186"/>
          </a:xfrm>
          <a:prstGeom prst="wedgeEllipseCallout">
            <a:avLst>
              <a:gd name="adj1" fmla="val -66126"/>
              <a:gd name="adj2" fmla="val -280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381001" y="0"/>
            <a:ext cx="2667000" cy="1504950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solidFill>
                  <a:srgbClr val="FFFF00"/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至于我和我家，我们必定侍奉耶和华。</a:t>
            </a:r>
          </a:p>
        </p:txBody>
      </p:sp>
      <p:pic>
        <p:nvPicPr>
          <p:cNvPr id="5123" name="Picture 3" descr="F:\2023 证道\至于我和我家，我们必定侍奉耶和华\lmOWlPnWx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33350"/>
            <a:ext cx="1219200" cy="1271587"/>
          </a:xfrm>
          <a:prstGeom prst="rect">
            <a:avLst/>
          </a:prstGeom>
          <a:noFill/>
        </p:spPr>
      </p:pic>
      <p:pic>
        <p:nvPicPr>
          <p:cNvPr id="5124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948113"/>
            <a:ext cx="761999" cy="1195387"/>
          </a:xfrm>
          <a:prstGeom prst="rect">
            <a:avLst/>
          </a:prstGeom>
          <a:noFill/>
        </p:spPr>
      </p:pic>
      <p:pic>
        <p:nvPicPr>
          <p:cNvPr id="7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428750"/>
            <a:ext cx="761999" cy="1195387"/>
          </a:xfrm>
          <a:prstGeom prst="rect">
            <a:avLst/>
          </a:prstGeom>
          <a:noFill/>
        </p:spPr>
      </p:pic>
      <p:pic>
        <p:nvPicPr>
          <p:cNvPr id="8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647950"/>
            <a:ext cx="761999" cy="1195387"/>
          </a:xfrm>
          <a:prstGeom prst="rect">
            <a:avLst/>
          </a:prstGeom>
          <a:noFill/>
        </p:spPr>
      </p:pic>
      <p:pic>
        <p:nvPicPr>
          <p:cNvPr id="5125" name="Picture 5" descr="F:\2023 证道\至于我和我家，我们必定侍奉耶和华\AR44lW7xt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1733550"/>
            <a:ext cx="609600" cy="869372"/>
          </a:xfrm>
          <a:prstGeom prst="rect">
            <a:avLst/>
          </a:prstGeom>
          <a:noFill/>
        </p:spPr>
      </p:pic>
      <p:pic>
        <p:nvPicPr>
          <p:cNvPr id="10" name="Picture 5" descr="F:\2023 证道\至于我和我家，我们必定侍奉耶和华\AR44lW7xtH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1733550"/>
            <a:ext cx="609600" cy="894793"/>
          </a:xfrm>
          <a:prstGeom prst="rect">
            <a:avLst/>
          </a:prstGeom>
          <a:noFill/>
        </p:spPr>
      </p:pic>
      <p:pic>
        <p:nvPicPr>
          <p:cNvPr id="11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948113"/>
            <a:ext cx="761999" cy="1195387"/>
          </a:xfrm>
          <a:prstGeom prst="rect">
            <a:avLst/>
          </a:prstGeom>
          <a:noFill/>
        </p:spPr>
      </p:pic>
      <p:pic>
        <p:nvPicPr>
          <p:cNvPr id="12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948113"/>
            <a:ext cx="761999" cy="1195387"/>
          </a:xfrm>
          <a:prstGeom prst="rect">
            <a:avLst/>
          </a:prstGeom>
          <a:noFill/>
        </p:spPr>
      </p:pic>
      <p:pic>
        <p:nvPicPr>
          <p:cNvPr id="13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948113"/>
            <a:ext cx="761999" cy="1195387"/>
          </a:xfrm>
          <a:prstGeom prst="rect">
            <a:avLst/>
          </a:prstGeom>
          <a:noFill/>
        </p:spPr>
      </p:pic>
      <p:pic>
        <p:nvPicPr>
          <p:cNvPr id="14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948113"/>
            <a:ext cx="761999" cy="1195387"/>
          </a:xfrm>
          <a:prstGeom prst="rect">
            <a:avLst/>
          </a:prstGeom>
          <a:noFill/>
        </p:spPr>
      </p:pic>
      <p:pic>
        <p:nvPicPr>
          <p:cNvPr id="15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948113"/>
            <a:ext cx="761999" cy="1195387"/>
          </a:xfrm>
          <a:prstGeom prst="rect">
            <a:avLst/>
          </a:prstGeom>
          <a:noFill/>
        </p:spPr>
      </p:pic>
      <p:pic>
        <p:nvPicPr>
          <p:cNvPr id="16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948113"/>
            <a:ext cx="761999" cy="1195387"/>
          </a:xfrm>
          <a:prstGeom prst="rect">
            <a:avLst/>
          </a:prstGeom>
          <a:noFill/>
        </p:spPr>
      </p:pic>
      <p:pic>
        <p:nvPicPr>
          <p:cNvPr id="17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948113"/>
            <a:ext cx="761999" cy="1195387"/>
          </a:xfrm>
          <a:prstGeom prst="rect">
            <a:avLst/>
          </a:prstGeom>
          <a:noFill/>
        </p:spPr>
      </p:pic>
      <p:pic>
        <p:nvPicPr>
          <p:cNvPr id="18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948113"/>
            <a:ext cx="761999" cy="1195387"/>
          </a:xfrm>
          <a:prstGeom prst="rect">
            <a:avLst/>
          </a:prstGeom>
          <a:noFill/>
        </p:spPr>
      </p:pic>
      <p:pic>
        <p:nvPicPr>
          <p:cNvPr id="19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3948113"/>
            <a:ext cx="761999" cy="1195387"/>
          </a:xfrm>
          <a:prstGeom prst="rect">
            <a:avLst/>
          </a:prstGeom>
          <a:noFill/>
        </p:spPr>
      </p:pic>
      <p:pic>
        <p:nvPicPr>
          <p:cNvPr id="20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1" y="3948113"/>
            <a:ext cx="761999" cy="1195387"/>
          </a:xfrm>
          <a:prstGeom prst="rect">
            <a:avLst/>
          </a:prstGeom>
          <a:noFill/>
        </p:spPr>
      </p:pic>
      <p:pic>
        <p:nvPicPr>
          <p:cNvPr id="21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647950"/>
            <a:ext cx="761999" cy="1195387"/>
          </a:xfrm>
          <a:prstGeom prst="rect">
            <a:avLst/>
          </a:prstGeom>
          <a:noFill/>
        </p:spPr>
      </p:pic>
      <p:pic>
        <p:nvPicPr>
          <p:cNvPr id="22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647950"/>
            <a:ext cx="761999" cy="1195387"/>
          </a:xfrm>
          <a:prstGeom prst="rect">
            <a:avLst/>
          </a:prstGeom>
          <a:noFill/>
        </p:spPr>
      </p:pic>
      <p:pic>
        <p:nvPicPr>
          <p:cNvPr id="23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647950"/>
            <a:ext cx="761999" cy="1195387"/>
          </a:xfrm>
          <a:prstGeom prst="rect">
            <a:avLst/>
          </a:prstGeom>
          <a:noFill/>
        </p:spPr>
      </p:pic>
      <p:pic>
        <p:nvPicPr>
          <p:cNvPr id="24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48113"/>
            <a:ext cx="761999" cy="1195387"/>
          </a:xfrm>
          <a:prstGeom prst="rect">
            <a:avLst/>
          </a:prstGeom>
          <a:noFill/>
        </p:spPr>
      </p:pic>
      <p:pic>
        <p:nvPicPr>
          <p:cNvPr id="25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647950"/>
            <a:ext cx="761999" cy="1195387"/>
          </a:xfrm>
          <a:prstGeom prst="rect">
            <a:avLst/>
          </a:prstGeom>
          <a:noFill/>
        </p:spPr>
      </p:pic>
      <p:pic>
        <p:nvPicPr>
          <p:cNvPr id="26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647950"/>
            <a:ext cx="761999" cy="1195387"/>
          </a:xfrm>
          <a:prstGeom prst="rect">
            <a:avLst/>
          </a:prstGeom>
          <a:noFill/>
        </p:spPr>
      </p:pic>
      <p:pic>
        <p:nvPicPr>
          <p:cNvPr id="27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2647950"/>
            <a:ext cx="761999" cy="1195387"/>
          </a:xfrm>
          <a:prstGeom prst="rect">
            <a:avLst/>
          </a:prstGeom>
          <a:noFill/>
        </p:spPr>
      </p:pic>
      <p:pic>
        <p:nvPicPr>
          <p:cNvPr id="28" name="Picture 4" descr="F:\2023 证道\至于我和我家，我们必定侍奉耶和华\cW9atqzw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647950"/>
            <a:ext cx="761999" cy="1195387"/>
          </a:xfrm>
          <a:prstGeom prst="rect">
            <a:avLst/>
          </a:prstGeom>
          <a:noFill/>
        </p:spPr>
      </p:pic>
      <p:sp>
        <p:nvSpPr>
          <p:cNvPr id="30" name="Rounded Rectangular Callout 29"/>
          <p:cNvSpPr/>
          <p:nvPr/>
        </p:nvSpPr>
        <p:spPr>
          <a:xfrm>
            <a:off x="76200" y="1733550"/>
            <a:ext cx="2057400" cy="914400"/>
          </a:xfrm>
          <a:prstGeom prst="wedgeRoundRectCallout">
            <a:avLst>
              <a:gd name="adj1" fmla="val -27614"/>
              <a:gd name="adj2" fmla="val 16997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ular Callout 30"/>
          <p:cNvSpPr/>
          <p:nvPr/>
        </p:nvSpPr>
        <p:spPr>
          <a:xfrm>
            <a:off x="6781800" y="1733550"/>
            <a:ext cx="2209800" cy="838200"/>
          </a:xfrm>
          <a:prstGeom prst="wedgeRoundRectCallout">
            <a:avLst>
              <a:gd name="adj1" fmla="val 1062"/>
              <a:gd name="adj2" fmla="val 1048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标题 1"/>
          <p:cNvSpPr txBox="1">
            <a:spLocks/>
          </p:cNvSpPr>
          <p:nvPr/>
        </p:nvSpPr>
        <p:spPr bwMode="auto">
          <a:xfrm>
            <a:off x="6781800" y="1809750"/>
            <a:ext cx="22860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我们必定侍奉耶和华。</a:t>
            </a:r>
          </a:p>
        </p:txBody>
      </p:sp>
      <p:sp>
        <p:nvSpPr>
          <p:cNvPr id="33" name="标题 1"/>
          <p:cNvSpPr txBox="1">
            <a:spLocks/>
          </p:cNvSpPr>
          <p:nvPr/>
        </p:nvSpPr>
        <p:spPr bwMode="auto">
          <a:xfrm>
            <a:off x="1" y="1733550"/>
            <a:ext cx="2514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我们必定侍奉耶和华。</a:t>
            </a:r>
          </a:p>
        </p:txBody>
      </p:sp>
      <p:sp>
        <p:nvSpPr>
          <p:cNvPr id="34" name="标题 1"/>
          <p:cNvSpPr txBox="1">
            <a:spLocks/>
          </p:cNvSpPr>
          <p:nvPr/>
        </p:nvSpPr>
        <p:spPr bwMode="auto">
          <a:xfrm>
            <a:off x="5791200" y="0"/>
            <a:ext cx="33528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1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、迦南众族面前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2</a:t>
            </a: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、撒但面前</a:t>
            </a:r>
            <a:endParaRPr lang="en-US" altLang="zh-CN" sz="3200" b="1" dirty="0" smtClean="0">
              <a:solidFill>
                <a:schemeClr val="accent6">
                  <a:lumMod val="75000"/>
                </a:schemeClr>
              </a:solidFill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3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、整个宇宙面前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2362200" y="1504950"/>
            <a:ext cx="2362200" cy="1143000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征服迦南地</a:t>
            </a: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5-12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章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152400" y="3028950"/>
            <a:ext cx="19812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2209800" y="3028950"/>
            <a:ext cx="25146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标题 1"/>
          <p:cNvSpPr txBox="1">
            <a:spLocks/>
          </p:cNvSpPr>
          <p:nvPr/>
        </p:nvSpPr>
        <p:spPr bwMode="auto">
          <a:xfrm>
            <a:off x="0" y="1276350"/>
            <a:ext cx="22860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征服迦南地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前的准备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1-4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章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4800600" y="3028950"/>
            <a:ext cx="25146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标题 1"/>
          <p:cNvSpPr txBox="1">
            <a:spLocks/>
          </p:cNvSpPr>
          <p:nvPr/>
        </p:nvSpPr>
        <p:spPr bwMode="auto">
          <a:xfrm>
            <a:off x="4953000" y="1581150"/>
            <a:ext cx="2133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划分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土地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13-22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章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12" name="Left Arrow 11"/>
          <p:cNvSpPr/>
          <p:nvPr/>
        </p:nvSpPr>
        <p:spPr>
          <a:xfrm rot="10800000">
            <a:off x="7467600" y="2876550"/>
            <a:ext cx="1524000" cy="5608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标题 1"/>
          <p:cNvSpPr txBox="1">
            <a:spLocks/>
          </p:cNvSpPr>
          <p:nvPr/>
        </p:nvSpPr>
        <p:spPr bwMode="auto">
          <a:xfrm>
            <a:off x="7239000" y="1581150"/>
            <a:ext cx="1905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安居乐业</a:t>
            </a:r>
            <a:endParaRPr lang="en-US" altLang="zh-CN" sz="3200" b="1" dirty="0" smtClean="0">
              <a:solidFill>
                <a:schemeClr val="accent6">
                  <a:lumMod val="50000"/>
                </a:schemeClr>
              </a:solidFill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23-24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章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14" name="Left Brace 13"/>
          <p:cNvSpPr/>
          <p:nvPr/>
        </p:nvSpPr>
        <p:spPr>
          <a:xfrm rot="16200000">
            <a:off x="2114550" y="2514600"/>
            <a:ext cx="419100" cy="25146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6686550" y="2438400"/>
            <a:ext cx="419100" cy="25146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标题 1"/>
          <p:cNvSpPr txBox="1">
            <a:spLocks/>
          </p:cNvSpPr>
          <p:nvPr/>
        </p:nvSpPr>
        <p:spPr bwMode="auto">
          <a:xfrm>
            <a:off x="1219200" y="4152900"/>
            <a:ext cx="22098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约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7-8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年</a:t>
            </a:r>
          </a:p>
        </p:txBody>
      </p:sp>
      <p:sp>
        <p:nvSpPr>
          <p:cNvPr id="17" name="标题 1"/>
          <p:cNvSpPr txBox="1">
            <a:spLocks/>
          </p:cNvSpPr>
          <p:nvPr/>
        </p:nvSpPr>
        <p:spPr bwMode="auto">
          <a:xfrm>
            <a:off x="5867400" y="4152900"/>
            <a:ext cx="19050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约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20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年</a:t>
            </a:r>
          </a:p>
        </p:txBody>
      </p:sp>
      <p:sp>
        <p:nvSpPr>
          <p:cNvPr id="18" name="标题 1"/>
          <p:cNvSpPr txBox="1">
            <a:spLocks/>
          </p:cNvSpPr>
          <p:nvPr/>
        </p:nvSpPr>
        <p:spPr bwMode="auto">
          <a:xfrm>
            <a:off x="0" y="0"/>
            <a:ext cx="67056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一、高瞻远瞩、忠于托付</a:t>
            </a:r>
            <a:endParaRPr kumimoji="0" lang="zh-CN" altLang="en-US" sz="35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>
                <a:ea typeface="汉仪中楷简"/>
              </a:rPr>
              <a:t>21:43</a:t>
            </a:r>
            <a:r>
              <a:rPr lang="zh-CN" altLang="en-US" sz="3600" b="1" dirty="0" smtClean="0">
                <a:ea typeface="汉仪中楷简"/>
              </a:rPr>
              <a:t>这样，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ea typeface="汉仪中楷简"/>
              </a:rPr>
              <a:t>耶和华将从前向他们列祖起誓所应许的全地赐给以色列人</a:t>
            </a:r>
            <a:r>
              <a:rPr lang="zh-CN" altLang="en-US" sz="3600" b="1" dirty="0" smtClean="0">
                <a:ea typeface="汉仪中楷简"/>
              </a:rPr>
              <a:t>，他们就得了为业，住在其中。</a:t>
            </a:r>
            <a:r>
              <a:rPr lang="en-US" sz="3600" b="1" dirty="0" smtClean="0">
                <a:ea typeface="汉仪中楷简"/>
              </a:rPr>
              <a:t>44</a:t>
            </a:r>
            <a:r>
              <a:rPr lang="zh-CN" altLang="en-US" sz="3600" b="1" dirty="0" smtClean="0">
                <a:ea typeface="汉仪中楷简"/>
              </a:rPr>
              <a:t>耶和华照着向他们列祖起誓所应许的一切话，使他们四境平安。他们一切仇敌中，没有一人在他们面前站立得住。耶和华把一切仇敌都交在他们手中。</a:t>
            </a:r>
            <a:r>
              <a:rPr lang="en-US" sz="3600" b="1" dirty="0" smtClean="0">
                <a:ea typeface="汉仪中楷简"/>
              </a:rPr>
              <a:t>45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ea typeface="汉仪中楷简"/>
              </a:rPr>
              <a:t>耶和华应许赐福给以色列家的话一句也没有落空</a:t>
            </a:r>
            <a:r>
              <a:rPr lang="zh-CN" altLang="en-US" sz="3600" b="1" dirty="0" smtClean="0">
                <a:ea typeface="汉仪中楷简"/>
              </a:rPr>
              <a:t>，都应验了。</a:t>
            </a:r>
            <a:r>
              <a:rPr lang="en-US" sz="3600" b="1" dirty="0" smtClean="0">
                <a:ea typeface="汉仪中楷简"/>
              </a:rPr>
              <a:t>                       </a:t>
            </a:r>
            <a:br>
              <a:rPr lang="en-US" sz="3600" b="1" dirty="0" smtClean="0">
                <a:ea typeface="汉仪中楷简"/>
              </a:rPr>
            </a:br>
            <a:r>
              <a:rPr lang="en-US" sz="3600" b="1" dirty="0" smtClean="0">
                <a:ea typeface="汉仪中楷简"/>
              </a:rPr>
              <a:t>                                            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    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书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/Jos.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21:43-45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0535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4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、约书亚的第一个看见</a:t>
            </a:r>
            <a:r>
              <a:rPr lang="en-US" altLang="zh-CN" sz="4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4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</a:t>
            </a: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5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耶和华使以色列人安静，不与四围的一切仇敌争战，已经多日</a:t>
            </a: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。约书亚年纪老迈，</a:t>
            </a:r>
            <a:b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就把以色列众人的长老，族长，审判官，并官长都召了来，对他们说，我年纪已经老迈。</a:t>
            </a: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5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                     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书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/Jos. 23:1-2</a:t>
            </a:r>
            <a:endParaRPr lang="zh-CN" altLang="en-US" sz="35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2050" name="Picture 2" descr="F:\2023 证道\至于我和我家，我们必定侍奉耶和华\fro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71550"/>
            <a:ext cx="4794504" cy="3505200"/>
          </a:xfrm>
          <a:prstGeom prst="rect">
            <a:avLst/>
          </a:prstGeom>
          <a:noFill/>
        </p:spPr>
      </p:pic>
      <p:pic>
        <p:nvPicPr>
          <p:cNvPr id="2051" name="Picture 3" descr="F:\2023 证道\至于我和我家，我们必定侍奉耶和华\v2-f143d89f3db36cd6a7229a7c132e242d_1440w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047750"/>
            <a:ext cx="4572000" cy="34031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、约书亚的第二个看见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耶和华使以色列人安静，不与四围的一切仇敌争战，已经多日。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约书亚年纪老迈</a:t>
            </a:r>
            <a:r>
              <a:rPr lang="zh-CN" altLang="en-US" sz="24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就把以色列众人的长老，族长，审判官，并官长都召了来，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对他们说，我年纪已经老迈</a:t>
            </a:r>
            <a:r>
              <a:rPr lang="zh-CN" altLang="en-US" sz="20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                                        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                         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书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/Jos. 23:1-2</a:t>
            </a: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648200" y="0"/>
            <a:ext cx="44958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百姓见摩西迟延不下山，就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大家聚集到亚伦那里，对他说，起来，为我们作神像，</a:t>
            </a:r>
            <a:r>
              <a:rPr lang="zh-CN" altLang="en-US" sz="3600" b="1" dirty="0" smtClean="0"/>
              <a:t>可以在我们前面引路，因为领我们出埃及地的那个摩西，我们不知道他遭了什么事。        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出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en-US" altLang="zh-CN" sz="3600" b="1" dirty="0" err="1" smtClean="0">
                <a:solidFill>
                  <a:schemeClr val="accent6">
                    <a:lumMod val="50000"/>
                  </a:schemeClr>
                </a:solidFill>
              </a:rPr>
              <a:t>Exo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</a:rPr>
              <a:t>. 32:1</a:t>
            </a:r>
            <a:endParaRPr lang="zh-CN" alt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3074" name="Picture 2" descr="F:\2023 证道\至于我和我家，我们必定侍奉耶和华\20230406-023156.462-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1123950"/>
            <a:ext cx="4505068" cy="2667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3657600" y="0"/>
            <a:ext cx="5562600" cy="5143500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民</a:t>
            </a:r>
            <a:r>
              <a:rPr lang="en-US" altLang="zh-CN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13</a:t>
            </a:r>
            <a:r>
              <a:rPr lang="zh-CN" altLang="en-US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30</a:t>
            </a:r>
            <a:r>
              <a:rPr lang="zh-CN" altLang="en-US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迦勒在摩西面前安抚百姓说，我们立刻上去得那地吧。我们足能得胜。</a:t>
            </a:r>
            <a:r>
              <a:rPr lang="en-US" altLang="zh-CN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31</a:t>
            </a:r>
            <a:r>
              <a:rPr lang="zh-CN" altLang="en-US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但那些和他同去的人说，我们不能上去攻击那民，因为他们比我们强壮</a:t>
            </a:r>
            <a:r>
              <a:rPr lang="en-US" altLang="zh-CN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r>
              <a:rPr lang="zh-CN" altLang="en-US" sz="3200" b="1" dirty="0" smtClean="0">
                <a:solidFill>
                  <a:schemeClr val="accent6">
                    <a:lumMod val="75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我们所窥探经过之地是吞吃居民之地，我们在那里所看见的人民都身量高大</a:t>
            </a:r>
            <a:r>
              <a:rPr lang="en-US" altLang="zh-CN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r>
              <a:rPr lang="zh-CN" altLang="en-US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据我们看，自己就如蚱蜢一样。据他们看，我们也是如此。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4098" name="Picture 2" descr="F:\2023 证道\至于我和我家，我们必定侍奉耶和华\12-spi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57600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16711</TotalTime>
  <Words>582</Words>
  <Application>Microsoft Office PowerPoint</Application>
  <PresentationFormat>On-screen Show (16:9)</PresentationFormat>
  <Paragraphs>48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主题</vt:lpstr>
      <vt:lpstr>至于我和我家， 我们必定侍奉耶和华  书21：43-45；23：1， 24：1-28</vt:lpstr>
      <vt:lpstr>祈祷/Prayer</vt:lpstr>
      <vt:lpstr>征服迦南地 5-12章</vt:lpstr>
      <vt:lpstr>21:43这样，耶和华将从前向他们列祖起誓所应许的全地赐给以色列人，他们就得了为业，住在其中。44耶和华照着向他们列祖起誓所应许的一切话，使他们四境平安。他们一切仇敌中，没有一人在他们面前站立得住。耶和华把一切仇敌都交在他们手中。45耶和华应许赐福给以色列家的话一句也没有落空，都应验了。                                                                         书/Jos. 21:43-45</vt:lpstr>
      <vt:lpstr>1、约书亚的第一个看见   1耶和华使以色列人安静，不与四围的一切仇敌争战，已经多日。约书亚年纪老迈， 2就把以色列众人的长老，族长，审判官，并官长都召了来，对他们说，我年纪已经老迈。                        书/Jos. 23:1-2</vt:lpstr>
      <vt:lpstr>2</vt:lpstr>
      <vt:lpstr>2、约书亚的第二个看见  1耶和华使以色列人安静，不与四围的一切仇敌争战，已经多日。约书亚年纪老迈。 2就把以色列众人的长老，族长，审判官，并官长都召了来，对他们说，我年纪已经老迈。                                                                   书/Jos. 23:1-2</vt:lpstr>
      <vt:lpstr>1百姓见摩西迟延不下山，就大家聚集到亚伦那里，对他说，起来，为我们作神像，可以在我们前面引路，因为领我们出埃及地的那个摩西，我们不知道他遭了什么事。        出/Exo. 32:1</vt:lpstr>
      <vt:lpstr>民13：30迦勒在摩西面前安抚百姓说，我们立刻上去得那地吧。我们足能得胜。31但那些和他同去的人说，我们不能上去攻击那民，因为他们比我们强壮……我们所窥探经过之地是吞吃居民之地，我们在那里所看见的人民都身量高大……据我们看，自己就如蚱蜢一样。据他们看，我们也是如此。</vt:lpstr>
      <vt:lpstr>二、回顾过去，数算主恩  1、上帝是一位主动选召人的神 24：2-3  2约书亚对众民说，耶和华以色列的神如此说，古时你们的列祖，就是亚伯拉罕和拿鹤的父亲他拉，住在大河那边事奉别神。3我将你们的祖宗亚伯拉罕从大河那边带来，领他走遍迦南全地……。</vt:lpstr>
      <vt:lpstr>耶和华对亚伯兰说：“你要离开本地，本族，父家，往我所要指示你的地去。2我必叫你成为大国，我必赐福给你，叫你的名为大，你也要叫别人得福。3为你祝福的，我必赐福与他。那咒诅你的，我必咒诅他，地上的万族都要因你得福”。                                                       创/Gen.12：1-3</vt:lpstr>
      <vt:lpstr>2、上帝是一位耐心的神24：3-4  3我将你们的祖宗亚伯拉罕从大河那边带来，领他走遍迦南全地，又使他的子孙众多，把以撒赐给他。4又把雅各和以扫赐给以撒，将西珥山赐给以扫为业。后来雅各和他的子孙下到埃及去了。</vt:lpstr>
      <vt:lpstr>3、上帝是一位施行拯救、引领、赐他们平安的神24：5-13   5我差遣摩西，亚伦，并照我在埃及中所行的降灾与埃及，然后把你们领出来……将亚摩利人的二王从你们面前撵出，并不是用你的刀，也不是用你的弓。</vt:lpstr>
      <vt:lpstr>你要记念耶和华你的神，因为得货财的力量是他给你的。                                                     申/Deu.8：18  “智慧人不要因他的智慧夸口，勇士不要因他的勇力夸口，财主不要因他的财物夸口。夸口的却因他有聪明，认识我是耶和华，又知道我喜悦在世上施行慈爱、公平和公义，以此夸口。”这是耶和华说的。                                                      耶/Jer. 9：23-24</vt:lpstr>
      <vt:lpstr>13我赐给你们地土，非你们所修治的。我赐给你们城邑，非你们所建造的。你们就住在其中，又得吃非你们所栽种的葡萄园，橄榄园的果子。                      书/Jos. 24：13</vt:lpstr>
      <vt:lpstr>三、着眼当下，立定心志 24：14-28  上帝是一位主动选召人的神 24：2   上帝是一位耐心的神24：3-4    上帝是一位施行拯救、引领、赐他们平安的神24：5-13 </vt:lpstr>
      <vt:lpstr> 14现在你们要敬畏耶和华，诚心实意地事奉他，将你们列祖在大河那边和在埃及所事奉的神除掉，去事奉耶和华。15若是你们以事奉耶和华为不好，今日就可以选择所要事奉的，是你们列祖在大河那边所事奉的神呢？是你们所住这地的亚摩利人的神呢？至于我和我家，我们必定事奉耶和华。                      书/Jos. 24：14-15</vt:lpstr>
      <vt:lpstr>1、约书亚是一位在家里有见证的人   15……至于我和我家，我们必定事奉耶和华。</vt:lpstr>
      <vt:lpstr>2、约书亚是一位在众人面前有见证的人    21百姓回答约书亚说，不然，我们定要事奉耶和华。 24百姓回答约书亚说，我们必事奉耶和华我们的神，听从他的话。                     书/Jos. 24：21；24 </vt:lpstr>
      <vt:lpstr>总结 Summary </vt:lpstr>
      <vt:lpstr>至于我和我家，我们必定侍奉耶和华。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639</cp:revision>
  <dcterms:modified xsi:type="dcterms:W3CDTF">2023-12-30T02:58:45Z</dcterms:modified>
</cp:coreProperties>
</file>