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62" r:id="rId2"/>
    <p:sldId id="421" r:id="rId3"/>
    <p:sldId id="762" r:id="rId4"/>
    <p:sldId id="763" r:id="rId5"/>
    <p:sldId id="764" r:id="rId6"/>
    <p:sldId id="765" r:id="rId7"/>
    <p:sldId id="774" r:id="rId8"/>
    <p:sldId id="766" r:id="rId9"/>
    <p:sldId id="767" r:id="rId10"/>
    <p:sldId id="768" r:id="rId11"/>
    <p:sldId id="775" r:id="rId12"/>
    <p:sldId id="769" r:id="rId13"/>
    <p:sldId id="776" r:id="rId14"/>
    <p:sldId id="757" r:id="rId15"/>
  </p:sldIdLst>
  <p:sldSz cx="9144000" cy="6858000" type="screen4x3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9582" autoAdjust="0"/>
    <p:restoredTop sz="94581" autoAdjust="0"/>
  </p:normalViewPr>
  <p:slideViewPr>
    <p:cSldViewPr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2023/8/18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295400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rgbClr val="FFFF00"/>
                </a:solidFill>
              </a:rPr>
              <a:t>耶稣的死与埋葬</a:t>
            </a:r>
            <a:r>
              <a:rPr lang="en-US" altLang="zh-CN" sz="1100" b="1" dirty="0">
                <a:solidFill>
                  <a:srgbClr val="FFFF00"/>
                </a:solidFill>
              </a:rPr>
              <a:t/>
            </a:r>
            <a:br>
              <a:rPr lang="en-US" altLang="zh-CN" sz="1100" b="1" dirty="0">
                <a:solidFill>
                  <a:srgbClr val="FFFF00"/>
                </a:solidFill>
              </a:rPr>
            </a:br>
            <a:r>
              <a:rPr lang="zh-CN" altLang="en-US" sz="3200" b="1" dirty="0" smtClean="0">
                <a:solidFill>
                  <a:schemeClr val="bg1"/>
                </a:solidFill>
              </a:rPr>
              <a:t>可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15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21-47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1027" name="Picture 3" descr="F:\2023 证道\耶稣的死与埋葬\Cristo_crucifica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4191000" cy="5105400"/>
          </a:xfrm>
          <a:prstGeom prst="rect">
            <a:avLst/>
          </a:prstGeom>
          <a:noFill/>
        </p:spPr>
      </p:pic>
      <p:pic>
        <p:nvPicPr>
          <p:cNvPr id="1028" name="Picture 4" descr="F:\2023 证道\耶稣的死与埋葬\rubens-copy-of-the-entombment-by-caravaggio_2_or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52600"/>
            <a:ext cx="4495801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/>
              </a:rPr>
              <a:t>四</a:t>
            </a:r>
            <a:endParaRPr lang="zh-CN" altLang="en-US" sz="3600" b="1" dirty="0">
              <a:solidFill>
                <a:srgbClr val="FFFF00"/>
              </a:solidFill>
              <a:latin typeface="等线" panose="02010600030101010101" pitchFamily="2" charset="-122"/>
              <a:ea typeface="等线"/>
            </a:endParaRPr>
          </a:p>
        </p:txBody>
      </p:sp>
      <p:pic>
        <p:nvPicPr>
          <p:cNvPr id="1026" name="Picture 2" descr="F:\2023 证道\耶稣的死与埋葬\jx-2019-q1-01-768x3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541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/>
              </a:rPr>
              <a:t>三、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/>
              </a:rPr>
              <a:t>安葬耶稣的亚利马太人约瑟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/>
              </a:rPr>
              <a:t/>
            </a:r>
            <a:b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/>
              </a:rPr>
            </a:br>
            <a:r>
              <a:rPr lang="en-US" sz="3600" b="1" dirty="0" smtClean="0">
                <a:solidFill>
                  <a:srgbClr val="FFFF00"/>
                </a:solidFill>
                <a:ea typeface="等线"/>
              </a:rPr>
              <a:t>42</a:t>
            </a:r>
            <a:r>
              <a:rPr lang="zh-CN" altLang="en-US" sz="3600" b="1" dirty="0" smtClean="0">
                <a:solidFill>
                  <a:srgbClr val="FFFF00"/>
                </a:solidFill>
                <a:ea typeface="等线"/>
              </a:rPr>
              <a:t>到了晚上，因为这是预备日，就是安息日的前一日，</a:t>
            </a:r>
            <a:r>
              <a:rPr lang="en-US" sz="3600" b="1" dirty="0" smtClean="0">
                <a:solidFill>
                  <a:srgbClr val="FFFF00"/>
                </a:solidFill>
                <a:ea typeface="等线"/>
              </a:rPr>
              <a:t>43</a:t>
            </a:r>
            <a:r>
              <a:rPr lang="zh-CN" altLang="en-US" sz="3600" b="1" dirty="0" smtClean="0">
                <a:solidFill>
                  <a:srgbClr val="FFFF00"/>
                </a:solidFill>
                <a:ea typeface="等线"/>
              </a:rPr>
              <a:t>有亚利马太的约瑟前来，他</a:t>
            </a:r>
            <a:r>
              <a:rPr lang="zh-CN" altLang="en-US" sz="3600" b="1" dirty="0" smtClean="0">
                <a:solidFill>
                  <a:schemeClr val="bg1"/>
                </a:solidFill>
                <a:ea typeface="等线"/>
              </a:rPr>
              <a:t>是尊贵的议士</a:t>
            </a:r>
            <a:r>
              <a:rPr lang="zh-CN" altLang="en-US" sz="3600" b="1" dirty="0" smtClean="0">
                <a:solidFill>
                  <a:srgbClr val="FFFF00"/>
                </a:solidFill>
                <a:ea typeface="等线"/>
              </a:rPr>
              <a:t>，也是等候神国的。他</a:t>
            </a:r>
            <a:r>
              <a:rPr lang="zh-CN" altLang="en-US" b="1" dirty="0" smtClean="0">
                <a:solidFill>
                  <a:schemeClr val="bg1"/>
                </a:solidFill>
                <a:ea typeface="等线"/>
              </a:rPr>
              <a:t>放胆进去</a:t>
            </a:r>
            <a:r>
              <a:rPr lang="zh-CN" altLang="en-US" sz="3600" b="1" dirty="0" smtClean="0">
                <a:solidFill>
                  <a:srgbClr val="FFFF00"/>
                </a:solidFill>
                <a:ea typeface="等线"/>
              </a:rPr>
              <a:t>见彼拉多，求耶稣的身体。</a:t>
            </a:r>
            <a:r>
              <a:rPr lang="en-US" sz="3600" b="1" dirty="0" smtClean="0">
                <a:solidFill>
                  <a:srgbClr val="FFFF00"/>
                </a:solidFill>
                <a:ea typeface="等线"/>
              </a:rPr>
              <a:t/>
            </a:r>
            <a:br>
              <a:rPr lang="en-US" sz="3600" b="1" dirty="0" smtClean="0">
                <a:solidFill>
                  <a:srgbClr val="FFFF00"/>
                </a:solidFill>
                <a:ea typeface="等线"/>
              </a:rPr>
            </a:br>
            <a:r>
              <a:rPr lang="en-US" sz="1200" b="1" dirty="0" smtClean="0">
                <a:solidFill>
                  <a:srgbClr val="FFFF00"/>
                </a:solidFill>
                <a:ea typeface="等线"/>
              </a:rPr>
              <a:t/>
            </a:r>
            <a:br>
              <a:rPr lang="en-US" sz="1200" b="1" dirty="0" smtClean="0">
                <a:solidFill>
                  <a:srgbClr val="FFFF00"/>
                </a:solidFill>
                <a:ea typeface="等线"/>
              </a:rPr>
            </a:br>
            <a:r>
              <a:rPr lang="en-US" sz="3600" b="1" dirty="0" smtClean="0">
                <a:solidFill>
                  <a:srgbClr val="FFFF00"/>
                </a:solidFill>
                <a:ea typeface="等线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a typeface="等线"/>
              </a:rPr>
              <a:t>                 </a:t>
            </a:r>
            <a:r>
              <a:rPr lang="zh-CN" altLang="en-US" sz="3600" b="1" dirty="0" smtClean="0">
                <a:solidFill>
                  <a:srgbClr val="FFFF00"/>
                </a:solidFill>
                <a:ea typeface="等线"/>
              </a:rPr>
              <a:t>可</a:t>
            </a:r>
            <a:r>
              <a:rPr lang="en-US" altLang="zh-CN" sz="3600" b="1" dirty="0" smtClean="0">
                <a:solidFill>
                  <a:srgbClr val="FFFF00"/>
                </a:solidFill>
                <a:ea typeface="等线"/>
              </a:rPr>
              <a:t>15</a:t>
            </a:r>
            <a:r>
              <a:rPr lang="zh-CN" altLang="en-US" sz="3600" b="1" dirty="0" smtClean="0">
                <a:solidFill>
                  <a:srgbClr val="FFFF00"/>
                </a:solidFill>
                <a:ea typeface="等线"/>
              </a:rPr>
              <a:t>：</a:t>
            </a:r>
            <a:r>
              <a:rPr lang="en-US" altLang="zh-CN" sz="3600" b="1" dirty="0" smtClean="0">
                <a:solidFill>
                  <a:srgbClr val="FFFF00"/>
                </a:solidFill>
                <a:ea typeface="等线"/>
              </a:rPr>
              <a:t>42-43</a:t>
            </a:r>
            <a:endParaRPr lang="zh-CN" altLang="en-US" sz="3600" b="1" dirty="0">
              <a:solidFill>
                <a:srgbClr val="FFFF00"/>
              </a:solidFill>
              <a:latin typeface="等线" panose="02010600030101010101" pitchFamily="2" charset="-122"/>
              <a:ea typeface="等线"/>
            </a:endParaRPr>
          </a:p>
        </p:txBody>
      </p:sp>
      <p:pic>
        <p:nvPicPr>
          <p:cNvPr id="2050" name="Picture 2" descr="F:\2023 证道\耶稣的死与埋葬\9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-37703"/>
            <a:ext cx="3657600" cy="6895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太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27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57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到了晚上，有一个财主，名叫约瑟，是亚利马太来的。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他也是耶稣的门徒。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约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19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38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这些事以后，有亚利马太人约瑟，是耶稣的门徒，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只因怕犹太人，就暗暗地作门徒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，他来求彼拉多，要把耶稣的身体领去。彼拉多允准，他就把耶稣的身体领去了。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路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23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50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有一个人名叫约瑟，是个议士，为人善良公义。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51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众人所谋所为，他并没有附从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。他本是犹太亚利马太城里素常盼望神国的人。</a:t>
            </a:r>
          </a:p>
        </p:txBody>
      </p:sp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/>
              </a:rPr>
              <a:t>四</a:t>
            </a:r>
            <a:endParaRPr lang="zh-CN" altLang="en-US" sz="3600" b="1" dirty="0">
              <a:solidFill>
                <a:srgbClr val="FFFF00"/>
              </a:solidFill>
              <a:latin typeface="等线" panose="02010600030101010101" pitchFamily="2" charset="-122"/>
              <a:ea typeface="等线"/>
            </a:endParaRPr>
          </a:p>
        </p:txBody>
      </p:sp>
      <p:pic>
        <p:nvPicPr>
          <p:cNvPr id="3074" name="Picture 2" descr="F:\2023 证道\耶稣的死与埋葬\犹太人的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586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3447"/>
            <a:ext cx="9172636" cy="4090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600" b="1" dirty="0" err="1">
                <a:solidFill>
                  <a:schemeClr val="lt1"/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600" b="1" dirty="0">
                <a:solidFill>
                  <a:srgbClr val="FFFF66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一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钉在十字架上的耶稣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20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20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22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他们带耶稣到了各各他地方，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23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拿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没药调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Picture 3" descr="F:\2023 证道\耶稣的死与埋葬\Cristo_crucifica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752600"/>
            <a:ext cx="4191000" cy="5105400"/>
          </a:xfrm>
          <a:prstGeom prst="rect">
            <a:avLst/>
          </a:prstGeom>
          <a:noFill/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/>
          </p:cNvSpPr>
          <p:nvPr/>
        </p:nvSpPr>
        <p:spPr bwMode="auto">
          <a:xfrm>
            <a:off x="0" y="1524000"/>
            <a:ext cx="4953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的酒给耶稣，他却不受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。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24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于是将他钉在十字架上，拈阄分他的衣服，看是谁得什么。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</a:b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可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15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：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22-24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父啊，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赦免他们，因为他们所做的他们不晓得。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我实在告诉你，今日你要同我在乐园里了！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母亲，看你的儿子！看你的母亲！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我的神！我的神！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为什么离弃我？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我渴了。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成了！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父啊，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我将我的灵魂交在你手里！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25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那时，耶稣说，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父阿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，天地的主，我感谢你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……26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父阿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，是的，因为你的美意本是如此。</a:t>
            </a:r>
            <a:b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39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我父阿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，倘若可行，求你叫这杯离开我。然而不要照我的意思，只要照你的意思。</a:t>
            </a:r>
            <a:b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41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耶稣举目望天说，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父阿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，我感谢你，因为你已经听我。</a:t>
            </a:r>
            <a:b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1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27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我现在心里忧愁，我说什么才好呢？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父阿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，救我脱离这时候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……8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父阿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，愿你荣耀你的名。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1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</a:t>
            </a:r>
            <a:r>
              <a:rPr lang="zh-CN" altLang="en-US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太</a:t>
            </a:r>
            <a:r>
              <a:rPr lang="en-US" altLang="zh-CN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11</a:t>
            </a:r>
            <a:r>
              <a:rPr lang="zh-CN" altLang="en-US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25-56</a:t>
            </a:r>
            <a:r>
              <a:rPr lang="zh-CN" altLang="en-US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en-US" altLang="zh-CN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26</a:t>
            </a:r>
            <a:r>
              <a:rPr lang="zh-CN" altLang="en-US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39</a:t>
            </a:r>
            <a:r>
              <a:rPr lang="zh-CN" altLang="en-US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；约</a:t>
            </a:r>
            <a:r>
              <a:rPr lang="en-US" altLang="zh-CN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11</a:t>
            </a:r>
            <a:r>
              <a:rPr lang="zh-CN" altLang="en-US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41</a:t>
            </a:r>
            <a:r>
              <a:rPr lang="zh-CN" altLang="en-US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en-US" altLang="zh-CN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12</a:t>
            </a:r>
            <a:r>
              <a:rPr lang="zh-CN" altLang="en-US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27-28</a:t>
            </a:r>
            <a:endParaRPr lang="zh-CN" altLang="en-US" sz="32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304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他在耶和华面前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生长如嫩芽，像根出于干地。他无佳形美容，我们看见他的时候，也无美貌使我们羡慕他。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他被藐视，被人厌弃，多受痛苦，常经忧患。他被藐视，好像被人掩面不看的一样。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我们也不尊重他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他诚然担当</a:t>
            </a:r>
            <a:r>
              <a:rPr lang="zh-CN" altLang="en-US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我们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的忧患，背负</a:t>
            </a:r>
            <a:r>
              <a:rPr lang="zh-CN" altLang="en-US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我们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的痛苦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。我们却以为他受责罚，被神击打苦待了。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24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24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赛 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53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2-7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哪知他</a:t>
            </a:r>
            <a:r>
              <a:rPr lang="zh-CN" altLang="en-US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为我们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的过犯受害，</a:t>
            </a:r>
            <a:r>
              <a:rPr lang="zh-CN" altLang="en-US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为我们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的罪孽压伤。因他受的刑罚我们得平安。因他受的鞭伤我们得医治。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6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我们都如羊走迷，各人偏行己路。耶和华使</a:t>
            </a:r>
            <a:r>
              <a:rPr lang="zh-CN" altLang="en-US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我们众人的罪孽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都归在他身上。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7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他被欺压，在受苦的时候却不开口。他像羊羔被牵到宰杀之地，又像羊在剪毛的人手下无声，他也是这样不开口。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1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1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赛 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53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2-7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33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从午正到申初遍地都黑暗了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34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申初的时候，耶稣大声喊着说，以罗伊，以罗伊，拉马撒巴各大尼？翻出来，就是，我的神，我的神，为什么离弃我？ 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15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33-34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46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耶稣大声喊着说，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父阿，我将我的灵魂交在你手里</a:t>
            </a:r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。说了这话，气就断了。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路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23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44-46</a:t>
            </a:r>
            <a:endParaRPr lang="zh-CN" altLang="en-US" sz="3600" b="1" dirty="0" smtClean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22098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看见耶稣这样喊叫断气，就说，这人真是神的儿子。</a:t>
            </a: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15</a:t>
            </a:r>
            <a:r>
              <a:rPr lang="zh-CN" altLang="en-US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37-39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5122" name="Picture 2" descr="F:\2023 证道\耶稣的死与埋葬\10157237_10154043689015387_79171540935920543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1" y="2743201"/>
            <a:ext cx="4114800" cy="4114800"/>
          </a:xfrm>
          <a:prstGeom prst="rect">
            <a:avLst/>
          </a:prstGeom>
          <a:noFill/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xmlns="" id="{1765CE6E-07AD-DFD7-E57E-E5A64C091144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二、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殿里的幔子从上到下裂为两半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</a:b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</a:b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37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耶稣大声喊叫，气就断了。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38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殿里的幔子，从上到下裂为两半。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39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j-cs"/>
              </a:rPr>
              <a:t>对面站着的百夫长，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12873</TotalTime>
  <Words>249</Words>
  <Application>Microsoft Office PowerPoint</Application>
  <PresentationFormat>On-screen Show (4:3)</PresentationFormat>
  <Paragraphs>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主题</vt:lpstr>
      <vt:lpstr>耶稣的死与埋葬 可15：21-47</vt:lpstr>
      <vt:lpstr>祈祷/Prayer</vt:lpstr>
      <vt:lpstr>一、钉在十字架上的耶稣  22他们带耶稣到了各各他地方，23拿没药调</vt:lpstr>
      <vt:lpstr>父啊，赦免他们，因为他们所做的他们不晓得。       我实在告诉你，今日你要同我在乐园里了！               母亲，看你的儿子！看你的母亲！                      我的神！我的神！为什么离弃我？                我渴了。         成了！  父啊，我将我的灵魂交在你手里！</vt:lpstr>
      <vt:lpstr>25那时，耶稣说，父阿，天地的主，我感谢你……26父阿，是的，因为你的美意本是如此。  39我父阿，倘若可行，求你叫这杯离开我。然而不要照我的意思，只要照你的意思。  41耶稣举目望天说，父阿，我感谢你，因为你已经听我。  27我现在心里忧愁，我说什么才好呢？父阿，救我脱离这时候……8父阿，愿你荣耀你的名。    太11：25-56，26：39；约11：41，12：27-28</vt:lpstr>
      <vt:lpstr>2他在耶和华面前生长如嫩芽，像根出于干地。他无佳形美容，我们看见他的时候，也无美貌使我们羡慕他。  3他被藐视，被人厌弃，多受痛苦，常经忧患。他被藐视，好像被人掩面不看的一样。我们也不尊重他。  4他诚然担当我们的忧患，背负我们的痛苦。我们却以为他受责罚，被神击打苦待了。                         赛 53：2-7</vt:lpstr>
      <vt:lpstr>5哪知他为我们的过犯受害，为我们的罪孽压伤。因他受的刑罚我们得平安。因他受的鞭伤我们得医治。  6我们都如羊走迷，各人偏行己路。耶和华使我们众人的罪孽都归在他身上。  7他被欺压，在受苦的时候却不开口。他像羊羔被牵到宰杀之地，又像羊在剪毛的人手下无声，他也是这样不开口。                       赛 53：2-7</vt:lpstr>
      <vt:lpstr>33从午正到申初遍地都黑暗了。  34申初的时候，耶稣大声喊着说，以罗伊，以罗伊，拉马撒巴各大尼？翻出来，就是，我的神，我的神，为什么离弃我？                       可15：33-34  46耶稣大声喊着说，父阿，我将我的灵魂交在你手里。说了这话，气就断了。                         路23：44-46</vt:lpstr>
      <vt:lpstr>看见耶稣这样喊叫断气，就说，这人真是神的儿子。       可15：37-39</vt:lpstr>
      <vt:lpstr>四</vt:lpstr>
      <vt:lpstr>三、安葬耶稣的亚利马太人约瑟  42到了晚上，因为这是预备日，就是安息日的前一日，43有亚利马太的约瑟前来，他是尊贵的议士，也是等候神国的。他放胆进去见彼拉多，求耶稣的身体。                    可15：42-43</vt:lpstr>
      <vt:lpstr>太27：57到了晚上，有一个财主，名叫约瑟，是亚利马太来的。他也是耶稣的门徒。  约19：38这些事以后，有亚利马太人约瑟，是耶稣的门徒，只因怕犹太人，就暗暗地作门徒，他来求彼拉多，要把耶稣的身体领去。彼拉多允准，他就把耶稣的身体领去了。  路23：50有一个人名叫约瑟，是个议士，为人善良公义。51众人所谋所为，他并没有附从。他本是犹太亚利马太城里素常盼望神国的人。</vt:lpstr>
      <vt:lpstr>四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399</cp:revision>
  <dcterms:modified xsi:type="dcterms:W3CDTF">2023-08-19T02:26:53Z</dcterms:modified>
</cp:coreProperties>
</file>