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88" r:id="rId2"/>
    <p:sldId id="999" r:id="rId3"/>
    <p:sldId id="421" r:id="rId4"/>
    <p:sldId id="973" r:id="rId5"/>
    <p:sldId id="1000" r:id="rId6"/>
    <p:sldId id="1001" r:id="rId7"/>
    <p:sldId id="1009" r:id="rId8"/>
    <p:sldId id="1010" r:id="rId9"/>
    <p:sldId id="1002" r:id="rId10"/>
    <p:sldId id="1011" r:id="rId11"/>
    <p:sldId id="1003" r:id="rId12"/>
    <p:sldId id="1004" r:id="rId13"/>
    <p:sldId id="1005" r:id="rId14"/>
    <p:sldId id="1006" r:id="rId15"/>
    <p:sldId id="1007" r:id="rId16"/>
    <p:sldId id="1008" r:id="rId17"/>
    <p:sldId id="1012" r:id="rId18"/>
    <p:sldId id="1013" r:id="rId19"/>
    <p:sldId id="998" r:id="rId20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3" autoAdjust="0"/>
    <p:restoredTop sz="94526" autoAdjust="0"/>
  </p:normalViewPr>
  <p:slideViewPr>
    <p:cSldViewPr>
      <p:cViewPr>
        <p:scale>
          <a:sx n="66" d="100"/>
          <a:sy n="66" d="100"/>
        </p:scale>
        <p:origin x="-1524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/>
          <a:lstStyle/>
          <a:p>
            <a:r>
              <a:rPr lang="zh-CN" altLang="en-US" sz="3600" b="1" dirty="0" smtClean="0"/>
              <a:t>耶稣</a:t>
            </a:r>
            <a:r>
              <a:rPr lang="en-US" altLang="zh-CN" sz="3600" b="1" dirty="0" smtClean="0"/>
              <a:t>---</a:t>
            </a:r>
            <a:r>
              <a:rPr lang="zh-CN" altLang="en-US" sz="3600" b="1" dirty="0" smtClean="0"/>
              <a:t>荣耀的君王</a:t>
            </a:r>
            <a:br>
              <a:rPr lang="zh-CN" altLang="en-US" sz="3600" b="1" dirty="0" smtClean="0"/>
            </a:br>
            <a:r>
              <a:rPr lang="zh-CN" altLang="en-US" sz="3200" b="1" dirty="0" smtClean="0"/>
              <a:t>约</a:t>
            </a:r>
            <a:r>
              <a:rPr lang="en-US" altLang="zh-CN" sz="3200" b="1" dirty="0" smtClean="0"/>
              <a:t>12:12-19</a:t>
            </a:r>
            <a:r>
              <a:rPr lang="zh-CN" altLang="en-US" sz="3200" b="1" dirty="0" smtClean="0"/>
              <a:t>节</a:t>
            </a:r>
            <a:endParaRPr lang="zh-CN" sz="3200" b="1" dirty="0"/>
          </a:p>
        </p:txBody>
      </p:sp>
      <p:pic>
        <p:nvPicPr>
          <p:cNvPr id="4" name="Picture 3" descr="A picture containing text, posing&#10;&#10;Description automatically generated">
            <a:extLst>
              <a:ext uri="{FF2B5EF4-FFF2-40B4-BE49-F238E27FC236}">
                <a16:creationId xmlns="" xmlns:a16="http://schemas.microsoft.com/office/drawing/2014/main" id="{E1F0BEAD-93CC-4C49-A726-16DA7652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1"/>
            <a:ext cx="91440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路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耶稣进了耶利哥，正经过的时候，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有一个人名叫撒该，作税吏长，是个财主。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他要看看耶稣是怎样的人。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只因人多，他的身量又矮，</a:t>
            </a:r>
            <a:r>
              <a:rPr lang="zh-CN" altLang="en-US" sz="3600" b="1" dirty="0" smtClean="0"/>
              <a:t>所以不得看见。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就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跑到前头，爬上桑树，要看耶稣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/>
              <a:t>耶稣到了那里，抬头一看，对他说，撒该，快下来，今天我必住在你家里。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他就急忙下来，欢欢喜喜地接待耶稣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/>
              <a:t>对主说，主阿，我把所有的一半给穷人。我若讹诈了谁，就还他四倍。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太</a:t>
            </a:r>
            <a:r>
              <a:rPr lang="en-US" altLang="zh-CN" sz="3600" b="1" dirty="0" smtClean="0"/>
              <a:t>20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29</a:t>
            </a:r>
            <a:r>
              <a:rPr lang="zh-CN" altLang="en-US" sz="3600" b="1" dirty="0" smtClean="0"/>
              <a:t>他们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出耶利哥的时候</a:t>
            </a:r>
            <a:r>
              <a:rPr lang="zh-CN" altLang="en-US" sz="3600" b="1" dirty="0" smtClean="0"/>
              <a:t>，有极多的人跟随他，</a:t>
            </a:r>
            <a:r>
              <a:rPr lang="en-US" altLang="zh-CN" sz="3600" b="1" dirty="0" smtClean="0"/>
              <a:t>30</a:t>
            </a:r>
            <a:r>
              <a:rPr lang="zh-CN" altLang="en-US" sz="3600" b="1" dirty="0" smtClean="0"/>
              <a:t>有两个瞎子坐在路旁，听说是耶稣经过，就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喊着说，主阿，大卫的子孙，可怜我们吧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32</a:t>
            </a:r>
            <a:r>
              <a:rPr lang="zh-CN" altLang="en-US" sz="3600" b="1" dirty="0" smtClean="0"/>
              <a:t>耶稣就站住，叫他们来，说，要我为你们作什么。</a:t>
            </a:r>
            <a:r>
              <a:rPr lang="en-US" altLang="zh-CN" sz="3600" b="1" dirty="0" smtClean="0"/>
              <a:t>33</a:t>
            </a:r>
            <a:r>
              <a:rPr lang="zh-CN" altLang="en-US" sz="3600" b="1" dirty="0" smtClean="0"/>
              <a:t>他们说，主阿，要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我们的眼睛能看见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34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耶稣就动了慈心</a:t>
            </a:r>
            <a:r>
              <a:rPr lang="zh-CN" altLang="en-US" sz="3600" b="1" dirty="0" smtClean="0"/>
              <a:t>，把他们的眼睛一摸，他们立刻看见，就跟从了耶稣。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二、耶稣：荣耀的王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14-16 </a:t>
            </a:r>
            <a:r>
              <a:rPr lang="zh-CN" altLang="en-US" sz="3600" b="1" dirty="0" smtClean="0"/>
              <a:t>耶稣得了一个驴驹，就骑上，如经上所记的说：‘锡安的民哪，不要惧怕！你的王骑着驴驹来了。’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这些事门徒起先不明白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等到耶稣得了荣耀</a:t>
            </a:r>
            <a:r>
              <a:rPr lang="zh-CN" altLang="en-US" sz="3600" b="1" dirty="0" smtClean="0"/>
              <a:t>以后，才想起这话是指着他写的，并且众人果然向他这样行了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23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耶稣说，人子得荣耀的时候到了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9</a:t>
            </a:r>
            <a:r>
              <a:rPr lang="zh-CN" altLang="en-US" sz="3600" b="1" dirty="0" smtClean="0"/>
              <a:t>有许多犹太人知道耶稣在那里，就来了，不但是为耶稣的缘故，也是要看他从死里所复活的拉撒路。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10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但祭司长商议连拉撒路也要杀了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11</a:t>
            </a:r>
            <a:r>
              <a:rPr lang="zh-CN" altLang="en-US" sz="3600" b="1" dirty="0" smtClean="0"/>
              <a:t>因有好些犹太人，为拉撒路的缘故，回去信了耶稣。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耶稣说，人子得荣耀的时候到了</a:t>
            </a:r>
            <a:r>
              <a:rPr lang="zh-CN" altLang="en-US" sz="3600" b="1" dirty="0" smtClean="0"/>
              <a:t>。</a:t>
            </a:r>
            <a:r>
              <a:rPr lang="en-US" sz="3600" b="1" dirty="0" smtClean="0"/>
              <a:t>24</a:t>
            </a:r>
            <a:r>
              <a:rPr lang="zh-CN" altLang="en-US" sz="3600" b="1" dirty="0" smtClean="0"/>
              <a:t>我实实在在地告诉你们，一粒麦子不落在地里死了，仍旧是一粒。若是死了，就结出许多子粒来</a:t>
            </a:r>
            <a:r>
              <a:rPr lang="en-US" altLang="zh-CN" sz="3600" b="1" dirty="0" smtClean="0"/>
              <a:t>……</a:t>
            </a:r>
            <a:r>
              <a:rPr lang="en-US" sz="3600" b="1" dirty="0" smtClean="0"/>
              <a:t>27</a:t>
            </a:r>
            <a:r>
              <a:rPr lang="zh-CN" altLang="en-US" sz="3600" b="1" dirty="0" smtClean="0"/>
              <a:t>我现在心里忧愁，我说什么才好呢？父阿，救我脱离这时候。但我原是为这时候来的。</a:t>
            </a:r>
            <a:r>
              <a:rPr lang="en-US" sz="3600" b="1" dirty="0" smtClean="0"/>
              <a:t>28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父阿，愿你荣耀你的名。当时就有声音从天上来说，我已经荣耀了我的名，还要再荣耀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-1"/>
          <a:ext cx="9144000" cy="504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810000"/>
                <a:gridCol w="3733800"/>
              </a:tblGrid>
              <a:tr h="600184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 smtClean="0">
                          <a:latin typeface="等线"/>
                          <a:ea typeface="等线"/>
                          <a:cs typeface="Calibri"/>
                        </a:rPr>
                        <a:t>众人</a:t>
                      </a:r>
                      <a:r>
                        <a:rPr lang="zh-CN" altLang="en-US" sz="2800" dirty="0" smtClean="0">
                          <a:latin typeface="等线"/>
                          <a:ea typeface="等线"/>
                          <a:cs typeface="Calibri"/>
                        </a:rPr>
                        <a:t>对“</a:t>
                      </a:r>
                      <a:r>
                        <a:rPr lang="zh-CN" sz="2800" dirty="0" smtClean="0">
                          <a:latin typeface="等线"/>
                          <a:ea typeface="等线"/>
                          <a:cs typeface="Calibri"/>
                        </a:rPr>
                        <a:t>荣耀</a:t>
                      </a:r>
                      <a:r>
                        <a:rPr lang="zh-CN" altLang="en-US" sz="2800" dirty="0" smtClean="0">
                          <a:latin typeface="等线"/>
                          <a:ea typeface="等线"/>
                          <a:cs typeface="Calibri"/>
                        </a:rPr>
                        <a:t>”</a:t>
                      </a:r>
                      <a:r>
                        <a:rPr lang="zh-CN" sz="2800" dirty="0" smtClean="0">
                          <a:latin typeface="等线"/>
                          <a:ea typeface="等线"/>
                          <a:cs typeface="Calibri"/>
                        </a:rPr>
                        <a:t>的</a:t>
                      </a:r>
                      <a:r>
                        <a:rPr lang="zh-CN" altLang="en-US" sz="2800" dirty="0" smtClean="0">
                          <a:latin typeface="等线"/>
                          <a:ea typeface="等线"/>
                          <a:cs typeface="Calibri"/>
                        </a:rPr>
                        <a:t>定义</a:t>
                      </a:r>
                      <a:endParaRPr lang="zh-CN" sz="28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 smtClean="0">
                          <a:latin typeface="等线"/>
                          <a:ea typeface="等线"/>
                          <a:cs typeface="Calibri"/>
                        </a:rPr>
                        <a:t>耶稣 </a:t>
                      </a:r>
                      <a:r>
                        <a:rPr lang="zh-CN" altLang="en-US" sz="2800" dirty="0" smtClean="0">
                          <a:latin typeface="等线"/>
                          <a:ea typeface="等线"/>
                          <a:cs typeface="Calibri"/>
                        </a:rPr>
                        <a:t>对</a:t>
                      </a:r>
                      <a:r>
                        <a:rPr lang="zh-CN" sz="2800" dirty="0" smtClean="0">
                          <a:latin typeface="等线"/>
                          <a:ea typeface="等线"/>
                          <a:cs typeface="Calibri"/>
                        </a:rPr>
                        <a:t>“荣耀”</a:t>
                      </a:r>
                      <a:r>
                        <a:rPr lang="zh-CN" altLang="en-US" sz="2800" dirty="0" smtClean="0">
                          <a:latin typeface="等线"/>
                          <a:ea typeface="等线"/>
                          <a:cs typeface="Calibri"/>
                        </a:rPr>
                        <a:t>的注释</a:t>
                      </a:r>
                      <a:endParaRPr lang="zh-CN" sz="28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82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本质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外在政治性的胜利，与权力、民族解放相关。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latin typeface="等线"/>
                          <a:ea typeface="等线"/>
                          <a:cs typeface="Calibri"/>
                        </a:rPr>
                        <a:t>内在的，属灵的牺牲，与顺服和救赎相关。</a:t>
                      </a:r>
                      <a:endParaRPr lang="zh-CN" sz="2800" b="1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82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latin typeface="等线"/>
                          <a:ea typeface="等线"/>
                          <a:cs typeface="Calibri"/>
                        </a:rPr>
                        <a:t>表现</a:t>
                      </a:r>
                      <a:endParaRPr lang="zh-CN" sz="2800" b="1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通过武力、神迹和世俗的地位彰显。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通过下字架的受难与复活彰显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82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>
                          <a:latin typeface="等线"/>
                          <a:ea typeface="等线"/>
                          <a:cs typeface="Calibri"/>
                        </a:rPr>
                        <a:t>对弥赛亚的期待</a:t>
                      </a:r>
                      <a:endParaRPr lang="zh-CN" sz="2800" b="1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一位战胜罗马的君王，恢复以色列的政权。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 smtClean="0">
                          <a:latin typeface="等线"/>
                          <a:ea typeface="等线"/>
                          <a:cs typeface="Calibri"/>
                        </a:rPr>
                        <a:t>受苦</a:t>
                      </a: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的仆人，通过死亡带来生命</a:t>
                      </a:r>
                      <a:r>
                        <a:rPr lang="zh-CN" sz="2800" b="1" dirty="0" smtClean="0">
                          <a:latin typeface="等线"/>
                          <a:ea typeface="等线"/>
                          <a:cs typeface="Calibri"/>
                        </a:rPr>
                        <a:t>和关系</a:t>
                      </a: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的更新。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结果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短暂的、属世的成功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dirty="0">
                          <a:latin typeface="等线"/>
                          <a:ea typeface="等线"/>
                          <a:cs typeface="Calibri"/>
                        </a:rPr>
                        <a:t>永恒的，生命的</a:t>
                      </a:r>
                      <a:r>
                        <a:rPr lang="zh-CN" sz="2800" b="1" dirty="0" smtClean="0">
                          <a:latin typeface="等线"/>
                          <a:ea typeface="等线"/>
                          <a:cs typeface="Calibri"/>
                        </a:rPr>
                        <a:t>果实</a:t>
                      </a:r>
                      <a:endParaRPr lang="zh-CN" sz="2800" b="1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、政治性的君王                   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---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赎罪的羔羊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600" b="1" dirty="0" smtClean="0"/>
              <a:t/>
            </a:r>
            <a:br>
              <a:rPr lang="zh-CN" altLang="en-US" sz="16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、带领众人脱离罗马政权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>
                <a:solidFill>
                  <a:srgbClr val="0070C0"/>
                </a:solidFill>
              </a:rPr>
              <a:t>                            -----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拯救人类脱离罪恶的辖制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、民族英雄                                 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---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人类救主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600" b="1" dirty="0" smtClean="0"/>
              <a:t/>
            </a:r>
            <a:br>
              <a:rPr lang="zh-CN" altLang="en-US" sz="1600" b="1" dirty="0" smtClean="0"/>
            </a:b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、成为有能力和权柄者</a:t>
            </a:r>
            <a:br>
              <a:rPr lang="zh-CN" altLang="en-US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              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---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为了父旨意，甘心放下自己的权力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、满足他们的期盼和需要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      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---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使他们蒙羞、被挂在十字架上的死刑犯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648200" y="3105150"/>
            <a:ext cx="4495800" cy="20383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“钉他十字架，钉他十字架”！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           </a:t>
            </a:r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6</a:t>
            </a:r>
            <a:endParaRPr lang="zh-CN" altLang="en-US" sz="3600" b="1" dirty="0"/>
          </a:p>
        </p:txBody>
      </p:sp>
      <p:pic>
        <p:nvPicPr>
          <p:cNvPr id="4098" name="Picture 2" descr="E:\2025 证道\耶稣-荣耀的君王\triumphant_entr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4099" name="Picture 3" descr="E:\2025 证道\耶稣-荣耀的君王\e5bdbce68b89e5a49ae585ace5aea1e4b8bbe880b6e7a8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071" y="1"/>
            <a:ext cx="4349929" cy="3028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5867400" y="2724150"/>
            <a:ext cx="3276600" cy="241935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约</a:t>
            </a:r>
            <a:r>
              <a:rPr lang="en-US" altLang="zh-CN" sz="3200" b="1" dirty="0" smtClean="0"/>
              <a:t>11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耶稣听见就说，这病不至于死，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乃是为神的荣耀，叫神的儿子因此得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荣耀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2025 证道\耶稣-荣耀的君王\Zacch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2580923" cy="2952750"/>
          </a:xfrm>
          <a:prstGeom prst="rect">
            <a:avLst/>
          </a:prstGeom>
          <a:noFill/>
        </p:spPr>
      </p:pic>
      <p:pic>
        <p:nvPicPr>
          <p:cNvPr id="5123" name="Picture 3" descr="E:\2025 证道\耶稣-荣耀的君王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42950"/>
            <a:ext cx="2551747" cy="2895600"/>
          </a:xfrm>
          <a:prstGeom prst="rect">
            <a:avLst/>
          </a:prstGeom>
          <a:noFill/>
        </p:spPr>
      </p:pic>
      <p:pic>
        <p:nvPicPr>
          <p:cNvPr id="5124" name="Picture 4" descr="E:\2025 证道\耶稣-荣耀的君王\LM186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24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5350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3855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</a:t>
            </a:r>
            <a:r>
              <a:rPr lang="en-US" altLang="zh-CN" sz="1800" b="1" dirty="0" smtClean="0">
                <a:ea typeface="汉仪中楷简"/>
              </a:rPr>
              <a:t/>
            </a:r>
            <a:br>
              <a:rPr lang="en-US" altLang="zh-CN" sz="18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</a:t>
            </a:r>
            <a:r>
              <a:rPr lang="zh-CN" altLang="en-US" sz="3600" b="1" dirty="0" smtClean="0">
                <a:ea typeface="汉仪中楷简"/>
              </a:rPr>
              <a:t>受难周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endParaRPr lang="zh-CN" altLang="en-US" sz="2600" b="1" dirty="0" smtClean="0">
              <a:solidFill>
                <a:srgbClr val="0070C0"/>
              </a:solidFill>
              <a:ea typeface="汉仪中楷简"/>
            </a:endParaRPr>
          </a:p>
        </p:txBody>
      </p:sp>
      <p:sp>
        <p:nvSpPr>
          <p:cNvPr id="5" name="Down Arrow 4"/>
          <p:cNvSpPr/>
          <p:nvPr/>
        </p:nvSpPr>
        <p:spPr>
          <a:xfrm rot="1168901">
            <a:off x="3816365" y="1526903"/>
            <a:ext cx="384872" cy="147513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501269">
            <a:off x="5106820" y="1525878"/>
            <a:ext cx="379057" cy="152528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11402">
            <a:off x="5830878" y="1055847"/>
            <a:ext cx="326427" cy="214641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512662">
            <a:off x="6647028" y="303867"/>
            <a:ext cx="400263" cy="316075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492549">
            <a:off x="2973916" y="1120408"/>
            <a:ext cx="369785" cy="221487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026294">
            <a:off x="2144460" y="401086"/>
            <a:ext cx="417953" cy="319023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1657350"/>
            <a:ext cx="379057" cy="135692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152400" y="30289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棕枝主日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2971800" y="31051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训诲日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191000" y="31051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静修日</a:t>
            </a: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5257800" y="31813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团契日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6400800" y="31813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受难日</a:t>
            </a:r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7772400" y="31813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坟墓日</a:t>
            </a:r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1600200" y="310515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权柄日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0" y="440055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星期日</a:t>
            </a: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1295400" y="4400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星期一</a:t>
            </a: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2590800" y="43243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星期二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3886200" y="4400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星期三</a:t>
            </a: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5181600" y="4400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星期四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6477000" y="4400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星期五</a:t>
            </a: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7772400" y="440055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星期六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一、耶稣荣进圣城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12 </a:t>
            </a:r>
            <a:r>
              <a:rPr lang="zh-CN" altLang="en-US" sz="3600" b="1" dirty="0" smtClean="0"/>
              <a:t>第二天，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有许多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上来过节</a:t>
            </a:r>
            <a:r>
              <a:rPr lang="zh-CN" altLang="en-US" sz="3600" b="1" dirty="0" smtClean="0"/>
              <a:t>的人，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听见耶稣</a:t>
            </a:r>
            <a:r>
              <a:rPr lang="zh-CN" altLang="en-US" sz="3600" b="1" dirty="0" smtClean="0"/>
              <a:t>将到耶路撒冷。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13 </a:t>
            </a:r>
            <a:r>
              <a:rPr lang="zh-CN" altLang="en-US" sz="3600" b="1" dirty="0" smtClean="0"/>
              <a:t>就拿着棕树枝，出去迎接他，喊着说：“和散那！”“奉主名来的以色列王是应当称颂的</a:t>
            </a:r>
            <a:r>
              <a:rPr lang="en-US" sz="3600" b="1" dirty="0" smtClean="0"/>
              <a:t>!”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逾越节的前六天</a:t>
            </a:r>
            <a:r>
              <a:rPr lang="zh-CN" altLang="en-US" sz="3600" b="1" dirty="0" smtClean="0"/>
              <a:t>，耶稣到了伯大尼，就是在他叫拉撒路，从死里复活之处。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申</a:t>
            </a:r>
            <a:r>
              <a:rPr lang="en-US" sz="3600" b="1" dirty="0" smtClean="0"/>
              <a:t>16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16 </a:t>
            </a:r>
            <a:r>
              <a:rPr lang="zh-CN" altLang="en-US" sz="3600" b="1" dirty="0" smtClean="0"/>
              <a:t>你一切的男丁要在除酵节，七七节，住棚节，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一年三次</a:t>
            </a:r>
            <a:r>
              <a:rPr lang="zh-CN" altLang="en-US" sz="3600" b="1" dirty="0" smtClean="0"/>
              <a:t>，在耶和华你神所选择的地方朝见他，却不可空手朝见。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“在逾越节这一天，耶路撒冷约有</a:t>
            </a:r>
            <a:r>
              <a:rPr lang="en-US" sz="3600" b="1" dirty="0" smtClean="0"/>
              <a:t>25</a:t>
            </a:r>
            <a:r>
              <a:rPr lang="zh-CN" altLang="en-US" sz="3600" b="1" dirty="0" smtClean="0"/>
              <a:t>万</a:t>
            </a:r>
            <a:r>
              <a:rPr lang="en-US" sz="3600" b="1" dirty="0" smtClean="0"/>
              <a:t>6</a:t>
            </a:r>
            <a:r>
              <a:rPr lang="zh-CN" altLang="en-US" sz="3600" b="1" dirty="0" smtClean="0"/>
              <a:t>千</a:t>
            </a:r>
            <a:r>
              <a:rPr lang="zh-CN" altLang="en-US" sz="3600" b="1" dirty="0" smtClean="0"/>
              <a:t>只羔羊</a:t>
            </a:r>
            <a:r>
              <a:rPr lang="zh-CN" altLang="en-US" sz="3600" b="1" dirty="0" smtClean="0"/>
              <a:t>被</a:t>
            </a:r>
            <a:r>
              <a:rPr lang="zh-CN" altLang="en-US" sz="3600" b="1" dirty="0" smtClean="0"/>
              <a:t>杀”</a:t>
            </a:r>
            <a:r>
              <a:rPr lang="zh-CN" altLang="en-US" sz="3600" dirty="0" smtClean="0"/>
              <a:t>。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——</a:t>
            </a:r>
            <a:r>
              <a:rPr lang="zh-CN" altLang="en-US" sz="3600" dirty="0" smtClean="0"/>
              <a:t>约瑟夫</a:t>
            </a:r>
            <a:r>
              <a:rPr lang="en-US" sz="3600" dirty="0" smtClean="0"/>
              <a:t>,</a:t>
            </a:r>
            <a:r>
              <a:rPr lang="en-US" altLang="zh-CN" sz="3600" dirty="0" smtClean="0"/>
              <a:t>《</a:t>
            </a:r>
            <a:r>
              <a:rPr lang="zh-CN" altLang="en-US" sz="3600" dirty="0" smtClean="0"/>
              <a:t>犹太人的战争</a:t>
            </a:r>
            <a:r>
              <a:rPr lang="en-US" altLang="zh-CN" sz="3600" dirty="0" smtClean="0"/>
              <a:t>》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第六</a:t>
            </a:r>
            <a:r>
              <a:rPr lang="zh-CN" altLang="en-US" sz="3600" dirty="0" smtClean="0"/>
              <a:t>卷</a:t>
            </a:r>
            <a:endParaRPr lang="zh-CN" altLang="en-US" sz="3600" b="1" dirty="0"/>
          </a:p>
        </p:txBody>
      </p:sp>
      <p:pic>
        <p:nvPicPr>
          <p:cNvPr id="1026" name="Picture 2" descr="E:\2025 证道\耶稣-荣耀的君王\sacrif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9436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12 </a:t>
            </a:r>
            <a:r>
              <a:rPr lang="zh-CN" altLang="en-US" sz="3600" b="1" dirty="0" smtClean="0"/>
              <a:t>第二天，有许多上来过节的人，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听见耶稣将到耶路撒冷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。</a:t>
            </a:r>
            <a:r>
              <a:rPr lang="en-US" sz="3600" b="1" dirty="0" smtClean="0">
                <a:solidFill>
                  <a:srgbClr val="0070C0"/>
                </a:solidFill>
              </a:rPr>
              <a:t>13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就拿着棕树枝，出去迎接他，喊着说：“和散那！”“奉主名来的以色列王是应当称颂的</a:t>
            </a:r>
            <a:r>
              <a:rPr lang="en-US" sz="3600" b="1" dirty="0" smtClean="0">
                <a:solidFill>
                  <a:srgbClr val="0070C0"/>
                </a:solidFill>
              </a:rPr>
              <a:t>!”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约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17</a:t>
            </a:r>
            <a:r>
              <a:rPr lang="zh-CN" altLang="en-US" sz="3600" b="1" dirty="0" smtClean="0"/>
              <a:t>当耶稣呼唤拉撒路叫他从死复活出坟墓的时候，同耶稣在那里的众人，就作见证。</a:t>
            </a:r>
            <a:r>
              <a:rPr lang="en-US" sz="3600" b="1" dirty="0" smtClean="0"/>
              <a:t>18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众人因听见耶稣行了这神迹，就去迎接他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pic>
        <p:nvPicPr>
          <p:cNvPr id="2051" name="Picture 3" descr="C:\Users\tianp\OneDrive\桌面\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509587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/>
          </a:p>
        </p:txBody>
      </p:sp>
      <p:pic>
        <p:nvPicPr>
          <p:cNvPr id="3075" name="Picture 3" descr="E:\2025 证道\耶稣-荣耀的君王\7b7226536078a440a667ed534c3c8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7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25993</TotalTime>
  <Words>736</Words>
  <Application>Microsoft Office PowerPoint</Application>
  <PresentationFormat>On-screen Show (16:9)</PresentationFormat>
  <Paragraphs>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耶稣---荣耀的君王 约12:12-19节</vt:lpstr>
      <vt:lpstr>                                                                             受难周      </vt:lpstr>
      <vt:lpstr>祈祷/Prayer</vt:lpstr>
      <vt:lpstr>一、耶稣荣进圣城  12 第二天，有许多上来过节的人，听见耶稣将到耶路撒冷。  13 就拿着棕树枝，出去迎接他，喊着说：“和散那！”“奉主名来的以色列王是应当称颂的!”</vt:lpstr>
      <vt:lpstr>约12：1 逾越节的前六天，耶稣到了伯大尼，就是在他叫拉撒路，从死里复活之处。   申16：16 你一切的男丁要在除酵节，七七节，住棚节，一年三次，在耶和华你神所选择的地方朝见他，却不可空手朝见。</vt:lpstr>
      <vt:lpstr>“在逾越节这一天，耶路撒冷约有25万6千只羔羊被杀”。  ——约瑟夫,《犹太人的战争》,第六卷</vt:lpstr>
      <vt:lpstr>约12：12 第二天，有许多上来过节的人，听见耶稣将到耶路撒冷。13 就拿着棕树枝，出去迎接他，喊着说：“和散那！”“奉主名来的以色列王是应当称颂的!” </vt:lpstr>
      <vt:lpstr>约12：17当耶稣呼唤拉撒路叫他从死复活出坟墓的时候，同耶稣在那里的众人，就作见证。18众人因听见耶稣行了这神迹，就去迎接他。</vt:lpstr>
      <vt:lpstr>Slide 9</vt:lpstr>
      <vt:lpstr>路19：1耶稣进了耶利哥，正经过的时候，2有一个人名叫撒该，作税吏长，是个财主。3他要看看耶稣是怎样的人。只因人多，他的身量又矮，所以不得看见。4就跑到前头，爬上桑树，要看耶稣……耶稣到了那里，抬头一看，对他说，撒该，快下来，今天我必住在你家里。6他就急忙下来，欢欢喜喜地接待耶稣……对主说，主阿，我把所有的一半给穷人。我若讹诈了谁，就还他四倍。</vt:lpstr>
      <vt:lpstr>太20：29他们出耶利哥的时候，有极多的人跟随他，30有两个瞎子坐在路旁，听说是耶稣经过，就喊着说，主阿，大卫的子孙，可怜我们吧。32耶稣就站住，叫他们来，说，要我为你们作什么。33他们说，主阿，要我们的眼睛能看见。34耶稣就动了慈心，把他们的眼睛一摸，他们立刻看见，就跟从了耶稣。</vt:lpstr>
      <vt:lpstr>二、耶稣：荣耀的王   14-16 耶稣得了一个驴驹，就骑上，如经上所记的说：‘锡安的民哪，不要惧怕！你的王骑着驴驹来了。’ 这些事门徒起先不明白，等到耶稣得了荣耀以后，才想起这话是指着他写的，并且众人果然向他这样行了。  约12：23耶稣说，人子得荣耀的时候到了。</vt:lpstr>
      <vt:lpstr>约12：9有许多犹太人知道耶稣在那里，就来了，不但是为耶稣的缘故，也是要看他从死里所复活的拉撒路。  10但祭司长商议连拉撒路也要杀了。  11因有好些犹太人，为拉撒路的缘故，回去信了耶稣。</vt:lpstr>
      <vt:lpstr>约12：23耶稣说，人子得荣耀的时候到了。24我实实在在地告诉你们，一粒麦子不落在地里死了，仍旧是一粒。若是死了，就结出许多子粒来……27我现在心里忧愁，我说什么才好呢？父阿，救我脱离这时候。但我原是为这时候来的。28父阿，愿你荣耀你的名。当时就有声音从天上来说，我已经荣耀了我的名，还要再荣耀。</vt:lpstr>
      <vt:lpstr>Slide 15</vt:lpstr>
      <vt:lpstr>1、政治性的君王                    --- 赎罪的羔羊  2、带领众人脱离罗马政权                             -----拯救人类脱离罪恶的辖制  3、民族英雄                                  --- 人类救主  4、成为有能力和权柄者                ---为了父旨意，甘心放下自己的权力 5、满足他们的期盼和需要        ---使他们蒙羞、被挂在十字架上的死刑犯</vt:lpstr>
      <vt:lpstr>“钉他十字架，钉他十字架”！                     约19：6</vt:lpstr>
      <vt:lpstr>约11：4耶稣听见就说，这病不至于死，乃是为神的荣耀，叫神的儿子因此得荣耀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1446</cp:revision>
  <dcterms:modified xsi:type="dcterms:W3CDTF">2025-04-13T01:32:04Z</dcterms:modified>
</cp:coreProperties>
</file>