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888" r:id="rId2"/>
    <p:sldId id="421" r:id="rId3"/>
    <p:sldId id="973" r:id="rId4"/>
    <p:sldId id="974" r:id="rId5"/>
    <p:sldId id="976" r:id="rId6"/>
    <p:sldId id="991" r:id="rId7"/>
    <p:sldId id="992" r:id="rId8"/>
    <p:sldId id="987" r:id="rId9"/>
    <p:sldId id="993" r:id="rId10"/>
    <p:sldId id="994" r:id="rId11"/>
    <p:sldId id="995" r:id="rId12"/>
    <p:sldId id="1000" r:id="rId13"/>
    <p:sldId id="914" r:id="rId14"/>
  </p:sldIdLst>
  <p:sldSz cx="9144000" cy="5143500" type="screen16x9"/>
  <p:notesSz cx="7315200" cy="9601200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FFFF66"/>
    <a:srgbClr val="FF0000"/>
    <a:srgbClr val="EAEBB7"/>
    <a:srgbClr val="C9CC44"/>
    <a:srgbClr val="AEB092"/>
    <a:srgbClr val="AAB6AD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22294" autoAdjust="0"/>
    <p:restoredTop sz="94526" autoAdjust="0"/>
  </p:normalViewPr>
  <p:slideViewPr>
    <p:cSldViewPr>
      <p:cViewPr>
        <p:scale>
          <a:sx n="100" d="100"/>
          <a:sy n="100" d="100"/>
        </p:scale>
        <p:origin x="-1944" y="-708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9510A215-44AC-48DA-AF86-EC2F785F13D6}" type="datetimeFigureOut">
              <a:rPr lang="en-US" smtClean="0"/>
              <a:pPr/>
              <a:t>3/15/2025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77875" y="1200150"/>
            <a:ext cx="5759450" cy="3240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620577"/>
            <a:ext cx="5852160" cy="3780473"/>
          </a:xfrm>
          <a:prstGeom prst="rect">
            <a:avLst/>
          </a:prstGeom>
        </p:spPr>
        <p:txBody>
          <a:bodyPr vert="horz" lIns="96661" tIns="48331" rIns="96661" bIns="48331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E85D5665-A5AE-45BB-8848-AA424DA2142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0495915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14:notes"/>
          <p:cNvSpPr txBox="1">
            <a:spLocks noGrp="1"/>
          </p:cNvSpPr>
          <p:nvPr>
            <p:ph type="body" idx="1"/>
          </p:nvPr>
        </p:nvSpPr>
        <p:spPr>
          <a:xfrm>
            <a:off x="731520" y="4620577"/>
            <a:ext cx="5852160" cy="37804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45" tIns="48309" rIns="96645" bIns="48309" anchor="t" anchorCtr="0">
            <a:noAutofit/>
          </a:bodyPr>
          <a:lstStyle/>
          <a:p>
            <a:pPr>
              <a:buSzPts val="1400"/>
            </a:pPr>
            <a:endParaRPr/>
          </a:p>
        </p:txBody>
      </p:sp>
      <p:sp>
        <p:nvSpPr>
          <p:cNvPr id="133" name="Google Shape;133;p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777875" y="1200150"/>
            <a:ext cx="5759450" cy="32400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3D9D37-59B6-4FD4-B62C-EA5223FD416D}" type="datetimeFigureOut">
              <a:rPr lang="zh-CN" altLang="en-US"/>
              <a:pPr>
                <a:defRPr/>
              </a:pPr>
              <a:t>2025/3/15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609F6C-3832-4A94-9C78-A09827F5503A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349838-A36D-4165-A395-840B24B390A6}" type="datetimeFigureOut">
              <a:rPr lang="zh-CN" altLang="en-US"/>
              <a:pPr>
                <a:defRPr/>
              </a:pPr>
              <a:t>2025/3/15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3E6CA8-7327-434E-99BD-8578615981D2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1029E5-0BC8-4359-9890-8277E61C6893}" type="datetimeFigureOut">
              <a:rPr lang="zh-CN" altLang="en-US"/>
              <a:pPr>
                <a:defRPr/>
              </a:pPr>
              <a:t>2025/3/15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B9E28C-3C3A-49E1-9025-02BEA7888746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3CC31A-9154-43B9-AC08-B2E1B37570E0}" type="datetimeFigureOut">
              <a:rPr lang="zh-CN" altLang="en-US"/>
              <a:pPr>
                <a:defRPr/>
              </a:pPr>
              <a:t>2025/3/15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F81B23-17D3-48A0-9A34-43C89BFDCDEA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9C003D-1630-4417-9F76-668A9E0FFDC5}" type="datetimeFigureOut">
              <a:rPr lang="zh-CN" altLang="en-US"/>
              <a:pPr>
                <a:defRPr/>
              </a:pPr>
              <a:t>2025/3/15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50CCD0-35AC-49FD-98B8-8BED130348F2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688E6E-A14D-4A90-B2B4-E9F41E1F8165}" type="datetimeFigureOut">
              <a:rPr lang="zh-CN" altLang="en-US"/>
              <a:pPr>
                <a:defRPr/>
              </a:pPr>
              <a:t>2025/3/15</a:t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3F350B-92BC-41F2-A4FE-565A1044C20D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D06C53-A131-498A-A525-37077DBA0095}" type="datetimeFigureOut">
              <a:rPr lang="zh-CN" altLang="en-US"/>
              <a:pPr>
                <a:defRPr/>
              </a:pPr>
              <a:t>2025/3/15</a:t>
            </a:fld>
            <a:endParaRPr lang="zh-CN" altLang="en-US"/>
          </a:p>
        </p:txBody>
      </p:sp>
      <p:sp>
        <p:nvSpPr>
          <p:cNvPr id="8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9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87A055-C9CE-4D91-9D43-D408D8ECF7F4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20E5D7-D573-4729-A6A0-6031E4F961CC}" type="datetimeFigureOut">
              <a:rPr lang="zh-CN" altLang="en-US"/>
              <a:pPr>
                <a:defRPr/>
              </a:pPr>
              <a:t>2025/3/15</a:t>
            </a:fld>
            <a:endParaRPr lang="zh-CN" altLang="en-US"/>
          </a:p>
        </p:txBody>
      </p:sp>
      <p:sp>
        <p:nvSpPr>
          <p:cNvPr id="4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5777D0-42B9-4AEE-ADE2-0004775D976B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E42271-1D37-45F0-82D7-82D18C5C5122}" type="datetimeFigureOut">
              <a:rPr lang="zh-CN" altLang="en-US"/>
              <a:pPr>
                <a:defRPr/>
              </a:pPr>
              <a:t>2025/3/15</a:t>
            </a:fld>
            <a:endParaRPr lang="zh-CN" altLang="en-US"/>
          </a:p>
        </p:txBody>
      </p:sp>
      <p:sp>
        <p:nvSpPr>
          <p:cNvPr id="3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4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681EDB-8CE2-40C9-AB82-6EA86292D4FE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9C8085-0888-43B1-9E2E-D6E727554759}" type="datetimeFigureOut">
              <a:rPr lang="zh-CN" altLang="en-US"/>
              <a:pPr>
                <a:defRPr/>
              </a:pPr>
              <a:t>2025/3/15</a:t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C95EFB-B999-418C-A689-C35398BA7EBE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6C5665-1B5B-4687-9E2E-C0A1946DE657}" type="datetimeFigureOut">
              <a:rPr lang="zh-CN" altLang="en-US"/>
              <a:pPr>
                <a:defRPr/>
              </a:pPr>
              <a:t>2025/3/15</a:t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D6D2DC-6CF7-40E1-B2C3-9049AEEFDCE6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占位符 1"/>
          <p:cNvSpPr>
            <a:spLocks noGrp="1"/>
          </p:cNvSpPr>
          <p:nvPr>
            <p:ph type="title"/>
          </p:nvPr>
        </p:nvSpPr>
        <p:spPr bwMode="auto">
          <a:xfrm>
            <a:off x="457200" y="205979"/>
            <a:ext cx="8229600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7" name="文本占位符 2"/>
          <p:cNvSpPr>
            <a:spLocks noGrp="1"/>
          </p:cNvSpPr>
          <p:nvPr>
            <p:ph type="body" idx="1"/>
          </p:nvPr>
        </p:nvSpPr>
        <p:spPr bwMode="auto">
          <a:xfrm>
            <a:off x="457200" y="1200151"/>
            <a:ext cx="8229600" cy="33944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06C1C240-9017-4C45-A094-DD8E498073CB}" type="datetimeFigureOut">
              <a:rPr lang="zh-CN" altLang="en-US"/>
              <a:pPr>
                <a:defRPr/>
              </a:pPr>
              <a:t>2025/3/15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77EEFD9F-D935-4FC2-AC09-44F040414EE2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标题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581150"/>
          </a:xfrm>
        </p:spPr>
        <p:txBody>
          <a:bodyPr/>
          <a:lstStyle/>
          <a:p>
            <a:r>
              <a:rPr lang="zh-CN" altLang="en-US" b="1" dirty="0" smtClean="0"/>
              <a:t>立足</a:t>
            </a:r>
            <a:r>
              <a:rPr lang="zh-CN" altLang="en-US" b="1" smtClean="0"/>
              <a:t>真理，辨别“真”</a:t>
            </a:r>
            <a:r>
              <a:rPr lang="zh-CN" altLang="en-US" b="1" dirty="0" smtClean="0"/>
              <a:t>“假”</a:t>
            </a:r>
            <a:br>
              <a:rPr lang="zh-CN" altLang="en-US" b="1" dirty="0" smtClean="0"/>
            </a:br>
            <a:r>
              <a:rPr lang="zh-CN" altLang="en-US" b="1" dirty="0" smtClean="0"/>
              <a:t>约一</a:t>
            </a:r>
            <a:r>
              <a:rPr lang="en-US" altLang="zh-CN" b="1" dirty="0" smtClean="0"/>
              <a:t>4</a:t>
            </a:r>
            <a:r>
              <a:rPr lang="zh-CN" altLang="en-US" b="1" dirty="0" smtClean="0"/>
              <a:t>：</a:t>
            </a:r>
            <a:r>
              <a:rPr lang="en-US" altLang="zh-CN" b="1" dirty="0" smtClean="0"/>
              <a:t>1-6</a:t>
            </a:r>
            <a:r>
              <a:rPr lang="zh-CN" altLang="en-US" b="1" dirty="0" smtClean="0"/>
              <a:t>节</a:t>
            </a:r>
            <a:endParaRPr lang="zh-CN" b="1" dirty="0"/>
          </a:p>
        </p:txBody>
      </p:sp>
      <p:pic>
        <p:nvPicPr>
          <p:cNvPr id="1026" name="Picture 2" descr="E:\2025 证道\从“称为”、“真是”到“像他”\people-cros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" y="1489075"/>
            <a:ext cx="9144000" cy="36544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标题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143500"/>
          </a:xfrm>
        </p:spPr>
        <p:txBody>
          <a:bodyPr/>
          <a:lstStyle/>
          <a:p>
            <a:pPr algn="l"/>
            <a:r>
              <a:rPr lang="zh-CN" altLang="en-US" sz="3600" b="1" dirty="0" smtClean="0"/>
              <a:t>太</a:t>
            </a:r>
            <a:r>
              <a:rPr lang="en-US" altLang="zh-CN" sz="3600" b="1" dirty="0" smtClean="0"/>
              <a:t>18</a:t>
            </a:r>
            <a:r>
              <a:rPr lang="zh-CN" altLang="en-US" sz="3600" b="1" dirty="0" smtClean="0"/>
              <a:t>：</a:t>
            </a:r>
            <a:r>
              <a:rPr lang="en-US" sz="3600" b="1" dirty="0" smtClean="0"/>
              <a:t>15</a:t>
            </a:r>
            <a:r>
              <a:rPr lang="zh-CN" altLang="en-US" sz="3600" b="1" dirty="0" smtClean="0"/>
              <a:t>倘若你的弟兄得罪你，你就去趁着只有他和你在一处的时候，指出他的错来。他若听你，你便得了你的弟兄</a:t>
            </a:r>
            <a:r>
              <a:rPr lang="zh-CN" altLang="en-US" sz="3600" b="1" dirty="0" smtClean="0"/>
              <a:t>。</a:t>
            </a:r>
            <a:r>
              <a:rPr lang="en-US" altLang="zh-CN" sz="3600" b="1" dirty="0" smtClean="0"/>
              <a:t/>
            </a:r>
            <a:br>
              <a:rPr lang="en-US" altLang="zh-CN" sz="3600" b="1" dirty="0" smtClean="0"/>
            </a:br>
            <a:r>
              <a:rPr lang="en-US" altLang="zh-CN" sz="3600" b="1" dirty="0" smtClean="0"/>
              <a:t/>
            </a:r>
            <a:br>
              <a:rPr lang="en-US" altLang="zh-CN" sz="3600" b="1" dirty="0" smtClean="0"/>
            </a:br>
            <a:r>
              <a:rPr lang="en-US" sz="3600" b="1" dirty="0" smtClean="0"/>
              <a:t>16</a:t>
            </a:r>
            <a:r>
              <a:rPr lang="zh-CN" altLang="en-US" sz="3600" b="1" dirty="0" smtClean="0"/>
              <a:t>他若不听，你就另外带一两个人同去，要凭两三个人的口作见证，句句都可定准</a:t>
            </a:r>
            <a:r>
              <a:rPr lang="zh-CN" altLang="en-US" sz="3600" b="1" dirty="0" smtClean="0"/>
              <a:t>。</a:t>
            </a:r>
            <a:r>
              <a:rPr lang="en-US" altLang="zh-CN" sz="3600" b="1" dirty="0" smtClean="0"/>
              <a:t/>
            </a:r>
            <a:br>
              <a:rPr lang="en-US" altLang="zh-CN" sz="3600" b="1" dirty="0" smtClean="0"/>
            </a:br>
            <a:r>
              <a:rPr lang="en-US" altLang="zh-CN" sz="3600" b="1" dirty="0" smtClean="0"/>
              <a:t/>
            </a:r>
            <a:br>
              <a:rPr lang="en-US" altLang="zh-CN" sz="3600" b="1" dirty="0" smtClean="0"/>
            </a:br>
            <a:r>
              <a:rPr lang="en-US" sz="3600" b="1" dirty="0" smtClean="0"/>
              <a:t>17</a:t>
            </a:r>
            <a:r>
              <a:rPr lang="zh-CN" altLang="en-US" sz="3600" b="1" dirty="0" smtClean="0"/>
              <a:t>若是不听他们，就告诉教会。</a:t>
            </a:r>
            <a:r>
              <a:rPr lang="zh-CN" altLang="en-US" sz="3600" b="1" dirty="0" smtClean="0">
                <a:solidFill>
                  <a:srgbClr val="0070C0"/>
                </a:solidFill>
              </a:rPr>
              <a:t>若是不听教会，就看他像外邦人和税吏一样</a:t>
            </a:r>
            <a:r>
              <a:rPr lang="zh-CN" altLang="en-US" sz="3600" b="1" dirty="0" smtClean="0"/>
              <a:t>。</a:t>
            </a:r>
            <a:endParaRPr lang="zh-CN" altLang="en-US" sz="3600" b="1" dirty="0"/>
          </a:p>
        </p:txBody>
      </p:sp>
    </p:spTree>
    <p:extLst>
      <p:ext uri="{BB962C8B-B14F-4D97-AF65-F5344CB8AC3E}">
        <p14:creationId xmlns="" xmlns:p14="http://schemas.microsoft.com/office/powerpoint/2010/main" val="4156970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标题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143500"/>
          </a:xfrm>
        </p:spPr>
        <p:txBody>
          <a:bodyPr/>
          <a:lstStyle/>
          <a:p>
            <a:pPr algn="l"/>
            <a:r>
              <a:rPr lang="en-US" sz="3600" b="1" dirty="0" smtClean="0"/>
              <a:t>16</a:t>
            </a:r>
            <a:r>
              <a:rPr lang="zh-CN" altLang="en-US" sz="3600" b="1" dirty="0" smtClean="0"/>
              <a:t>过了七日，耶和华的话临到我说，</a:t>
            </a:r>
            <a:r>
              <a:rPr lang="en-US" sz="3600" b="1" dirty="0" smtClean="0"/>
              <a:t>17</a:t>
            </a:r>
            <a:r>
              <a:rPr lang="zh-CN" altLang="en-US" sz="3600" b="1" dirty="0" smtClean="0"/>
              <a:t>人子阿，</a:t>
            </a:r>
            <a:r>
              <a:rPr lang="zh-CN" altLang="en-US" sz="3600" b="1" dirty="0" smtClean="0">
                <a:solidFill>
                  <a:srgbClr val="0070C0"/>
                </a:solidFill>
              </a:rPr>
              <a:t>我立你作以色列家守望的人，所以你要听我口中的话，替我警戒他们</a:t>
            </a:r>
            <a:r>
              <a:rPr lang="zh-CN" altLang="en-US" sz="3600" b="1" dirty="0" smtClean="0"/>
              <a:t>。</a:t>
            </a:r>
            <a:r>
              <a:rPr lang="en-US" altLang="zh-CN" sz="3600" b="1" dirty="0" smtClean="0"/>
              <a:t/>
            </a:r>
            <a:br>
              <a:rPr lang="en-US" altLang="zh-CN" sz="3600" b="1" dirty="0" smtClean="0"/>
            </a:br>
            <a:r>
              <a:rPr lang="en-US" sz="3600" b="1" dirty="0" smtClean="0"/>
              <a:t>18</a:t>
            </a:r>
            <a:r>
              <a:rPr lang="zh-CN" altLang="en-US" sz="3600" b="1" dirty="0" smtClean="0"/>
              <a:t>我何时指着恶人说，他必要死。</a:t>
            </a:r>
            <a:r>
              <a:rPr lang="zh-CN" altLang="en-US" sz="3600" b="1" dirty="0" smtClean="0">
                <a:solidFill>
                  <a:schemeClr val="accent6">
                    <a:lumMod val="50000"/>
                  </a:schemeClr>
                </a:solidFill>
              </a:rPr>
              <a:t>你若不警戒他</a:t>
            </a:r>
            <a:r>
              <a:rPr lang="zh-CN" altLang="en-US" sz="3600" b="1" dirty="0" smtClean="0"/>
              <a:t>，也不劝戒他，使他离开恶行，拯救他的性命，这恶人必死在罪孽之中。</a:t>
            </a:r>
            <a:r>
              <a:rPr lang="zh-CN" altLang="en-US" sz="3600" b="1" dirty="0" smtClean="0">
                <a:solidFill>
                  <a:schemeClr val="accent6">
                    <a:lumMod val="50000"/>
                  </a:schemeClr>
                </a:solidFill>
              </a:rPr>
              <a:t>我却要向你讨他丧命的罪</a:t>
            </a:r>
            <a:r>
              <a:rPr lang="zh-CN" altLang="en-US" sz="3600" b="1" dirty="0" smtClean="0"/>
              <a:t>。</a:t>
            </a:r>
            <a:r>
              <a:rPr lang="en-US" sz="3600" b="1" dirty="0" smtClean="0"/>
              <a:t>19</a:t>
            </a:r>
            <a:r>
              <a:rPr lang="zh-CN" altLang="en-US" sz="3600" b="1" dirty="0" smtClean="0">
                <a:solidFill>
                  <a:srgbClr val="7030A0"/>
                </a:solidFill>
              </a:rPr>
              <a:t>倘若你警戒</a:t>
            </a:r>
            <a:r>
              <a:rPr lang="zh-CN" altLang="en-US" sz="3600" b="1" dirty="0" smtClean="0"/>
              <a:t>恶人，他仍不转离罪恶，也不离开恶行，他必死在罪孽之中，</a:t>
            </a:r>
            <a:r>
              <a:rPr lang="zh-CN" altLang="en-US" sz="3600" b="1" dirty="0" smtClean="0">
                <a:solidFill>
                  <a:srgbClr val="7030A0"/>
                </a:solidFill>
              </a:rPr>
              <a:t>你却救自己脱离了罪</a:t>
            </a:r>
            <a:r>
              <a:rPr lang="zh-CN" altLang="en-US" sz="3600" b="1" dirty="0" smtClean="0"/>
              <a:t>。</a:t>
            </a:r>
            <a:endParaRPr lang="zh-CN" altLang="en-US" sz="3600" b="1" dirty="0"/>
          </a:p>
        </p:txBody>
      </p:sp>
    </p:spTree>
    <p:extLst>
      <p:ext uri="{BB962C8B-B14F-4D97-AF65-F5344CB8AC3E}">
        <p14:creationId xmlns="" xmlns:p14="http://schemas.microsoft.com/office/powerpoint/2010/main" val="4156970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标题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143500"/>
          </a:xfrm>
        </p:spPr>
        <p:txBody>
          <a:bodyPr/>
          <a:lstStyle/>
          <a:p>
            <a:pPr algn="l"/>
            <a:r>
              <a:rPr lang="en-US" sz="3600" b="1" dirty="0" smtClean="0"/>
              <a:t>20</a:t>
            </a:r>
            <a:r>
              <a:rPr lang="zh-CN" altLang="en-US" sz="3600" b="1" dirty="0" smtClean="0"/>
              <a:t>再者，义人何时离义而犯罪，我将绊脚石放在他面前，他就必死。</a:t>
            </a:r>
            <a:r>
              <a:rPr lang="zh-CN" altLang="en-US" sz="3600" b="1" dirty="0" smtClean="0">
                <a:solidFill>
                  <a:schemeClr val="accent6">
                    <a:lumMod val="50000"/>
                  </a:schemeClr>
                </a:solidFill>
              </a:rPr>
              <a:t>因你没有警戒他</a:t>
            </a:r>
            <a:r>
              <a:rPr lang="zh-CN" altLang="en-US" sz="3600" b="1" dirty="0" smtClean="0"/>
              <a:t>，他必死在罪中，他素来所行的义不被记念。</a:t>
            </a:r>
            <a:r>
              <a:rPr lang="zh-CN" altLang="en-US" sz="3600" b="1" dirty="0" smtClean="0">
                <a:solidFill>
                  <a:schemeClr val="accent6">
                    <a:lumMod val="50000"/>
                  </a:schemeClr>
                </a:solidFill>
              </a:rPr>
              <a:t>我却要向你讨他丧命的罪</a:t>
            </a:r>
            <a:r>
              <a:rPr lang="zh-CN" altLang="en-US" sz="3600" b="1" dirty="0" smtClean="0"/>
              <a:t>。</a:t>
            </a:r>
            <a:r>
              <a:rPr lang="en-US" altLang="zh-CN" sz="3600" b="1" dirty="0" smtClean="0"/>
              <a:t/>
            </a:r>
            <a:br>
              <a:rPr lang="en-US" altLang="zh-CN" sz="3600" b="1" dirty="0" smtClean="0"/>
            </a:br>
            <a:r>
              <a:rPr lang="en-US" altLang="zh-CN" sz="3600" b="1" dirty="0" smtClean="0"/>
              <a:t/>
            </a:r>
            <a:br>
              <a:rPr lang="en-US" altLang="zh-CN" sz="3600" b="1" dirty="0" smtClean="0"/>
            </a:br>
            <a:r>
              <a:rPr lang="en-US" sz="3600" b="1" dirty="0" smtClean="0"/>
              <a:t>21</a:t>
            </a:r>
            <a:r>
              <a:rPr lang="zh-CN" altLang="en-US" sz="3600" b="1" dirty="0" smtClean="0">
                <a:solidFill>
                  <a:srgbClr val="7030A0"/>
                </a:solidFill>
              </a:rPr>
              <a:t>倘若你警戒义人</a:t>
            </a:r>
            <a:r>
              <a:rPr lang="zh-CN" altLang="en-US" sz="3600" b="1" dirty="0" smtClean="0"/>
              <a:t>，使他不犯罪，他就不犯罪。他因受警戒就必存活，</a:t>
            </a:r>
            <a:r>
              <a:rPr lang="zh-CN" altLang="en-US" sz="3600" b="1" dirty="0" smtClean="0">
                <a:solidFill>
                  <a:srgbClr val="7030A0"/>
                </a:solidFill>
              </a:rPr>
              <a:t>你也救自己脱离了罪</a:t>
            </a:r>
            <a:r>
              <a:rPr lang="zh-CN" altLang="en-US" sz="3600" b="1" dirty="0" smtClean="0"/>
              <a:t>。</a:t>
            </a:r>
            <a:endParaRPr lang="zh-CN" altLang="en-US" sz="3600" b="1" dirty="0"/>
          </a:p>
        </p:txBody>
      </p:sp>
    </p:spTree>
    <p:extLst>
      <p:ext uri="{BB962C8B-B14F-4D97-AF65-F5344CB8AC3E}">
        <p14:creationId xmlns="" xmlns:p14="http://schemas.microsoft.com/office/powerpoint/2010/main" val="4156970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23"/>
          <p:cNvSpPr txBox="1">
            <a:spLocks noGrp="1"/>
          </p:cNvSpPr>
          <p:nvPr>
            <p:ph type="title"/>
          </p:nvPr>
        </p:nvSpPr>
        <p:spPr>
          <a:xfrm>
            <a:off x="-28636" y="-10085"/>
            <a:ext cx="9172636" cy="35724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sz="4000" b="1" dirty="0" err="1">
                <a:latin typeface="汉仪中楷简" panose="02010604000101010101" pitchFamily="2" charset="-122"/>
                <a:ea typeface="汉仪中楷简" panose="02010604000101010101" pitchFamily="2" charset="-122"/>
                <a:cs typeface="Arial"/>
                <a:sym typeface="Arial"/>
              </a:rPr>
              <a:t>总结</a:t>
            </a:r>
            <a:r>
              <a:rPr lang="en-US" sz="4000" b="1" dirty="0">
                <a:latin typeface="Arial"/>
                <a:ea typeface="Arial"/>
                <a:cs typeface="Arial"/>
                <a:sym typeface="Arial"/>
              </a:rPr>
              <a:t/>
            </a:r>
            <a:br>
              <a:rPr lang="en-US" sz="4000" b="1" dirty="0">
                <a:latin typeface="Arial"/>
                <a:ea typeface="Arial"/>
                <a:cs typeface="Arial"/>
                <a:sym typeface="Arial"/>
              </a:rPr>
            </a:br>
            <a:r>
              <a:rPr lang="en-US" sz="4000" b="1" dirty="0" smtClean="0">
                <a:latin typeface="Calibri" panose="020F0502020204030204" pitchFamily="34" charset="0"/>
                <a:ea typeface="Arial"/>
                <a:cs typeface="Calibri" panose="020F0502020204030204" pitchFamily="34" charset="0"/>
                <a:sym typeface="Arial"/>
              </a:rPr>
              <a:t>Summary</a:t>
            </a:r>
            <a:endParaRPr sz="4000" dirty="0">
              <a:latin typeface="Calibri" panose="020F0502020204030204" pitchFamily="34" charset="0"/>
              <a:ea typeface="Arial"/>
              <a:cs typeface="Calibri" panose="020F0502020204030204" pitchFamily="34" charset="0"/>
              <a:sym typeface="Arial"/>
            </a:endParaRPr>
          </a:p>
        </p:txBody>
      </p:sp>
      <p:sp>
        <p:nvSpPr>
          <p:cNvPr id="3" name="标题 1"/>
          <p:cNvSpPr txBox="1">
            <a:spLocks/>
          </p:cNvSpPr>
          <p:nvPr/>
        </p:nvSpPr>
        <p:spPr bwMode="auto">
          <a:xfrm>
            <a:off x="0" y="3257550"/>
            <a:ext cx="9144000" cy="188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eaLnBrk="0" hangingPunct="0">
              <a:defRPr/>
            </a:pPr>
            <a:endParaRPr kumimoji="0" lang="zh-CN" altLang="en-US" sz="36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ea"/>
              <a:ea typeface="+mn-ea"/>
              <a:cs typeface="+mj-cs"/>
            </a:endParaRPr>
          </a:p>
        </p:txBody>
      </p:sp>
      <p:sp>
        <p:nvSpPr>
          <p:cNvPr id="4" name="标题 1"/>
          <p:cNvSpPr txBox="1">
            <a:spLocks/>
          </p:cNvSpPr>
          <p:nvPr/>
        </p:nvSpPr>
        <p:spPr bwMode="auto">
          <a:xfrm>
            <a:off x="0" y="3105150"/>
            <a:ext cx="9144000" cy="2190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3600" dirty="0" smtClean="0">
              <a:latin typeface="+mj-lt"/>
              <a:ea typeface="+mj-ea"/>
              <a:cs typeface="+mj-cs"/>
            </a:endParaRPr>
          </a:p>
        </p:txBody>
      </p:sp>
      <p:sp>
        <p:nvSpPr>
          <p:cNvPr id="7" name="标题 1"/>
          <p:cNvSpPr txBox="1">
            <a:spLocks/>
          </p:cNvSpPr>
          <p:nvPr/>
        </p:nvSpPr>
        <p:spPr bwMode="auto">
          <a:xfrm>
            <a:off x="0" y="2343150"/>
            <a:ext cx="9144000" cy="259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3200" b="1" i="0" u="none" strike="noStrike" kern="1200" cap="none" spc="0" normalizeH="0" baseline="0" noProof="0" dirty="0" smtClean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+mj-lt"/>
              <a:ea typeface="汉仪中楷简"/>
              <a:cs typeface="+mj-cs"/>
            </a:endParaRPr>
          </a:p>
        </p:txBody>
      </p:sp>
      <p:sp>
        <p:nvSpPr>
          <p:cNvPr id="6" name="标题 1"/>
          <p:cNvSpPr txBox="1">
            <a:spLocks/>
          </p:cNvSpPr>
          <p:nvPr/>
        </p:nvSpPr>
        <p:spPr bwMode="auto">
          <a:xfrm>
            <a:off x="0" y="1962150"/>
            <a:ext cx="9144000" cy="318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汉仪中楷简"/>
                <a:cs typeface="+mj-cs"/>
              </a:rPr>
              <a:t/>
            </a:r>
            <a:br>
              <a:rPr kumimoji="0" lang="en-US" altLang="zh-CN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汉仪中楷简"/>
                <a:cs typeface="+mj-cs"/>
              </a:rPr>
            </a:br>
            <a:r>
              <a:rPr kumimoji="0" lang="zh-CN" altLang="en-US" sz="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汉仪中楷简"/>
                <a:cs typeface="+mj-cs"/>
              </a:rPr>
              <a:t/>
            </a:r>
            <a:br>
              <a:rPr kumimoji="0" lang="zh-CN" altLang="en-US" sz="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汉仪中楷简"/>
                <a:cs typeface="+mj-cs"/>
              </a:rPr>
            </a:br>
            <a:endParaRPr kumimoji="0" lang="zh-CN" altLang="en-US" sz="3600" b="1" i="0" u="none" strike="noStrike" kern="1200" cap="none" spc="0" normalizeH="0" baseline="0" noProof="0" dirty="0" smtClean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+mj-lt"/>
              <a:ea typeface="汉仪中楷简"/>
              <a:cs typeface="+mj-cs"/>
            </a:endParaRPr>
          </a:p>
        </p:txBody>
      </p:sp>
      <p:sp>
        <p:nvSpPr>
          <p:cNvPr id="8" name="标题 1"/>
          <p:cNvSpPr txBox="1">
            <a:spLocks/>
          </p:cNvSpPr>
          <p:nvPr/>
        </p:nvSpPr>
        <p:spPr bwMode="auto">
          <a:xfrm>
            <a:off x="0" y="1276350"/>
            <a:ext cx="9144000" cy="3867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400" b="1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0" name="标题 1"/>
          <p:cNvSpPr txBox="1">
            <a:spLocks/>
          </p:cNvSpPr>
          <p:nvPr/>
        </p:nvSpPr>
        <p:spPr bwMode="auto">
          <a:xfrm>
            <a:off x="533400" y="2038350"/>
            <a:ext cx="8001000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36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F94DE62-692C-5CC5-E178-029A308531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87474"/>
            <a:ext cx="8229600" cy="579276"/>
          </a:xfrm>
        </p:spPr>
        <p:txBody>
          <a:bodyPr/>
          <a:lstStyle/>
          <a:p>
            <a:r>
              <a:rPr lang="zh-CN" altLang="en-US" b="1" dirty="0"/>
              <a:t>祈祷</a:t>
            </a:r>
            <a:r>
              <a:rPr lang="en-US" altLang="zh-CN" b="1" dirty="0"/>
              <a:t>/Prayer</a:t>
            </a:r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xmlns="" id="{0BE501A2-3EFA-0310-6D6A-5ACABD8CF2C4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5496" y="895351"/>
            <a:ext cx="9108504" cy="4248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07784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标题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3638550"/>
          </a:xfrm>
        </p:spPr>
        <p:txBody>
          <a:bodyPr/>
          <a:lstStyle/>
          <a:p>
            <a:pPr algn="l"/>
            <a:r>
              <a:rPr lang="zh-CN" altLang="en-US" sz="3600" b="1" dirty="0" smtClean="0"/>
              <a:t>一、不可都信，总要</a:t>
            </a:r>
            <a:r>
              <a:rPr lang="zh-CN" altLang="en-US" sz="3600" b="1" dirty="0" smtClean="0"/>
              <a:t>分辨</a:t>
            </a:r>
            <a:r>
              <a:rPr lang="en-US" altLang="zh-CN" sz="3600" b="1" dirty="0" smtClean="0"/>
              <a:t/>
            </a:r>
            <a:br>
              <a:rPr lang="en-US" altLang="zh-CN" sz="3600" b="1" dirty="0" smtClean="0"/>
            </a:br>
            <a:r>
              <a:rPr lang="en-US" altLang="zh-CN" sz="3600" b="1" dirty="0" smtClean="0"/>
              <a:t/>
            </a:r>
            <a:br>
              <a:rPr lang="en-US" altLang="zh-CN" sz="3600" b="1" dirty="0" smtClean="0"/>
            </a:br>
            <a:r>
              <a:rPr lang="en-US" altLang="zh-CN" sz="1800" b="1" dirty="0" smtClean="0"/>
              <a:t/>
            </a:r>
            <a:br>
              <a:rPr lang="en-US" altLang="zh-CN" sz="1800" b="1" dirty="0" smtClean="0"/>
            </a:br>
            <a:r>
              <a:rPr lang="en-US" sz="3600" b="1" dirty="0" smtClean="0"/>
              <a:t>1</a:t>
            </a:r>
            <a:r>
              <a:rPr lang="zh-CN" altLang="en-US" sz="3600" b="1" dirty="0" smtClean="0"/>
              <a:t>亲爱的弟兄阿，</a:t>
            </a:r>
            <a:r>
              <a:rPr lang="zh-CN" altLang="en-US" sz="3600" b="1" dirty="0" smtClean="0">
                <a:solidFill>
                  <a:srgbClr val="0070C0"/>
                </a:solidFill>
              </a:rPr>
              <a:t>一切的灵，你们不可都信。总要试验</a:t>
            </a:r>
            <a:r>
              <a:rPr lang="zh-CN" altLang="en-US" sz="3600" b="1" dirty="0" smtClean="0"/>
              <a:t>那些灵是出于神的不是。因为世上有许多假先知已经出来了。</a:t>
            </a:r>
            <a:endParaRPr lang="zh-CN" altLang="en-US" sz="3600" b="1" dirty="0"/>
          </a:p>
        </p:txBody>
      </p:sp>
    </p:spTree>
    <p:extLst>
      <p:ext uri="{BB962C8B-B14F-4D97-AF65-F5344CB8AC3E}">
        <p14:creationId xmlns="" xmlns:p14="http://schemas.microsoft.com/office/powerpoint/2010/main" val="4156970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标题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143500"/>
          </a:xfrm>
        </p:spPr>
        <p:txBody>
          <a:bodyPr/>
          <a:lstStyle/>
          <a:p>
            <a:pPr algn="l"/>
            <a:r>
              <a:rPr lang="en-US" sz="3600" b="1" dirty="0" smtClean="0"/>
              <a:t>2</a:t>
            </a:r>
            <a:r>
              <a:rPr lang="zh-CN" altLang="en-US" sz="3600" b="1" dirty="0" smtClean="0">
                <a:solidFill>
                  <a:srgbClr val="0070C0"/>
                </a:solidFill>
              </a:rPr>
              <a:t>凡灵认耶稣基督是成了肉身</a:t>
            </a:r>
            <a:r>
              <a:rPr lang="zh-CN" altLang="en-US" sz="3600" b="1" dirty="0" smtClean="0"/>
              <a:t>来的，就是出于神的。从此你们可以认出神的灵来</a:t>
            </a:r>
            <a:r>
              <a:rPr lang="zh-CN" altLang="en-US" sz="3600" b="1" dirty="0" smtClean="0"/>
              <a:t>。</a:t>
            </a:r>
            <a:r>
              <a:rPr lang="en-US" altLang="zh-CN" sz="3600" b="1" dirty="0" smtClean="0"/>
              <a:t/>
            </a:r>
            <a:br>
              <a:rPr lang="en-US" altLang="zh-CN" sz="3600" b="1" dirty="0" smtClean="0"/>
            </a:br>
            <a:r>
              <a:rPr lang="en-US" altLang="zh-CN" sz="3600" b="1" dirty="0" smtClean="0"/>
              <a:t/>
            </a:r>
            <a:br>
              <a:rPr lang="en-US" altLang="zh-CN" sz="3600" b="1" dirty="0" smtClean="0"/>
            </a:br>
            <a:r>
              <a:rPr lang="en-US" sz="3600" b="1" dirty="0" smtClean="0"/>
              <a:t>3</a:t>
            </a:r>
            <a:r>
              <a:rPr lang="zh-CN" altLang="en-US" sz="3600" b="1" dirty="0" smtClean="0"/>
              <a:t>凡灵不认耶稣，就不是出于神。这是那敌基督者的灵。你们从前听见他要来。现在已经在世上了。</a:t>
            </a:r>
            <a:endParaRPr lang="zh-CN" altLang="en-US" sz="3600" b="1" dirty="0"/>
          </a:p>
        </p:txBody>
      </p:sp>
    </p:spTree>
    <p:extLst>
      <p:ext uri="{BB962C8B-B14F-4D97-AF65-F5344CB8AC3E}">
        <p14:creationId xmlns="" xmlns:p14="http://schemas.microsoft.com/office/powerpoint/2010/main" val="4156970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标题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143500"/>
          </a:xfrm>
        </p:spPr>
        <p:txBody>
          <a:bodyPr/>
          <a:lstStyle/>
          <a:p>
            <a:pPr algn="l"/>
            <a:r>
              <a:rPr lang="zh-CN" altLang="en-US" sz="3600" b="1" dirty="0" smtClean="0"/>
              <a:t>二、分辨与论断</a:t>
            </a:r>
            <a:r>
              <a:rPr lang="en-US" altLang="zh-CN" sz="3600" b="1" dirty="0" smtClean="0"/>
              <a:t/>
            </a:r>
            <a:br>
              <a:rPr lang="en-US" altLang="zh-CN" sz="3600" b="1" dirty="0" smtClean="0"/>
            </a:br>
            <a:r>
              <a:rPr lang="en-US" altLang="zh-CN" sz="1400" b="1" dirty="0" smtClean="0"/>
              <a:t/>
            </a:r>
            <a:br>
              <a:rPr lang="en-US" altLang="zh-CN" sz="1400" b="1" dirty="0" smtClean="0"/>
            </a:br>
            <a:r>
              <a:rPr lang="en-US" altLang="zh-CN" sz="3600" b="1" dirty="0" smtClean="0"/>
              <a:t>	</a:t>
            </a:r>
            <a:r>
              <a:rPr lang="zh-CN" altLang="en-US" sz="3400" b="1" dirty="0" smtClean="0"/>
              <a:t>太</a:t>
            </a:r>
            <a:r>
              <a:rPr lang="en-US" sz="3400" b="1" dirty="0" smtClean="0"/>
              <a:t>7</a:t>
            </a:r>
            <a:r>
              <a:rPr lang="zh-CN" altLang="en-US" sz="3400" b="1" dirty="0" smtClean="0"/>
              <a:t>：</a:t>
            </a:r>
            <a:r>
              <a:rPr lang="en-US" sz="3400" b="1" dirty="0" smtClean="0"/>
              <a:t>1</a:t>
            </a:r>
            <a:r>
              <a:rPr lang="zh-CN" altLang="en-US" sz="3400" b="1" dirty="0" smtClean="0">
                <a:solidFill>
                  <a:srgbClr val="0070C0"/>
                </a:solidFill>
              </a:rPr>
              <a:t>你们不要论断人</a:t>
            </a:r>
            <a:r>
              <a:rPr lang="zh-CN" altLang="en-US" sz="3400" b="1" dirty="0" smtClean="0"/>
              <a:t>，免得你们被论断。</a:t>
            </a:r>
            <a:r>
              <a:rPr lang="en-US" sz="3400" b="1" dirty="0" smtClean="0"/>
              <a:t>2</a:t>
            </a:r>
            <a:r>
              <a:rPr lang="zh-CN" altLang="en-US" sz="3400" b="1" dirty="0" smtClean="0"/>
              <a:t>因为你们怎样论断人，也必怎样被论断。你们用什么量器量给人，也必用什么量器量给你们。</a:t>
            </a:r>
            <a:r>
              <a:rPr lang="en-US" sz="3400" b="1" dirty="0" smtClean="0"/>
              <a:t>3</a:t>
            </a:r>
            <a:r>
              <a:rPr lang="zh-CN" altLang="en-US" sz="3400" b="1" dirty="0" smtClean="0"/>
              <a:t>为什么看见你弟兄眼中有刺，却不想自己眼中有梁木呢？</a:t>
            </a:r>
            <a:r>
              <a:rPr lang="en-US" sz="3400" b="1" dirty="0" smtClean="0"/>
              <a:t>4</a:t>
            </a:r>
            <a:r>
              <a:rPr lang="zh-CN" altLang="en-US" sz="3400" b="1" dirty="0" smtClean="0"/>
              <a:t>你自己眼中有梁木，怎能对你弟兄说，容我去掉你眼中的刺呢？</a:t>
            </a:r>
            <a:r>
              <a:rPr lang="en-US" sz="3400" b="1" dirty="0" smtClean="0"/>
              <a:t>5</a:t>
            </a:r>
            <a:r>
              <a:rPr lang="zh-CN" altLang="en-US" sz="3400" b="1" dirty="0" smtClean="0"/>
              <a:t>你这假冒为善的人，先去掉自己眼中的梁木，然后才能看得清楚，去掉你弟兄眼中的刺</a:t>
            </a:r>
            <a:r>
              <a:rPr lang="zh-CN" altLang="en-US" sz="3400" b="1" dirty="0" smtClean="0"/>
              <a:t>。</a:t>
            </a:r>
            <a:endParaRPr lang="zh-CN" altLang="en-US" sz="3400" b="1" dirty="0"/>
          </a:p>
        </p:txBody>
      </p:sp>
    </p:spTree>
    <p:extLst>
      <p:ext uri="{BB962C8B-B14F-4D97-AF65-F5344CB8AC3E}">
        <p14:creationId xmlns="" xmlns:p14="http://schemas.microsoft.com/office/powerpoint/2010/main" val="4156970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标题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143500"/>
          </a:xfrm>
        </p:spPr>
        <p:txBody>
          <a:bodyPr/>
          <a:lstStyle/>
          <a:p>
            <a:pPr algn="l"/>
            <a:r>
              <a:rPr lang="zh-CN" altLang="en-US" sz="3600" b="1" dirty="0" smtClean="0">
                <a:solidFill>
                  <a:srgbClr val="0070C0"/>
                </a:solidFill>
              </a:rPr>
              <a:t>什么</a:t>
            </a:r>
            <a:r>
              <a:rPr lang="zh-CN" altLang="en-US" sz="3600" b="1" dirty="0" smtClean="0">
                <a:solidFill>
                  <a:srgbClr val="0070C0"/>
                </a:solidFill>
              </a:rPr>
              <a:t>是论断？</a:t>
            </a:r>
            <a:r>
              <a:rPr lang="zh-CN" altLang="en-US" sz="3600" b="1" dirty="0" smtClean="0"/>
              <a:t>论断往往是基于个人主观，站在“审判者”的位置上，并且带着优越感去批评和定他人的罪</a:t>
            </a:r>
            <a:r>
              <a:rPr lang="zh-CN" altLang="en-US" sz="3600" b="1" dirty="0" smtClean="0"/>
              <a:t>。</a:t>
            </a:r>
            <a:r>
              <a:rPr lang="en-US" altLang="zh-CN" sz="3600" b="1" dirty="0" smtClean="0"/>
              <a:t/>
            </a:r>
            <a:br>
              <a:rPr lang="en-US" altLang="zh-CN" sz="3600" b="1" dirty="0" smtClean="0"/>
            </a:br>
            <a:r>
              <a:rPr lang="en-US" altLang="zh-CN" sz="3600" b="1" dirty="0" smtClean="0"/>
              <a:t/>
            </a:r>
            <a:br>
              <a:rPr lang="en-US" altLang="zh-CN" sz="3600" b="1" dirty="0" smtClean="0"/>
            </a:br>
            <a:r>
              <a:rPr lang="zh-CN" altLang="en-US" sz="3600" b="1" dirty="0" smtClean="0">
                <a:solidFill>
                  <a:srgbClr val="0070C0"/>
                </a:solidFill>
              </a:rPr>
              <a:t>什么是分辨？</a:t>
            </a:r>
            <a:r>
              <a:rPr lang="zh-CN" altLang="en-US" sz="3600" b="1" dirty="0" smtClean="0"/>
              <a:t>分辨是基于圣灵的引导和神话语的光照；为了保持自己在真理中行走，远离错误和罪恶；其目的是为了建立自己和他人的信心，而不是为了定罪或批判。</a:t>
            </a:r>
            <a:endParaRPr lang="zh-CN" altLang="en-US" sz="3600" b="1" dirty="0"/>
          </a:p>
        </p:txBody>
      </p:sp>
    </p:spTree>
    <p:extLst>
      <p:ext uri="{BB962C8B-B14F-4D97-AF65-F5344CB8AC3E}">
        <p14:creationId xmlns="" xmlns:p14="http://schemas.microsoft.com/office/powerpoint/2010/main" val="4156970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标题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143500"/>
          </a:xfrm>
        </p:spPr>
        <p:txBody>
          <a:bodyPr/>
          <a:lstStyle/>
          <a:p>
            <a:pPr algn="l"/>
            <a:r>
              <a:rPr lang="zh-CN" altLang="en-US" sz="3600" b="1" dirty="0" smtClean="0">
                <a:solidFill>
                  <a:srgbClr val="0070C0"/>
                </a:solidFill>
              </a:rPr>
              <a:t>分辨的特征：</a:t>
            </a:r>
            <a:r>
              <a:rPr lang="zh-CN" altLang="en-US" sz="3600" b="1" dirty="0" smtClean="0"/>
              <a:t>基于神话语和圣灵的引导；带着爱心和怜悯的态度，帮助他人走向真理。目的是为了保护信仰，持守真理。不是为了抬高自己或贬低别人，而是为了荣耀神</a:t>
            </a:r>
            <a:r>
              <a:rPr lang="zh-CN" altLang="en-US" sz="3600" b="1" dirty="0" smtClean="0"/>
              <a:t>。</a:t>
            </a:r>
            <a:r>
              <a:rPr lang="en-US" altLang="zh-CN" sz="3600" b="1" dirty="0" smtClean="0"/>
              <a:t/>
            </a:r>
            <a:br>
              <a:rPr lang="en-US" altLang="zh-CN" sz="3600" b="1" dirty="0" smtClean="0"/>
            </a:br>
            <a:r>
              <a:rPr lang="zh-CN" altLang="en-US" sz="3600" b="1" dirty="0" smtClean="0"/>
              <a:t/>
            </a:r>
            <a:br>
              <a:rPr lang="zh-CN" altLang="en-US" sz="3600" b="1" dirty="0" smtClean="0"/>
            </a:br>
            <a:r>
              <a:rPr lang="zh-CN" altLang="en-US" sz="3600" b="1" dirty="0" smtClean="0">
                <a:solidFill>
                  <a:srgbClr val="0070C0"/>
                </a:solidFill>
              </a:rPr>
              <a:t>论断</a:t>
            </a:r>
            <a:r>
              <a:rPr lang="zh-CN" altLang="en-US" sz="3600" b="1" dirty="0" smtClean="0">
                <a:solidFill>
                  <a:srgbClr val="0070C0"/>
                </a:solidFill>
              </a:rPr>
              <a:t>的</a:t>
            </a:r>
            <a:r>
              <a:rPr lang="zh-CN" altLang="en-US" sz="3600" b="1" dirty="0" smtClean="0">
                <a:solidFill>
                  <a:srgbClr val="0070C0"/>
                </a:solidFill>
              </a:rPr>
              <a:t>特征：</a:t>
            </a:r>
            <a:r>
              <a:rPr lang="zh-CN" altLang="en-US" sz="3600" b="1" dirty="0" smtClean="0"/>
              <a:t>基于个人的骄傲和自义。带着定罪和批评的态度。不关心他人的悔改和成长，而是希望指出他人的错误。常常忽视自己的软弱和不足。</a:t>
            </a:r>
            <a:endParaRPr lang="zh-CN" altLang="en-US" sz="3600" b="1" dirty="0"/>
          </a:p>
        </p:txBody>
      </p:sp>
    </p:spTree>
    <p:extLst>
      <p:ext uri="{BB962C8B-B14F-4D97-AF65-F5344CB8AC3E}">
        <p14:creationId xmlns="" xmlns:p14="http://schemas.microsoft.com/office/powerpoint/2010/main" val="4156970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标题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143500"/>
          </a:xfrm>
        </p:spPr>
        <p:txBody>
          <a:bodyPr/>
          <a:lstStyle/>
          <a:p>
            <a:pPr algn="l"/>
            <a:endParaRPr lang="zh-CN" altLang="en-US" sz="3600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0" y="0"/>
          <a:ext cx="9144000" cy="52205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2373"/>
                <a:gridCol w="4184542"/>
                <a:gridCol w="3797085"/>
              </a:tblGrid>
              <a:tr h="652334">
                <a:tc gridSpan="3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2800" b="1" dirty="0">
                          <a:latin typeface="等线"/>
                          <a:ea typeface="等线"/>
                          <a:cs typeface="Times New Roman"/>
                        </a:rPr>
                        <a:t>论断与分辨的区别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zh-CN" sz="1100" dirty="0">
                        <a:latin typeface="等线"/>
                        <a:ea typeface="等线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471616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2800" b="1" dirty="0">
                          <a:solidFill>
                            <a:srgbClr val="0070C0"/>
                          </a:solidFill>
                          <a:latin typeface="等线"/>
                          <a:ea typeface="等线"/>
                          <a:cs typeface="Times New Roman"/>
                        </a:rPr>
                        <a:t>动机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2800" b="1" dirty="0">
                          <a:solidFill>
                            <a:srgbClr val="7030A0"/>
                          </a:solidFill>
                          <a:latin typeface="等线"/>
                          <a:ea typeface="等线"/>
                          <a:cs typeface="Times New Roman"/>
                        </a:rPr>
                        <a:t>论断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2800" b="1" dirty="0">
                          <a:solidFill>
                            <a:srgbClr val="7030A0"/>
                          </a:solidFill>
                          <a:latin typeface="等线"/>
                          <a:ea typeface="等线"/>
                          <a:cs typeface="Times New Roman"/>
                        </a:rPr>
                        <a:t>分辨</a:t>
                      </a:r>
                    </a:p>
                  </a:txBody>
                  <a:tcPr marL="68580" marR="68580" marT="0" marB="0"/>
                </a:tc>
              </a:tr>
              <a:tr h="596526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2800" b="1" dirty="0">
                          <a:solidFill>
                            <a:srgbClr val="0070C0"/>
                          </a:solidFill>
                          <a:latin typeface="等线"/>
                          <a:ea typeface="等线"/>
                          <a:cs typeface="Times New Roman"/>
                        </a:rPr>
                        <a:t>依据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2800" b="1" dirty="0">
                          <a:latin typeface="等线"/>
                          <a:ea typeface="等线"/>
                          <a:cs typeface="Times New Roman"/>
                        </a:rPr>
                        <a:t>骄傲、自义、贬低他人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2800" b="1" dirty="0">
                          <a:latin typeface="等线"/>
                          <a:ea typeface="等线"/>
                          <a:cs typeface="Times New Roman"/>
                        </a:rPr>
                        <a:t>爱心、真理、帮助他人</a:t>
                      </a:r>
                    </a:p>
                  </a:txBody>
                  <a:tcPr marL="68580" marR="68580" marT="0" marB="0"/>
                </a:tc>
              </a:tr>
              <a:tr h="648504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2800" b="1" dirty="0">
                          <a:solidFill>
                            <a:srgbClr val="0070C0"/>
                          </a:solidFill>
                          <a:latin typeface="等线"/>
                          <a:ea typeface="等线"/>
                          <a:cs typeface="Times New Roman"/>
                        </a:rPr>
                        <a:t>态度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2800" b="1" dirty="0">
                          <a:latin typeface="等线"/>
                          <a:ea typeface="等线"/>
                          <a:cs typeface="Times New Roman"/>
                        </a:rPr>
                        <a:t>个人的观点、感受、偏见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2800" b="1" dirty="0">
                          <a:latin typeface="等线"/>
                          <a:ea typeface="等线"/>
                          <a:cs typeface="Times New Roman"/>
                        </a:rPr>
                        <a:t>神的话语、圣灵的引导</a:t>
                      </a:r>
                    </a:p>
                  </a:txBody>
                  <a:tcPr marL="68580" marR="68580" marT="0" marB="0"/>
                </a:tc>
              </a:tr>
              <a:tr h="63709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2800" b="1" dirty="0">
                          <a:solidFill>
                            <a:srgbClr val="0070C0"/>
                          </a:solidFill>
                          <a:latin typeface="等线"/>
                          <a:ea typeface="等线"/>
                          <a:cs typeface="Times New Roman"/>
                        </a:rPr>
                        <a:t>目的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2800" b="1" dirty="0">
                          <a:latin typeface="等线"/>
                          <a:ea typeface="等线"/>
                          <a:cs typeface="Times New Roman"/>
                        </a:rPr>
                        <a:t>批评、指责、定罪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2800" b="1" dirty="0">
                          <a:latin typeface="等线"/>
                          <a:ea typeface="等线"/>
                          <a:cs typeface="Times New Roman"/>
                        </a:rPr>
                        <a:t>谦卑、关怀、劝勉</a:t>
                      </a:r>
                    </a:p>
                  </a:txBody>
                  <a:tcPr marL="68580" marR="68580" marT="0" marB="0"/>
                </a:tc>
              </a:tr>
              <a:tr h="1048278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2800" b="1" dirty="0">
                          <a:solidFill>
                            <a:srgbClr val="0070C0"/>
                          </a:solidFill>
                          <a:latin typeface="等线"/>
                          <a:ea typeface="等线"/>
                          <a:cs typeface="Times New Roman"/>
                        </a:rPr>
                        <a:t>结果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2800" b="1" dirty="0">
                          <a:latin typeface="等线"/>
                          <a:ea typeface="等线"/>
                          <a:cs typeface="Times New Roman"/>
                        </a:rPr>
                        <a:t>让对方“知错”，显示自己“更好”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2800" b="1" dirty="0">
                          <a:latin typeface="等线"/>
                          <a:ea typeface="等线"/>
                          <a:cs typeface="Times New Roman"/>
                        </a:rPr>
                        <a:t>帮助对方认识真理，归向神</a:t>
                      </a:r>
                    </a:p>
                  </a:txBody>
                  <a:tcPr marL="68580" marR="68580" marT="0" marB="0"/>
                </a:tc>
              </a:tr>
              <a:tr h="63709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2800" b="1" dirty="0">
                          <a:solidFill>
                            <a:srgbClr val="0070C0"/>
                          </a:solidFill>
                          <a:latin typeface="等线"/>
                          <a:ea typeface="等线"/>
                          <a:cs typeface="Times New Roman"/>
                        </a:rPr>
                        <a:t>动机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2800" b="1" dirty="0">
                          <a:latin typeface="等线"/>
                          <a:ea typeface="等线"/>
                          <a:cs typeface="Times New Roman"/>
                        </a:rPr>
                        <a:t>引发纷争和伤害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2800" b="1" dirty="0">
                          <a:latin typeface="等线"/>
                          <a:ea typeface="等线"/>
                          <a:cs typeface="Times New Roman"/>
                        </a:rPr>
                        <a:t>建立信心和灵命成长</a:t>
                      </a: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4156970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标题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23950"/>
          </a:xfrm>
        </p:spPr>
        <p:txBody>
          <a:bodyPr/>
          <a:lstStyle/>
          <a:p>
            <a:pPr algn="l"/>
            <a:r>
              <a:rPr lang="zh-CN" altLang="en-US" sz="3600" b="1" dirty="0" smtClean="0"/>
              <a:t>三、分辨与彼此相爱</a:t>
            </a:r>
            <a:endParaRPr lang="zh-CN" altLang="en-US" sz="3600" b="1" dirty="0"/>
          </a:p>
        </p:txBody>
      </p:sp>
      <p:pic>
        <p:nvPicPr>
          <p:cNvPr id="1026" name="Picture 2" descr="E:\2025 证道\立足真理，分辨诸灵\image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800601" y="1352550"/>
            <a:ext cx="4343400" cy="3790950"/>
          </a:xfrm>
          <a:prstGeom prst="rect">
            <a:avLst/>
          </a:prstGeom>
          <a:noFill/>
        </p:spPr>
      </p:pic>
      <p:pic>
        <p:nvPicPr>
          <p:cNvPr id="1027" name="Picture 3" descr="E:\2025 证道\立足真理，分辨诸灵\001laF5Ygy71cXmH0znb9&amp;690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1428750"/>
            <a:ext cx="4267200" cy="371475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4156970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25678</TotalTime>
  <Words>349</Words>
  <Application>Microsoft Office PowerPoint</Application>
  <PresentationFormat>On-screen Show (16:9)</PresentationFormat>
  <Paragraphs>32</Paragraphs>
  <Slides>13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主题</vt:lpstr>
      <vt:lpstr>立足真理，辨别“真”“假” 约一4：1-6节</vt:lpstr>
      <vt:lpstr>祈祷/Prayer</vt:lpstr>
      <vt:lpstr>一、不可都信，总要分辨   1亲爱的弟兄阿，一切的灵，你们不可都信。总要试验那些灵是出于神的不是。因为世上有许多假先知已经出来了。</vt:lpstr>
      <vt:lpstr>2凡灵认耶稣基督是成了肉身来的，就是出于神的。从此你们可以认出神的灵来。  3凡灵不认耶稣，就不是出于神。这是那敌基督者的灵。你们从前听见他要来。现在已经在世上了。</vt:lpstr>
      <vt:lpstr>二、分辨与论断   太7：1你们不要论断人，免得你们被论断。2因为你们怎样论断人，也必怎样被论断。你们用什么量器量给人，也必用什么量器量给你们。3为什么看见你弟兄眼中有刺，却不想自己眼中有梁木呢？4你自己眼中有梁木，怎能对你弟兄说，容我去掉你眼中的刺呢？5你这假冒为善的人，先去掉自己眼中的梁木，然后才能看得清楚，去掉你弟兄眼中的刺。</vt:lpstr>
      <vt:lpstr>什么是论断？论断往往是基于个人主观，站在“审判者”的位置上，并且带着优越感去批评和定他人的罪。  什么是分辨？分辨是基于圣灵的引导和神话语的光照；为了保持自己在真理中行走，远离错误和罪恶；其目的是为了建立自己和他人的信心，而不是为了定罪或批判。</vt:lpstr>
      <vt:lpstr>分辨的特征：基于神话语和圣灵的引导；带着爱心和怜悯的态度，帮助他人走向真理。目的是为了保护信仰，持守真理。不是为了抬高自己或贬低别人，而是为了荣耀神。  论断的特征：基于个人的骄傲和自义。带着定罪和批评的态度。不关心他人的悔改和成长，而是希望指出他人的错误。常常忽视自己的软弱和不足。</vt:lpstr>
      <vt:lpstr>Slide 8</vt:lpstr>
      <vt:lpstr>三、分辨与彼此相爱</vt:lpstr>
      <vt:lpstr>太18：15倘若你的弟兄得罪你，你就去趁着只有他和你在一处的时候，指出他的错来。他若听你，你便得了你的弟兄。  16他若不听，你就另外带一两个人同去，要凭两三个人的口作见证，句句都可定准。  17若是不听他们，就告诉教会。若是不听教会，就看他像外邦人和税吏一样。</vt:lpstr>
      <vt:lpstr>16过了七日，耶和华的话临到我说，17人子阿，我立你作以色列家守望的人，所以你要听我口中的话，替我警戒他们。 18我何时指着恶人说，他必要死。你若不警戒他，也不劝戒他，使他离开恶行，拯救他的性命，这恶人必死在罪孽之中。我却要向你讨他丧命的罪。19倘若你警戒恶人，他仍不转离罪恶，也不离开恶行，他必死在罪孽之中，你却救自己脱离了罪。</vt:lpstr>
      <vt:lpstr>20再者，义人何时离义而犯罪，我将绊脚石放在他面前，他就必死。因你没有警戒他，他必死在罪中，他素来所行的义不被记念。我却要向你讨他丧命的罪。  21倘若你警戒义人，使他不犯罪，他就不犯罪。他因受警戒就必存活，你也救自己脱离了罪。</vt:lpstr>
      <vt:lpstr>总结 Summary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20:3 除了我以外，你不可有别的神。20:4 不可为自己雕刻偶像；也不可做甚么形像彷佛上天、下地和地底下、水中的百物.  20:7 不可妄称耶和华你　神的名；因为妄称耶和华名的，耶和华必不以他为无罪。不可妄称耶和华你　神的名；因为妄称耶和华名的，耶和华必不以他为无罪。 </dc:title>
  <cp:lastModifiedBy>peter tian</cp:lastModifiedBy>
  <cp:revision>1413</cp:revision>
  <dcterms:modified xsi:type="dcterms:W3CDTF">2025-03-15T16:00:44Z</dcterms:modified>
</cp:coreProperties>
</file>