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88" r:id="rId2"/>
    <p:sldId id="421" r:id="rId3"/>
    <p:sldId id="973" r:id="rId4"/>
    <p:sldId id="974" r:id="rId5"/>
    <p:sldId id="976" r:id="rId6"/>
    <p:sldId id="991" r:id="rId7"/>
    <p:sldId id="992" r:id="rId8"/>
    <p:sldId id="987" r:id="rId9"/>
    <p:sldId id="993" r:id="rId10"/>
    <p:sldId id="994" r:id="rId11"/>
    <p:sldId id="995" r:id="rId12"/>
    <p:sldId id="1000" r:id="rId13"/>
    <p:sldId id="914" r:id="rId14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4" autoAdjust="0"/>
    <p:restoredTop sz="94526" autoAdjust="0"/>
  </p:normalViewPr>
  <p:slideViewPr>
    <p:cSldViewPr>
      <p:cViewPr>
        <p:scale>
          <a:sx n="100" d="100"/>
          <a:sy n="100" d="100"/>
        </p:scale>
        <p:origin x="-1944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81150"/>
          </a:xfrm>
        </p:spPr>
        <p:txBody>
          <a:bodyPr/>
          <a:lstStyle/>
          <a:p>
            <a:r>
              <a:rPr lang="zh-CN" altLang="en-US" b="1" dirty="0" smtClean="0"/>
              <a:t>立足</a:t>
            </a:r>
            <a:r>
              <a:rPr lang="zh-CN" altLang="en-US" b="1" smtClean="0"/>
              <a:t>真理，辨别“真”</a:t>
            </a:r>
            <a:r>
              <a:rPr lang="zh-CN" altLang="en-US" b="1" dirty="0" smtClean="0"/>
              <a:t>“假”</a:t>
            </a:r>
            <a:br>
              <a:rPr lang="zh-CN" altLang="en-US" b="1" dirty="0" smtClean="0"/>
            </a:br>
            <a:r>
              <a:rPr lang="zh-CN" altLang="en-US" b="1" dirty="0" smtClean="0"/>
              <a:t>约一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1-6</a:t>
            </a:r>
            <a:r>
              <a:rPr lang="zh-CN" altLang="en-US" b="1" dirty="0" smtClean="0"/>
              <a:t>节</a:t>
            </a:r>
            <a:endParaRPr lang="zh-CN" b="1" dirty="0"/>
          </a:p>
        </p:txBody>
      </p:sp>
      <p:pic>
        <p:nvPicPr>
          <p:cNvPr id="1026" name="Picture 2" descr="E:\2025 证道\从“称为”、“真是”到“像他”\people-cro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89075"/>
            <a:ext cx="9144000" cy="365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太</a:t>
            </a:r>
            <a:r>
              <a:rPr lang="en-US" altLang="zh-CN" sz="3600" b="1" dirty="0" smtClean="0"/>
              <a:t>18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倘若你的弟兄得罪你，你就去趁着只有他和你在一处的时候，指出他的错来。他若听你，你便得了你的弟兄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16</a:t>
            </a:r>
            <a:r>
              <a:rPr lang="zh-CN" altLang="en-US" sz="3600" b="1" dirty="0" smtClean="0"/>
              <a:t>他若不听，你就另外带一两个人同去，要凭两三个人的口作见证，句句都可定准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17</a:t>
            </a:r>
            <a:r>
              <a:rPr lang="zh-CN" altLang="en-US" sz="3600" b="1" dirty="0" smtClean="0"/>
              <a:t>若是不听他们，就告诉教会。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若是不听教会，就看他像外邦人和税吏一样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16</a:t>
            </a:r>
            <a:r>
              <a:rPr lang="zh-CN" altLang="en-US" sz="3600" b="1" dirty="0" smtClean="0"/>
              <a:t>过了七日，耶和华的话临到我说，</a:t>
            </a:r>
            <a:r>
              <a:rPr lang="en-US" sz="3600" b="1" dirty="0" smtClean="0"/>
              <a:t>17</a:t>
            </a:r>
            <a:r>
              <a:rPr lang="zh-CN" altLang="en-US" sz="3600" b="1" dirty="0" smtClean="0"/>
              <a:t>人子阿，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我立你作以色列家守望的人，所以你要听我口中的话，替我警戒他们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18</a:t>
            </a:r>
            <a:r>
              <a:rPr lang="zh-CN" altLang="en-US" sz="3600" b="1" dirty="0" smtClean="0"/>
              <a:t>我何时指着恶人说，他必要死。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你若不警戒他</a:t>
            </a:r>
            <a:r>
              <a:rPr lang="zh-CN" altLang="en-US" sz="3600" b="1" dirty="0" smtClean="0"/>
              <a:t>，也不劝戒他，使他离开恶行，拯救他的性命，这恶人必死在罪孽之中。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我却要向你讨他丧命的罪</a:t>
            </a:r>
            <a:r>
              <a:rPr lang="zh-CN" altLang="en-US" sz="3600" b="1" dirty="0" smtClean="0"/>
              <a:t>。</a:t>
            </a:r>
            <a:r>
              <a:rPr lang="en-US" sz="3600" b="1" dirty="0" smtClean="0"/>
              <a:t>19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倘若你警戒</a:t>
            </a:r>
            <a:r>
              <a:rPr lang="zh-CN" altLang="en-US" sz="3600" b="1" dirty="0" smtClean="0"/>
              <a:t>恶人，他仍不转离罪恶，也不离开恶行，他必死在罪孽之中，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你却救自己脱离了罪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20</a:t>
            </a:r>
            <a:r>
              <a:rPr lang="zh-CN" altLang="en-US" sz="3600" b="1" dirty="0" smtClean="0"/>
              <a:t>再者，义人何时离义而犯罪，我将绊脚石放在他面前，他就必死。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因你没有警戒他</a:t>
            </a:r>
            <a:r>
              <a:rPr lang="zh-CN" altLang="en-US" sz="3600" b="1" dirty="0" smtClean="0"/>
              <a:t>，他必死在罪中，他素来所行的义不被记念。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我却要向你讨他丧命的罪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21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倘若你警戒义人</a:t>
            </a:r>
            <a:r>
              <a:rPr lang="zh-CN" altLang="en-US" sz="3600" b="1" dirty="0" smtClean="0"/>
              <a:t>，使他不犯罪，他就不犯罪。他因受警戒就必存活，</a:t>
            </a:r>
            <a:r>
              <a:rPr lang="zh-CN" altLang="en-US" sz="3600" b="1" dirty="0" smtClean="0">
                <a:solidFill>
                  <a:srgbClr val="7030A0"/>
                </a:solidFill>
              </a:rPr>
              <a:t>你也救自己脱离了罪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357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533400" y="203835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85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一、不可都信，总要</a:t>
            </a:r>
            <a:r>
              <a:rPr lang="zh-CN" altLang="en-US" sz="3600" b="1" dirty="0" smtClean="0"/>
              <a:t>分辨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1</a:t>
            </a:r>
            <a:r>
              <a:rPr lang="zh-CN" altLang="en-US" sz="3600" b="1" dirty="0" smtClean="0"/>
              <a:t>亲爱的弟兄阿，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一切的灵，你们不可都信。总要试验</a:t>
            </a:r>
            <a:r>
              <a:rPr lang="zh-CN" altLang="en-US" sz="3600" b="1" dirty="0" smtClean="0"/>
              <a:t>那些灵是出于神的不是。因为世上有许多假先知已经出来了。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凡灵认耶稣基督是成了肉身</a:t>
            </a:r>
            <a:r>
              <a:rPr lang="zh-CN" altLang="en-US" sz="3600" b="1" dirty="0" smtClean="0"/>
              <a:t>来的，就是出于神的。从此你们可以认出神的灵来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3</a:t>
            </a:r>
            <a:r>
              <a:rPr lang="zh-CN" altLang="en-US" sz="3600" b="1" dirty="0" smtClean="0"/>
              <a:t>凡灵不认耶稣，就不是出于神。这是那敌基督者的灵。你们从前听见他要来。现在已经在世上了。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二、分辨与论断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en-US" altLang="zh-CN" sz="3600" b="1" dirty="0" smtClean="0"/>
              <a:t>	</a:t>
            </a:r>
            <a:r>
              <a:rPr lang="zh-CN" altLang="en-US" sz="3400" b="1" dirty="0" smtClean="0"/>
              <a:t>太</a:t>
            </a:r>
            <a:r>
              <a:rPr lang="en-US" sz="3400" b="1" dirty="0" smtClean="0"/>
              <a:t>7</a:t>
            </a:r>
            <a:r>
              <a:rPr lang="zh-CN" altLang="en-US" sz="3400" b="1" dirty="0" smtClean="0"/>
              <a:t>：</a:t>
            </a:r>
            <a:r>
              <a:rPr lang="en-US" sz="3400" b="1" dirty="0" smtClean="0"/>
              <a:t>1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你们不要论断人</a:t>
            </a:r>
            <a:r>
              <a:rPr lang="zh-CN" altLang="en-US" sz="3400" b="1" dirty="0" smtClean="0"/>
              <a:t>，免得你们被论断。</a:t>
            </a:r>
            <a:r>
              <a:rPr lang="en-US" sz="3400" b="1" dirty="0" smtClean="0"/>
              <a:t>2</a:t>
            </a:r>
            <a:r>
              <a:rPr lang="zh-CN" altLang="en-US" sz="3400" b="1" dirty="0" smtClean="0"/>
              <a:t>因为你们怎样论断人，也必怎样被论断。你们用什么量器量给人，也必用什么量器量给你们。</a:t>
            </a:r>
            <a:r>
              <a:rPr lang="en-US" sz="3400" b="1" dirty="0" smtClean="0"/>
              <a:t>3</a:t>
            </a:r>
            <a:r>
              <a:rPr lang="zh-CN" altLang="en-US" sz="3400" b="1" dirty="0" smtClean="0"/>
              <a:t>为什么看见你弟兄眼中有刺，却不想自己眼中有梁木呢？</a:t>
            </a:r>
            <a:r>
              <a:rPr lang="en-US" sz="3400" b="1" dirty="0" smtClean="0"/>
              <a:t>4</a:t>
            </a:r>
            <a:r>
              <a:rPr lang="zh-CN" altLang="en-US" sz="3400" b="1" dirty="0" smtClean="0"/>
              <a:t>你自己眼中有梁木，怎能对你弟兄说，容我去掉你眼中的刺呢？</a:t>
            </a:r>
            <a:r>
              <a:rPr lang="en-US" sz="3400" b="1" dirty="0" smtClean="0"/>
              <a:t>5</a:t>
            </a:r>
            <a:r>
              <a:rPr lang="zh-CN" altLang="en-US" sz="3400" b="1" dirty="0" smtClean="0"/>
              <a:t>你这假冒为善的人，先去掉自己眼中的梁木，然后才能看得清楚，去掉你弟兄眼中的刺</a:t>
            </a:r>
            <a:r>
              <a:rPr lang="zh-CN" altLang="en-US" sz="3400" b="1" dirty="0" smtClean="0"/>
              <a:t>。</a:t>
            </a:r>
            <a:endParaRPr lang="zh-CN" altLang="en-US" sz="34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什么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是论断？</a:t>
            </a:r>
            <a:r>
              <a:rPr lang="zh-CN" altLang="en-US" sz="3600" b="1" dirty="0" smtClean="0"/>
              <a:t>论断往往是基于个人主观，站在“审判者”的位置上，并且带着优越感去批评和定他人的罪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什么是分辨？</a:t>
            </a:r>
            <a:r>
              <a:rPr lang="zh-CN" altLang="en-US" sz="3600" b="1" dirty="0" smtClean="0"/>
              <a:t>分辨是基于圣灵的引导和神话语的光照；为了保持自己在真理中行走，远离错误和罪恶；其目的是为了建立自己和他人的信心，而不是为了定罪或批判。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70C0"/>
                </a:solidFill>
              </a:rPr>
              <a:t>分辨的特征：</a:t>
            </a:r>
            <a:r>
              <a:rPr lang="zh-CN" altLang="en-US" sz="3600" b="1" dirty="0" smtClean="0"/>
              <a:t>基于神话语和圣灵的引导；带着爱心和怜悯的态度，帮助他人走向真理。目的是为了保护信仰，持守真理。不是为了抬高自己或贬低别人，而是为了荣耀神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>
                <a:solidFill>
                  <a:srgbClr val="0070C0"/>
                </a:solidFill>
              </a:rPr>
              <a:t>论断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的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特征：</a:t>
            </a:r>
            <a:r>
              <a:rPr lang="zh-CN" altLang="en-US" sz="3600" b="1" dirty="0" smtClean="0"/>
              <a:t>基于个人的骄傲和自义。带着定罪和批评的态度。不关心他人的悔改和成长，而是希望指出他人的错误。常常忽视自己的软弱和不足。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endParaRPr lang="zh-CN" alt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522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73"/>
                <a:gridCol w="4184542"/>
                <a:gridCol w="3797085"/>
              </a:tblGrid>
              <a:tr h="652334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论断与分辨的区别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dirty="0">
                        <a:latin typeface="等线"/>
                        <a:ea typeface="等线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16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动机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7030A0"/>
                          </a:solidFill>
                          <a:latin typeface="等线"/>
                          <a:ea typeface="等线"/>
                          <a:cs typeface="Times New Roman"/>
                        </a:rPr>
                        <a:t>论断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7030A0"/>
                          </a:solidFill>
                          <a:latin typeface="等线"/>
                          <a:ea typeface="等线"/>
                          <a:cs typeface="Times New Roman"/>
                        </a:rPr>
                        <a:t>分辨</a:t>
                      </a:r>
                    </a:p>
                  </a:txBody>
                  <a:tcPr marL="68580" marR="68580" marT="0" marB="0"/>
                </a:tc>
              </a:tr>
              <a:tr h="5965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依据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骄傲、自义、贬低他人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爱心、真理、帮助他人</a:t>
                      </a:r>
                    </a:p>
                  </a:txBody>
                  <a:tcPr marL="68580" marR="68580" marT="0" marB="0"/>
                </a:tc>
              </a:tr>
              <a:tr h="648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态度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个人的观点、感受、偏见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神的话语、圣灵的引导</a:t>
                      </a:r>
                    </a:p>
                  </a:txBody>
                  <a:tcPr marL="68580" marR="68580" marT="0" marB="0"/>
                </a:tc>
              </a:tr>
              <a:tr h="637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目的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批评、指责、定罪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谦卑、关怀、劝勉</a:t>
                      </a:r>
                    </a:p>
                  </a:txBody>
                  <a:tcPr marL="68580" marR="68580" marT="0" marB="0"/>
                </a:tc>
              </a:tr>
              <a:tr h="1048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结果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让对方“知错”，显示自己“更好”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帮助对方认识真理，归向神</a:t>
                      </a:r>
                    </a:p>
                  </a:txBody>
                  <a:tcPr marL="68580" marR="68580" marT="0" marB="0"/>
                </a:tc>
              </a:tr>
              <a:tr h="637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0070C0"/>
                          </a:solidFill>
                          <a:latin typeface="等线"/>
                          <a:ea typeface="等线"/>
                          <a:cs typeface="Times New Roman"/>
                        </a:rPr>
                        <a:t>动机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引发纷争和伤害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dirty="0">
                          <a:latin typeface="等线"/>
                          <a:ea typeface="等线"/>
                          <a:cs typeface="Times New Roman"/>
                        </a:rPr>
                        <a:t>建立信心和灵命成长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三、分辨与彼此相爱</a:t>
            </a:r>
            <a:endParaRPr lang="zh-CN" altLang="en-US" sz="3600" b="1" dirty="0"/>
          </a:p>
        </p:txBody>
      </p:sp>
      <p:pic>
        <p:nvPicPr>
          <p:cNvPr id="1026" name="Picture 2" descr="E:\2025 证道\立足真理，分辨诸灵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1" y="1352550"/>
            <a:ext cx="4343400" cy="3790950"/>
          </a:xfrm>
          <a:prstGeom prst="rect">
            <a:avLst/>
          </a:prstGeom>
          <a:noFill/>
        </p:spPr>
      </p:pic>
      <p:pic>
        <p:nvPicPr>
          <p:cNvPr id="1027" name="Picture 3" descr="E:\2025 证道\立足真理，分辨诸灵\001laF5Ygy71cXmH0znb9&amp;6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0"/>
            <a:ext cx="4267200" cy="3714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25678</TotalTime>
  <Words>349</Words>
  <Application>Microsoft Office PowerPoint</Application>
  <PresentationFormat>On-screen Show (16:9)</PresentationFormat>
  <Paragraphs>32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主题</vt:lpstr>
      <vt:lpstr>立足真理，辨别“真”“假” 约一4：1-6节</vt:lpstr>
      <vt:lpstr>祈祷/Prayer</vt:lpstr>
      <vt:lpstr>一、不可都信，总要分辨   1亲爱的弟兄阿，一切的灵，你们不可都信。总要试验那些灵是出于神的不是。因为世上有许多假先知已经出来了。</vt:lpstr>
      <vt:lpstr>2凡灵认耶稣基督是成了肉身来的，就是出于神的。从此你们可以认出神的灵来。  3凡灵不认耶稣，就不是出于神。这是那敌基督者的灵。你们从前听见他要来。现在已经在世上了。</vt:lpstr>
      <vt:lpstr>二、分辨与论断   太7：1你们不要论断人，免得你们被论断。2因为你们怎样论断人，也必怎样被论断。你们用什么量器量给人，也必用什么量器量给你们。3为什么看见你弟兄眼中有刺，却不想自己眼中有梁木呢？4你自己眼中有梁木，怎能对你弟兄说，容我去掉你眼中的刺呢？5你这假冒为善的人，先去掉自己眼中的梁木，然后才能看得清楚，去掉你弟兄眼中的刺。</vt:lpstr>
      <vt:lpstr>什么是论断？论断往往是基于个人主观，站在“审判者”的位置上，并且带着优越感去批评和定他人的罪。  什么是分辨？分辨是基于圣灵的引导和神话语的光照；为了保持自己在真理中行走，远离错误和罪恶；其目的是为了建立自己和他人的信心，而不是为了定罪或批判。</vt:lpstr>
      <vt:lpstr>分辨的特征：基于神话语和圣灵的引导；带着爱心和怜悯的态度，帮助他人走向真理。目的是为了保护信仰，持守真理。不是为了抬高自己或贬低别人，而是为了荣耀神。  论断的特征：基于个人的骄傲和自义。带着定罪和批评的态度。不关心他人的悔改和成长，而是希望指出他人的错误。常常忽视自己的软弱和不足。</vt:lpstr>
      <vt:lpstr>Slide 8</vt:lpstr>
      <vt:lpstr>三、分辨与彼此相爱</vt:lpstr>
      <vt:lpstr>太18：15倘若你的弟兄得罪你，你就去趁着只有他和你在一处的时候，指出他的错来。他若听你，你便得了你的弟兄。  16他若不听，你就另外带一两个人同去，要凭两三个人的口作见证，句句都可定准。  17若是不听他们，就告诉教会。若是不听教会，就看他像外邦人和税吏一样。</vt:lpstr>
      <vt:lpstr>16过了七日，耶和华的话临到我说，17人子阿，我立你作以色列家守望的人，所以你要听我口中的话，替我警戒他们。 18我何时指着恶人说，他必要死。你若不警戒他，也不劝戒他，使他离开恶行，拯救他的性命，这恶人必死在罪孽之中。我却要向你讨他丧命的罪。19倘若你警戒恶人，他仍不转离罪恶，也不离开恶行，他必死在罪孽之中，你却救自己脱离了罪。</vt:lpstr>
      <vt:lpstr>20再者，义人何时离义而犯罪，我将绊脚石放在他面前，他就必死。因你没有警戒他，他必死在罪中，他素来所行的义不被记念。我却要向你讨他丧命的罪。  21倘若你警戒义人，使他不犯罪，他就不犯罪。他因受警戒就必存活，你也救自己脱离了罪。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1413</cp:revision>
  <dcterms:modified xsi:type="dcterms:W3CDTF">2025-03-15T16:00:44Z</dcterms:modified>
</cp:coreProperties>
</file>