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562" r:id="rId2"/>
    <p:sldId id="421" r:id="rId3"/>
    <p:sldId id="807" r:id="rId4"/>
    <p:sldId id="805" r:id="rId5"/>
    <p:sldId id="806" r:id="rId6"/>
    <p:sldId id="826" r:id="rId7"/>
    <p:sldId id="815" r:id="rId8"/>
    <p:sldId id="816" r:id="rId9"/>
    <p:sldId id="817" r:id="rId10"/>
    <p:sldId id="810" r:id="rId11"/>
    <p:sldId id="819" r:id="rId12"/>
    <p:sldId id="820" r:id="rId13"/>
    <p:sldId id="804" r:id="rId14"/>
    <p:sldId id="821" r:id="rId15"/>
    <p:sldId id="822" r:id="rId16"/>
    <p:sldId id="827" r:id="rId17"/>
    <p:sldId id="824" r:id="rId18"/>
    <p:sldId id="811" r:id="rId19"/>
    <p:sldId id="812" r:id="rId20"/>
    <p:sldId id="813" r:id="rId21"/>
    <p:sldId id="828" r:id="rId22"/>
    <p:sldId id="829" r:id="rId23"/>
    <p:sldId id="757" r:id="rId24"/>
  </p:sldIdLst>
  <p:sldSz cx="9144000" cy="5143500" type="screen16x9"/>
  <p:notesSz cx="7315200" cy="96012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66"/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22294" autoAdjust="0"/>
    <p:restoredTop sz="94581" autoAdjust="0"/>
  </p:normalViewPr>
  <p:slideViewPr>
    <p:cSldViewPr>
      <p:cViewPr varScale="1">
        <p:scale>
          <a:sx n="154" d="100"/>
          <a:sy n="154" d="100"/>
        </p:scale>
        <p:origin x="-384" y="-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510A215-44AC-48DA-AF86-EC2F785F13D6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85D5665-A5AE-45BB-8848-AA424DA21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49591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4:notes"/>
          <p:cNvSpPr txBox="1"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48309" rIns="96645" bIns="48309" anchor="t" anchorCtr="0">
            <a:noAutofit/>
          </a:bodyPr>
          <a:lstStyle/>
          <a:p>
            <a:pPr>
              <a:buSzPts val="1400"/>
            </a:pPr>
            <a:endParaRPr/>
          </a:p>
        </p:txBody>
      </p:sp>
      <p:sp>
        <p:nvSpPr>
          <p:cNvPr id="133" name="Google Shape;13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D9D37-59B6-4FD4-B62C-EA5223FD416D}" type="datetimeFigureOut">
              <a:rPr lang="zh-CN" altLang="en-US"/>
              <a:pPr>
                <a:defRPr/>
              </a:pPr>
              <a:t>2023/11/18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F6C-3832-4A94-9C78-A09827F5503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49838-A36D-4165-A395-840B24B390A6}" type="datetimeFigureOut">
              <a:rPr lang="zh-CN" altLang="en-US"/>
              <a:pPr>
                <a:defRPr/>
              </a:pPr>
              <a:t>2023/11/18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E6CA8-7327-434E-99BD-8578615981D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029E5-0BC8-4359-9890-8277E61C6893}" type="datetimeFigureOut">
              <a:rPr lang="zh-CN" altLang="en-US"/>
              <a:pPr>
                <a:defRPr/>
              </a:pPr>
              <a:t>2023/11/18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9E28C-3C3A-49E1-9025-02BEA788874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CC31A-9154-43B9-AC08-B2E1B37570E0}" type="datetimeFigureOut">
              <a:rPr lang="zh-CN" altLang="en-US"/>
              <a:pPr>
                <a:defRPr/>
              </a:pPr>
              <a:t>2023/11/18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81B23-17D3-48A0-9A34-43C89BFDCDE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C003D-1630-4417-9F76-668A9E0FFDC5}" type="datetimeFigureOut">
              <a:rPr lang="zh-CN" altLang="en-US"/>
              <a:pPr>
                <a:defRPr/>
              </a:pPr>
              <a:t>2023/11/18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0CCD0-35AC-49FD-98B8-8BED130348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88E6E-A14D-4A90-B2B4-E9F41E1F8165}" type="datetimeFigureOut">
              <a:rPr lang="zh-CN" altLang="en-US"/>
              <a:pPr>
                <a:defRPr/>
              </a:pPr>
              <a:t>2023/11/18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F350B-92BC-41F2-A4FE-565A1044C20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06C53-A131-498A-A525-37077DBA0095}" type="datetimeFigureOut">
              <a:rPr lang="zh-CN" altLang="en-US"/>
              <a:pPr>
                <a:defRPr/>
              </a:pPr>
              <a:t>2023/11/18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7A055-C9CE-4D91-9D43-D408D8ECF7F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0E5D7-D573-4729-A6A0-6031E4F961CC}" type="datetimeFigureOut">
              <a:rPr lang="zh-CN" altLang="en-US"/>
              <a:pPr>
                <a:defRPr/>
              </a:pPr>
              <a:t>2023/11/18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777D0-42B9-4AEE-ADE2-0004775D976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42271-1D37-45F0-82D7-82D18C5C5122}" type="datetimeFigureOut">
              <a:rPr lang="zh-CN" altLang="en-US"/>
              <a:pPr>
                <a:defRPr/>
              </a:pPr>
              <a:t>2023/11/18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81EDB-8CE2-40C9-AB82-6EA86292D4F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C8085-0888-43B1-9E2E-D6E727554759}" type="datetimeFigureOut">
              <a:rPr lang="zh-CN" altLang="en-US"/>
              <a:pPr>
                <a:defRPr/>
              </a:pPr>
              <a:t>2023/11/18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95EFB-B999-418C-A689-C35398BA7EB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C5665-1B5B-4687-9E2E-C0A1946DE657}" type="datetimeFigureOut">
              <a:rPr lang="zh-CN" altLang="en-US"/>
              <a:pPr>
                <a:defRPr/>
              </a:pPr>
              <a:t>2023/11/18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6D2DC-6CF7-40E1-B2C3-9049AEEFDCE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6C1C240-9017-4C45-A094-DD8E498073CB}" type="datetimeFigureOut">
              <a:rPr lang="zh-CN" altLang="en-US"/>
              <a:pPr>
                <a:defRPr/>
              </a:pPr>
              <a:t>2023/11/18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7EEFD9F-D935-4FC2-AC09-44F040414EE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3"/>
          <p:cNvSpPr>
            <a:spLocks noGrp="1"/>
          </p:cNvSpPr>
          <p:nvPr>
            <p:ph type="title"/>
          </p:nvPr>
        </p:nvSpPr>
        <p:spPr>
          <a:xfrm>
            <a:off x="13934" y="0"/>
            <a:ext cx="9130066" cy="1200150"/>
          </a:xfrm>
        </p:spPr>
        <p:txBody>
          <a:bodyPr/>
          <a:lstStyle/>
          <a:p>
            <a:r>
              <a:rPr lang="zh-CN" altLang="en-US" sz="4000" b="1" dirty="0" smtClean="0"/>
              <a:t>立约与守约</a:t>
            </a:r>
            <a:r>
              <a:rPr lang="en-US" altLang="zh-CN" sz="4000" b="1" dirty="0" smtClean="0"/>
              <a:t/>
            </a:r>
            <a:br>
              <a:rPr lang="en-US" altLang="zh-CN" sz="4000" b="1" dirty="0" smtClean="0"/>
            </a:br>
            <a:r>
              <a:rPr lang="zh-CN" altLang="en-US" sz="3200" b="1" dirty="0" smtClean="0"/>
              <a:t>书 </a:t>
            </a:r>
            <a:r>
              <a:rPr lang="en-US" altLang="zh-CN" sz="3200" b="1" dirty="0" smtClean="0"/>
              <a:t>9</a:t>
            </a:r>
            <a:r>
              <a:rPr lang="zh-CN" altLang="en-US" sz="3200" b="1" dirty="0" smtClean="0"/>
              <a:t>：</a:t>
            </a:r>
            <a:r>
              <a:rPr lang="en-US" altLang="zh-CN" sz="3200" b="1" dirty="0" smtClean="0"/>
              <a:t>1-21</a:t>
            </a:r>
            <a:endParaRPr lang="zh-CN" altLang="en-US" sz="3200" b="1" dirty="0"/>
          </a:p>
        </p:txBody>
      </p:sp>
      <p:pic>
        <p:nvPicPr>
          <p:cNvPr id="1026" name="Picture 2" descr="F:\2023 证道\立约与守约\1101978102_univ_lsr_l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23950"/>
            <a:ext cx="9144000" cy="4019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11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我们的长老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和我们那地的一切居民对我们说，你们手里要带着路上用的食物去迎接以色列人，对他们说，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我们是你们的仆人。现在</a:t>
            </a:r>
            <a:r>
              <a:rPr lang="zh-CN" altLang="en-US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求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你们与我们立约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>
                <a:solidFill>
                  <a:srgbClr val="0070C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3</a:t>
            </a:r>
            <a:r>
              <a:rPr lang="zh-CN" altLang="en-US" sz="3600" b="1" dirty="0" smtClean="0">
                <a:solidFill>
                  <a:srgbClr val="0070C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、第三次质疑基遍使者的身份 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9:14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以色列人受了他们些食物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，并没有求问耶和华。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15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于是约书亚与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他们讲和，与他们立约，容他们活着；会众的首领也向他们起誓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。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endParaRPr lang="zh-CN" altLang="en-US" sz="3600" b="1" dirty="0" smtClean="0">
              <a:latin typeface="汉仪中楷简" panose="02010604000101010101" pitchFamily="2" charset="-122"/>
              <a:ea typeface="汉仪中楷简" panose="0201060400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箴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3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5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你要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专心仰赖耶和华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，不可倚靠自己的聪明。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6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在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你一切所行的事上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，都要认定他，他必指引你的路。</a:t>
            </a: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57175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二、以色列人要不要守约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24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24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 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16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以色列人与他们立约之后，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过了三天才听见他们是近邻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，住在以色列人中间的。</a:t>
            </a:r>
            <a:b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endParaRPr lang="zh-CN" altLang="en-US" sz="3600" b="1" dirty="0" smtClean="0">
              <a:latin typeface="汉仪中楷简" panose="02010604000101010101" pitchFamily="2" charset="-122"/>
              <a:ea typeface="汉仪中楷简" panose="02010604000101010101" pitchFamily="2" charset="-122"/>
            </a:endParaRPr>
          </a:p>
        </p:txBody>
      </p:sp>
      <p:pic>
        <p:nvPicPr>
          <p:cNvPr id="2050" name="Picture 2" descr="F:\2023 证道\立约与守约\约9.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0" y="2136439"/>
            <a:ext cx="5362611" cy="3007060"/>
          </a:xfrm>
          <a:prstGeom prst="rect">
            <a:avLst/>
          </a:prstGeom>
          <a:noFill/>
        </p:spPr>
      </p:pic>
      <p:sp>
        <p:nvSpPr>
          <p:cNvPr id="4" name="标题 1"/>
          <p:cNvSpPr txBox="1">
            <a:spLocks/>
          </p:cNvSpPr>
          <p:nvPr/>
        </p:nvSpPr>
        <p:spPr bwMode="auto">
          <a:xfrm>
            <a:off x="0" y="2038350"/>
            <a:ext cx="38100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>17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>以色列人起行，第三天到了他们的城邑，就是基遍，基非拉，比录，基列耶琳</a:t>
            </a: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1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、内部的纷争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18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因为会众的首领已经指着耶和华以色列的神向他们起誓，所以以色列人不击杀他们。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全会众就向首领发怨言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。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en-US" sz="20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zh-CN" altLang="en-US" sz="20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19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众首领对全会众说，我们已经指着耶和华以色列的神向他们起誓，现在我们不能害他们。</a:t>
            </a: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2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、以色列人要不要守这个约？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1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1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A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、可以不守</a:t>
            </a:r>
            <a:r>
              <a:rPr lang="en-US" altLang="zh-CN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       </a:t>
            </a:r>
            <a:br>
              <a:rPr lang="en-US" altLang="zh-CN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20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20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B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、要守</a:t>
            </a:r>
            <a:r>
              <a:rPr lang="en-US" altLang="zh-CN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20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20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solidFill>
                  <a:srgbClr val="0070C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a</a:t>
            </a:r>
            <a:r>
              <a:rPr lang="zh-CN" altLang="en-US" sz="3600" b="1" dirty="0" smtClean="0">
                <a:solidFill>
                  <a:srgbClr val="0070C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、因为耶和华是信实的神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14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14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 19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众首领对全会众说，我们已经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指着耶和华以色列的神向他们起誓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，现在我们不能害他们。 </a:t>
            </a: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>
                <a:solidFill>
                  <a:srgbClr val="0070C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b</a:t>
            </a:r>
            <a:r>
              <a:rPr lang="zh-CN" altLang="en-US" sz="3600" b="1" dirty="0" smtClean="0">
                <a:solidFill>
                  <a:srgbClr val="0070C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、因为耶和华神看重他子民守约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105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105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en-US" sz="35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民</a:t>
            </a:r>
            <a:r>
              <a:rPr lang="en-US" altLang="zh-CN" sz="35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30:2</a:t>
            </a:r>
            <a:r>
              <a:rPr lang="zh-CN" altLang="en-US" sz="35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人若向耶和华许愿或起誓，</a:t>
            </a:r>
            <a:r>
              <a:rPr lang="zh-CN" altLang="en-US" sz="35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要约束自己，就不可食言</a:t>
            </a:r>
            <a:r>
              <a:rPr lang="zh-CN" altLang="en-US" sz="35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，必要按口中所出的一切话行。</a:t>
            </a:r>
            <a:r>
              <a:rPr lang="en-US" altLang="zh-CN" sz="35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5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en-US" sz="105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 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en-US" sz="35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诗</a:t>
            </a:r>
            <a:r>
              <a:rPr lang="en-US" altLang="zh-CN" sz="35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15</a:t>
            </a:r>
            <a:r>
              <a:rPr lang="zh-CN" altLang="en-US" sz="35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en-US" altLang="zh-CN" sz="35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1</a:t>
            </a:r>
            <a:r>
              <a:rPr lang="zh-CN" altLang="en-US" sz="35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耶和华阿，谁能寄居你的帐幕？谁能住在你的圣山？</a:t>
            </a:r>
            <a:r>
              <a:rPr lang="en-US" altLang="zh-CN" sz="35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2</a:t>
            </a:r>
            <a:r>
              <a:rPr lang="zh-CN" altLang="en-US" sz="35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就是行为正直，作事公义，心里说实话的人。</a:t>
            </a:r>
            <a:r>
              <a:rPr lang="en-US" altLang="zh-CN" sz="35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3</a:t>
            </a:r>
            <a:r>
              <a:rPr lang="zh-CN" altLang="en-US" sz="35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他不以舌头谗谤人，不恶待朋友，也不随伙毁谤邻里。</a:t>
            </a:r>
            <a:r>
              <a:rPr lang="en-US" altLang="zh-CN" sz="35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4</a:t>
            </a:r>
            <a:r>
              <a:rPr lang="zh-CN" altLang="en-US" sz="35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他眼中藐视匪类，却尊重那敬畏耶和华的人。</a:t>
            </a:r>
            <a:r>
              <a:rPr lang="zh-CN" altLang="en-US" sz="35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他发了誓，虽然自己吃亏，也不更改</a:t>
            </a:r>
            <a:r>
              <a:rPr lang="zh-CN" altLang="en-US" sz="35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/>
              <a:t>	</a:t>
            </a:r>
            <a:r>
              <a:rPr lang="zh-CN" altLang="en-US" sz="3600" b="1" dirty="0" smtClean="0"/>
              <a:t>我</a:t>
            </a:r>
            <a:r>
              <a:rPr lang="en-US" altLang="zh-CN" sz="3600" b="1" dirty="0" smtClean="0"/>
              <a:t>XXX</a:t>
            </a:r>
            <a:r>
              <a:rPr lang="zh-CN" altLang="en-US" sz="3600" b="1" dirty="0" smtClean="0"/>
              <a:t>与你</a:t>
            </a:r>
            <a:r>
              <a:rPr lang="en-US" altLang="zh-CN" sz="3600" b="1" dirty="0" smtClean="0"/>
              <a:t>XXX</a:t>
            </a:r>
            <a:r>
              <a:rPr lang="zh-CN" altLang="en-US" sz="3600" b="1" dirty="0" smtClean="0"/>
              <a:t>结为夫妇，情愿遵照上帝的诫命，自今以后，无论安乐困苦、富足贫穷，有病无病，我都爱护你，尊重你，直到终身。这是我向你诚实的誓愿。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三、神的百姓守约和背约的结果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1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、以色列人守约的结果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solidFill>
                  <a:srgbClr val="0070C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A</a:t>
            </a:r>
            <a:r>
              <a:rPr lang="zh-CN" altLang="en-US" sz="3600" b="1" dirty="0" smtClean="0">
                <a:solidFill>
                  <a:srgbClr val="0070C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、话语的应许。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en-US" sz="18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zh-CN" altLang="en-US" sz="18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8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耶和华对约书亚说，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不要怕他们。因为我已将他们交在你手里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，他们无一人能在你面前站立得住。</a:t>
            </a: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>
                <a:solidFill>
                  <a:srgbClr val="0070C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B</a:t>
            </a:r>
            <a:r>
              <a:rPr lang="zh-CN" altLang="en-US" sz="3600" b="1" dirty="0" smtClean="0">
                <a:solidFill>
                  <a:srgbClr val="0070C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、冰雹的印证。 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11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他们在以色列人面前逃跑，正在伯和仑下坡的时候，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耶和华从天上降大冰雹在他们身上，直降到亚西加，打死他们。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被冰雹打死的，比以色列人用刀杀死的还多。</a:t>
            </a: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F94DE62-692C-5CC5-E178-029A30853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474"/>
            <a:ext cx="8229600" cy="579276"/>
          </a:xfrm>
        </p:spPr>
        <p:txBody>
          <a:bodyPr/>
          <a:lstStyle/>
          <a:p>
            <a:r>
              <a:rPr lang="zh-CN" altLang="en-US" b="1" dirty="0"/>
              <a:t>祈祷</a:t>
            </a:r>
            <a:r>
              <a:rPr lang="en-US" altLang="zh-CN" b="1" dirty="0"/>
              <a:t>/Prayer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0BE501A2-3EFA-0310-6D6A-5ACABD8CF2C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96" y="895351"/>
            <a:ext cx="9108504" cy="42481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778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>
                <a:solidFill>
                  <a:srgbClr val="0070C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C</a:t>
            </a:r>
            <a:r>
              <a:rPr lang="zh-CN" altLang="en-US" sz="3600" b="1" dirty="0" smtClean="0">
                <a:solidFill>
                  <a:srgbClr val="0070C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、垂听约书亚的祷告，日头和月亮止住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12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当耶和华将亚摩利人交付以色列人的日子，约书亚就祷告耶和华，在以色列人眼前说，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日头阿，你要停在基遍。月亮阿，你要止在亚雅仑谷。</a:t>
            </a:r>
            <a:r>
              <a:rPr lang="en-US" altLang="zh-CN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13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于是日头停留，月亮止住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，直等国民向敌人报仇。</a:t>
            </a: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2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、以色列人弃约招致神的审判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问题思考：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en-US" sz="3600" b="1" dirty="0" smtClean="0"/>
              <a:t>以色列人有没有违背与基遍人所立的约？</a:t>
            </a:r>
            <a:endParaRPr lang="zh-CN" altLang="en-US" sz="3600" b="1" dirty="0" smtClean="0">
              <a:latin typeface="汉仪中楷简" panose="02010604000101010101" pitchFamily="2" charset="-122"/>
              <a:ea typeface="汉仪中楷简" panose="0201060400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撒下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21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1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大卫年间有饥荒，一连三年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，大卫就求问耶和华。耶和华说，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这饥荒是因扫罗和他流人血之家杀死基遍人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。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2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原来这基遍人不是以色列人，乃是亚摩利人中所剩的。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以色列人曾向他们起誓，不杀灭他们，扫罗却为以色列人和犹大人发热心，想要杀灭他们。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大卫王召了他们来，</a:t>
            </a: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3"/>
          <p:cNvSpPr txBox="1">
            <a:spLocks noGrp="1"/>
          </p:cNvSpPr>
          <p:nvPr>
            <p:ph type="title"/>
          </p:nvPr>
        </p:nvSpPr>
        <p:spPr>
          <a:xfrm>
            <a:off x="-28636" y="-10085"/>
            <a:ext cx="9172636" cy="2353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4800" b="1" dirty="0" err="1">
                <a:latin typeface="汉仪中楷简" panose="02010604000101010101" pitchFamily="2" charset="-122"/>
                <a:ea typeface="汉仪中楷简" panose="02010604000101010101" pitchFamily="2" charset="-122"/>
                <a:cs typeface="Arial"/>
                <a:sym typeface="Arial"/>
              </a:rPr>
              <a:t>总结</a:t>
            </a:r>
            <a:r>
              <a:rPr lang="en-US" sz="4800" b="1" dirty="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4800" b="1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4800" b="1" dirty="0" smtClean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Summary</a:t>
            </a:r>
            <a:br>
              <a:rPr lang="en-US" sz="4800" b="1" dirty="0" smtClean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</a:br>
            <a:endParaRPr sz="4800"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  <p:sp>
        <p:nvSpPr>
          <p:cNvPr id="3" name="标题 1"/>
          <p:cNvSpPr txBox="1">
            <a:spLocks/>
          </p:cNvSpPr>
          <p:nvPr/>
        </p:nvSpPr>
        <p:spPr bwMode="auto">
          <a:xfrm>
            <a:off x="0" y="1657350"/>
            <a:ext cx="9144000" cy="348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>
              <a:defRPr/>
            </a:pP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诗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15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1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耶和华阿，谁能寄居你的帐幕？谁能住在你的圣山？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2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就是行为正直，作事公义，心里说实话的人。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3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他不以舌头谗谤人，不恶待朋友，也不随伙毁谤邻里。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4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他眼中藐视匪类，却尊重那敬畏耶和华的人。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他发了誓，虽然自己吃亏，也不更改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。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一、众首领与基遍人立约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书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9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1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约旦河西，住山地，高原，并对着利巴嫩山沿大海一带的诸王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,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就是赫人，亚摩利人，迦南人，比利洗人，希未人，耶布斯人的诸王，听见这事，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2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就都聚集，同心合意地要与约书亚和以色列人争战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。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3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基遍的居民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听见约书亚向耶利哥和艾城所行的事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……</a:t>
            </a:r>
            <a:endParaRPr lang="zh-CN" altLang="en-US" sz="3600" b="1" dirty="0" smtClean="0">
              <a:latin typeface="汉仪中楷简" panose="02010604000101010101" pitchFamily="2" charset="-122"/>
              <a:ea typeface="汉仪中楷简" panose="0201060400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二</a:t>
            </a:r>
          </a:p>
        </p:txBody>
      </p:sp>
      <p:pic>
        <p:nvPicPr>
          <p:cNvPr id="3074" name="Picture 2" descr="F:\2023 证道\立约与守约\约9.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13005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4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就设诡计，假充使者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，拿旧口袋和破裂缝补的旧皮酒袋驮在驴上，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5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将补过的旧鞋穿在脚上，把旧衣服穿在身上。他们所带的饼都是干的，长了霉了。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6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他们到吉甲营中见约书亚，对他和以色列人说，我们是从远方来的，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现在求你与我们立约。</a:t>
            </a: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32435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问题思考：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以色列人可不可以与迦南人立约？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出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34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12 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你要谨慎，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不可与你所去那地的居民立约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，恐怕成为你们中间的网罗。</a:t>
            </a: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申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7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1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耶和华你神领你进入要得为业之地，从你面前赶出许多国民，就是赫人，革迦撒人，亚摩利人，迦南人，比利洗人，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希未人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，耶布斯人，共七国的民，都比你强大。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2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耶和华你神将他们交给你击杀，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那时你要把他们灭绝净尽，不可与他们立约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，也不可怜恤他们。</a:t>
            </a: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>
                <a:solidFill>
                  <a:srgbClr val="0070C0"/>
                </a:solidFill>
              </a:rPr>
              <a:t>1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、第一次质疑基遍使者的身份 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>7</a:t>
            </a:r>
            <a:r>
              <a:rPr lang="zh-CN" altLang="en-US" sz="3600" b="1" dirty="0" smtClean="0"/>
              <a:t>以色列人对这些希未人说，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</a:rPr>
              <a:t>只怕你们是住在我们中间的。若是这样，怎能和你们立约呢</a:t>
            </a:r>
            <a:r>
              <a:rPr lang="zh-CN" altLang="en-US" sz="3600" b="1" dirty="0" smtClean="0"/>
              <a:t>？</a:t>
            </a:r>
            <a:br>
              <a:rPr lang="zh-CN" altLang="en-US" sz="3600" b="1" dirty="0" smtClean="0"/>
            </a:br>
            <a:endParaRPr lang="zh-CN" altLang="en-US" sz="3600" b="1" dirty="0" smtClean="0">
              <a:latin typeface="汉仪中楷简" panose="02010604000101010101" pitchFamily="2" charset="-122"/>
              <a:ea typeface="汉仪中楷简" panose="0201060400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>
                <a:solidFill>
                  <a:srgbClr val="0070C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2</a:t>
            </a:r>
            <a:r>
              <a:rPr lang="zh-CN" altLang="en-US" sz="3600" b="1" dirty="0" smtClean="0">
                <a:solidFill>
                  <a:srgbClr val="0070C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、第二次质疑基遍使者的身份 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18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18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8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他们对约书亚说：我们是你的仆人。约书亚问他们说：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你们是什么人？是从哪里来的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？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12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12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9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他们回答说：仆人从极远之地而来，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是因听见耶和华你神的名声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和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祂在埃及所行的一切事，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10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并祂向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约但河东的两个亚摩利王，就是希实本王西宏和在亚斯她录的巴珊王噩一切所行的事。</a:t>
            </a: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14860</TotalTime>
  <Words>432</Words>
  <Application>Microsoft Office PowerPoint</Application>
  <PresentationFormat>On-screen Show (16:9)</PresentationFormat>
  <Paragraphs>25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主题</vt:lpstr>
      <vt:lpstr>立约与守约 书 9：1-21</vt:lpstr>
      <vt:lpstr>祈祷/Prayer</vt:lpstr>
      <vt:lpstr>一、众首领与基遍人立约  书9：1约旦河西，住山地，高原，并对着利巴嫩山沿大海一带的诸王,就是赫人，亚摩利人，迦南人，比利洗人，希未人，耶布斯人的诸王，听见这事，2就都聚集，同心合意地要与约书亚和以色列人争战。 3基遍的居民听见约书亚向耶利哥和艾城所行的事……</vt:lpstr>
      <vt:lpstr>二</vt:lpstr>
      <vt:lpstr>4就设诡计，假充使者，拿旧口袋和破裂缝补的旧皮酒袋驮在驴上，  5将补过的旧鞋穿在脚上，把旧衣服穿在身上。他们所带的饼都是干的，长了霉了。  6他们到吉甲营中见约书亚，对他和以色列人说，我们是从远方来的，现在求你与我们立约。</vt:lpstr>
      <vt:lpstr>问题思考：  以色列人可不可以与迦南人立约？   出34：12 你要谨慎，不可与你所去那地的居民立约，恐怕成为你们中间的网罗。</vt:lpstr>
      <vt:lpstr>申7：1耶和华你神领你进入要得为业之地，从你面前赶出许多国民，就是赫人，革迦撒人，亚摩利人，迦南人，比利洗人，希未人，耶布斯人，共七国的民，都比你强大。2耶和华你神将他们交给你击杀，那时你要把他们灭绝净尽，不可与他们立约，也不可怜恤他们。</vt:lpstr>
      <vt:lpstr>1、第一次质疑基遍使者的身份   7以色列人对这些希未人说，只怕你们是住在我们中间的。若是这样，怎能和你们立约呢？ </vt:lpstr>
      <vt:lpstr>2、第二次质疑基遍使者的身份   8他们对约书亚说：我们是你的仆人。约书亚问他们说：你们是什么人？是从哪里来的？  9他们回答说：仆人从极远之地而来，是因听见耶和华你神的名声和祂在埃及所行的一切事，10并祂向约但河东的两个亚摩利王，就是希实本王西宏和在亚斯她录的巴珊王噩一切所行的事。</vt:lpstr>
      <vt:lpstr>11我们的长老和我们那地的一切居民对我们说，你们手里要带着路上用的食物去迎接以色列人，对他们说，我们是你们的仆人。现在求你们与我们立约。</vt:lpstr>
      <vt:lpstr>3、第三次质疑基遍使者的身份   9:14以色列人受了他们些食物，并没有求问耶和华。  15于是约书亚与他们讲和，与他们立约，容他们活着；会众的首领也向他们起誓。 </vt:lpstr>
      <vt:lpstr>箴3：5你要专心仰赖耶和华，不可倚靠自己的聪明。  6在你一切所行的事上，都要认定他，他必指引你的路。</vt:lpstr>
      <vt:lpstr>二、以色列人要不要守约   16以色列人与他们立约之后，过了三天才听见他们是近邻，住在以色列人中间的。 </vt:lpstr>
      <vt:lpstr>1、内部的纷争  18因为会众的首领已经指着耶和华以色列的神向他们起誓，所以以色列人不击杀他们。全会众就向首领发怨言。  19众首领对全会众说，我们已经指着耶和华以色列的神向他们起誓，现在我们不能害他们。</vt:lpstr>
      <vt:lpstr>2、以色列人要不要守这个约？  A、可以不守          B、要守  a、因为耶和华是信实的神   19众首领对全会众说，我们已经指着耶和华以色列的神向他们起誓，现在我们不能害他们。 </vt:lpstr>
      <vt:lpstr>b、因为耶和华神看重他子民守约  民30:2人若向耶和华许愿或起誓，要约束自己，就不可食言，必要按口中所出的一切话行。   诗15：1耶和华阿，谁能寄居你的帐幕？谁能住在你的圣山？2就是行为正直，作事公义，心里说实话的人。3他不以舌头谗谤人，不恶待朋友，也不随伙毁谤邻里。4他眼中藐视匪类，却尊重那敬畏耶和华的人。他发了誓，虽然自己吃亏，也不更改。</vt:lpstr>
      <vt:lpstr> 我XXX与你XXX结为夫妇，情愿遵照上帝的诫命，自今以后，无论安乐困苦、富足贫穷，有病无病，我都爱护你，尊重你，直到终身。这是我向你诚实的誓愿。</vt:lpstr>
      <vt:lpstr>三、神的百姓守约和背约的结果  1、以色列人守约的结果  A、话语的应许。  8耶和华对约书亚说，不要怕他们。因为我已将他们交在你手里，他们无一人能在你面前站立得住。</vt:lpstr>
      <vt:lpstr>B、冰雹的印证。   11他们在以色列人面前逃跑，正在伯和仑下坡的时候，耶和华从天上降大冰雹在他们身上，直降到亚西加，打死他们。被冰雹打死的，比以色列人用刀杀死的还多。</vt:lpstr>
      <vt:lpstr>C、垂听约书亚的祷告，日头和月亮止住  12当耶和华将亚摩利人交付以色列人的日子，约书亚就祷告耶和华，在以色列人眼前说，日头阿，你要停在基遍。月亮阿，你要止在亚雅仑谷。13于是日头停留，月亮止住，直等国民向敌人报仇。</vt:lpstr>
      <vt:lpstr>2、以色列人弃约招致神的审判   问题思考：  以色列人有没有违背与基遍人所立的约？</vt:lpstr>
      <vt:lpstr>撒下21：1大卫年间有饥荒，一连三年，大卫就求问耶和华。耶和华说，这饥荒是因扫罗和他流人血之家杀死基遍人。  2原来这基遍人不是以色列人，乃是亚摩利人中所剩的。以色列人曾向他们起誓，不杀灭他们，扫罗却为以色列人和犹大人发热心，想要杀灭他们。大卫王召了他们来，</vt:lpstr>
      <vt:lpstr>总结 Summary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20:3 除了我以外，你不可有别的神。20:4 不可为自己雕刻偶像；也不可做甚么形像彷佛上天、下地和地底下、水中的百物.  20:7 不可妄称耶和华你　神的名；因为妄称耶和华名的，耶和华必不以他为无罪。不可妄称耶和华你　神的名；因为妄称耶和华名的，耶和华必不以他为无罪。 </dc:title>
  <cp:lastModifiedBy>Peter Tian</cp:lastModifiedBy>
  <cp:revision>539</cp:revision>
  <dcterms:modified xsi:type="dcterms:W3CDTF">2023-11-18T14:57:42Z</dcterms:modified>
</cp:coreProperties>
</file>