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6"/>
  </p:notes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77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17007-DC6E-4264-948A-98D268950D28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A203B-81F6-46BE-8D5B-24786CE6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203B-81F6-46BE-8D5B-24786CE66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203B-81F6-46BE-8D5B-24786CE66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203B-81F6-46BE-8D5B-24786CE66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203B-81F6-46BE-8D5B-24786CE666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8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A203B-81F6-46BE-8D5B-24786CE666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750" y="6343650"/>
            <a:ext cx="10858500" cy="2766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19750" y="2807970"/>
            <a:ext cx="952500" cy="38100"/>
          </a:xfrm>
          <a:custGeom>
            <a:avLst/>
            <a:gdLst/>
            <a:ahLst/>
            <a:cxnLst/>
            <a:rect l="l" t="t" r="r" b="b"/>
            <a:pathLst>
              <a:path w="952500" h="38100">
                <a:moveTo>
                  <a:pt x="952500" y="0"/>
                </a:moveTo>
                <a:lnTo>
                  <a:pt x="0" y="0"/>
                </a:lnTo>
                <a:lnTo>
                  <a:pt x="0" y="38100"/>
                </a:lnTo>
                <a:lnTo>
                  <a:pt x="952500" y="38100"/>
                </a:lnTo>
                <a:lnTo>
                  <a:pt x="952500" y="0"/>
                </a:lnTo>
                <a:close/>
              </a:path>
            </a:pathLst>
          </a:custGeom>
          <a:solidFill>
            <a:srgbClr val="D97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4635" y="3052064"/>
            <a:ext cx="9142729" cy="6540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E172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B45209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93A2B8"/>
                </a:solidFill>
                <a:latin typeface="Tahoma"/>
                <a:cs typeface="Tahoma"/>
              </a:defRPr>
            </a:lvl1pPr>
          </a:lstStyle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‹#›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80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80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5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79" indent="0">
              <a:buNone/>
              <a:defRPr sz="1200"/>
            </a:lvl2pPr>
            <a:lvl3pPr marL="914358" indent="0">
              <a:buNone/>
              <a:defRPr sz="1000"/>
            </a:lvl3pPr>
            <a:lvl4pPr marL="1371536" indent="0">
              <a:buNone/>
              <a:defRPr sz="900"/>
            </a:lvl4pPr>
            <a:lvl5pPr marL="1828715" indent="0">
              <a:buNone/>
              <a:defRPr sz="900"/>
            </a:lvl5pPr>
            <a:lvl6pPr marL="2285894" indent="0">
              <a:buNone/>
              <a:defRPr sz="900"/>
            </a:lvl6pPr>
            <a:lvl7pPr marL="2743073" indent="0">
              <a:buNone/>
              <a:defRPr sz="900"/>
            </a:lvl7pPr>
            <a:lvl8pPr marL="3200252" indent="0">
              <a:buNone/>
              <a:defRPr sz="900"/>
            </a:lvl8pPr>
            <a:lvl9pPr marL="36574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5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0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179" indent="0">
              <a:buNone/>
              <a:defRPr sz="1200"/>
            </a:lvl2pPr>
            <a:lvl3pPr marL="914358" indent="0">
              <a:buNone/>
              <a:defRPr sz="1000"/>
            </a:lvl3pPr>
            <a:lvl4pPr marL="1371536" indent="0">
              <a:buNone/>
              <a:defRPr sz="900"/>
            </a:lvl4pPr>
            <a:lvl5pPr marL="1828715" indent="0">
              <a:buNone/>
              <a:defRPr sz="900"/>
            </a:lvl5pPr>
            <a:lvl6pPr marL="2285894" indent="0">
              <a:buNone/>
              <a:defRPr sz="900"/>
            </a:lvl6pPr>
            <a:lvl7pPr marL="2743073" indent="0">
              <a:buNone/>
              <a:defRPr sz="900"/>
            </a:lvl7pPr>
            <a:lvl8pPr marL="3200252" indent="0">
              <a:buNone/>
              <a:defRPr sz="900"/>
            </a:lvl8pPr>
            <a:lvl9pPr marL="36574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8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E172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B45209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93A2B8"/>
                </a:solidFill>
                <a:latin typeface="Tahoma"/>
                <a:cs typeface="Tahoma"/>
              </a:defRPr>
            </a:lvl1pPr>
          </a:lstStyle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‹#›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E172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93A2B8"/>
                </a:solidFill>
                <a:latin typeface="Tahoma"/>
                <a:cs typeface="Tahoma"/>
              </a:defRPr>
            </a:lvl1pPr>
          </a:lstStyle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‹#›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E172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93A2B8"/>
                </a:solidFill>
                <a:latin typeface="Tahoma"/>
                <a:cs typeface="Tahoma"/>
              </a:defRPr>
            </a:lvl1pPr>
          </a:lstStyle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‹#›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93A2B8"/>
                </a:solidFill>
                <a:latin typeface="Tahoma"/>
                <a:cs typeface="Tahoma"/>
              </a:defRPr>
            </a:lvl1pPr>
          </a:lstStyle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‹#›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179" indent="0" algn="ctr">
              <a:buNone/>
              <a:defRPr sz="2200"/>
            </a:lvl2pPr>
            <a:lvl3pPr marL="914358" indent="0" algn="ctr">
              <a:buNone/>
              <a:defRPr sz="2200"/>
            </a:lvl3pPr>
            <a:lvl4pPr marL="1371536" indent="0" algn="ctr">
              <a:buNone/>
              <a:defRPr sz="2000"/>
            </a:lvl4pPr>
            <a:lvl5pPr marL="1828715" indent="0" algn="ctr">
              <a:buNone/>
              <a:defRPr sz="2000"/>
            </a:lvl5pPr>
            <a:lvl6pPr marL="2285894" indent="0" algn="ctr">
              <a:buNone/>
              <a:defRPr sz="2000"/>
            </a:lvl6pPr>
            <a:lvl7pPr marL="2743073" indent="0" algn="ctr">
              <a:buNone/>
              <a:defRPr sz="2000"/>
            </a:lvl7pPr>
            <a:lvl8pPr marL="3200252" indent="0" algn="ctr">
              <a:buNone/>
              <a:defRPr sz="2000"/>
            </a:lvl8pPr>
            <a:lvl9pPr marL="365743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75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1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0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1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1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051" y="768858"/>
            <a:ext cx="551751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E172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4808" y="2784094"/>
            <a:ext cx="4999355" cy="1909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B45209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17859" y="6434907"/>
            <a:ext cx="560704" cy="32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93A2B8"/>
                </a:solidFill>
                <a:latin typeface="Tahoma"/>
                <a:cs typeface="Tahoma"/>
              </a:defRPr>
            </a:lvl1pPr>
          </a:lstStyle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‹#›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1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3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1" indent="-182871" algn="l" defTabSz="914358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9" indent="-182871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486" indent="-182871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793" indent="-182871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01" indent="-182871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26" indent="-228589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12" indent="-228589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898" indent="-228589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884" indent="-228589" algn="l" defTabSz="91435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0.pickpik.com/photos/973/471/598/prayer-bible-christian-folded-hands-preview.jpg" TargetMode="External"/><Relationship Id="rId13" Type="http://schemas.openxmlformats.org/officeDocument/2006/relationships/hyperlink" Target="http://www.peakpx.com/" TargetMode="External"/><Relationship Id="rId18" Type="http://schemas.openxmlformats.org/officeDocument/2006/relationships/hyperlink" Target="https://png.pngtree.com/background/20250715/original/pngtree-dramatic-sunset-crucifixion-jesus-christ-on-cross-silhouette-picture-image_16732881.jpg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hyperlink" Target="https://w0.peakpx.com/wallpaper/830/140/HD-wallpaper-premium-vector-starry-universe-space-galaxy-nebula-stars-and-stardust-vector-cosmic-background-" TargetMode="External"/><Relationship Id="rId17" Type="http://schemas.openxmlformats.org/officeDocument/2006/relationships/hyperlink" Target="http://www.nationalgeographic.com/" TargetMode="External"/><Relationship Id="rId2" Type="http://schemas.openxmlformats.org/officeDocument/2006/relationships/image" Target="../media/image44.png"/><Relationship Id="rId16" Type="http://schemas.openxmlformats.org/officeDocument/2006/relationships/hyperlink" Target="https://i.natgeofe.com/n/48a51628-422d-4306-be20-145b2928341f/01-jerusalem-lost-fortress-gree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hyperlink" Target="http://www.ebay.com/" TargetMode="External"/><Relationship Id="rId5" Type="http://schemas.openxmlformats.org/officeDocument/2006/relationships/image" Target="../media/image47.png"/><Relationship Id="rId15" Type="http://schemas.openxmlformats.org/officeDocument/2006/relationships/hyperlink" Target="http://www.jjfischer.com/" TargetMode="External"/><Relationship Id="rId10" Type="http://schemas.openxmlformats.org/officeDocument/2006/relationships/hyperlink" Target="https://i.ebayimg.com/images/g/fS4AAOSw-Epl4MRR/s-l1200.jpg" TargetMode="External"/><Relationship Id="rId4" Type="http://schemas.openxmlformats.org/officeDocument/2006/relationships/image" Target="../media/image46.png"/><Relationship Id="rId9" Type="http://schemas.openxmlformats.org/officeDocument/2006/relationships/hyperlink" Target="http://www.pickpik.com/" TargetMode="External"/><Relationship Id="rId14" Type="http://schemas.openxmlformats.org/officeDocument/2006/relationships/hyperlink" Target="https://static.wixstatic.com/media/nsplsh_5363516e6773366f4f3145~mv2_d_5184_3456_s_4_2.jpg/v1/fill/w_568%2Ch_378%2Cal_c%2Cq_80%2Cusm_0.66_1.00_0.01%2Cenc_avif%2Cquality_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00"/>
            <a:ext cx="12192000" cy="6858000"/>
            <a:chOff x="0" y="0"/>
            <a:chExt cx="12192000" cy="6858000"/>
          </a:xfrm>
        </p:grpSpPr>
        <p:pic>
          <p:nvPicPr>
            <p:cNvPr id="3" name="object 3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2454401"/>
              <a:ext cx="5238750" cy="2654046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2454401"/>
              <a:ext cx="5238750" cy="2654046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44600" y="2609851"/>
            <a:ext cx="416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领受更加丰盛的属灵遗产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2406" y="3112007"/>
            <a:ext cx="10267950" cy="19050"/>
          </a:xfrm>
          <a:custGeom>
            <a:avLst/>
            <a:gdLst/>
            <a:ahLst/>
            <a:cxnLst/>
            <a:rect l="l" t="t" r="r" b="b"/>
            <a:pathLst>
              <a:path w="10267950" h="19050">
                <a:moveTo>
                  <a:pt x="4648200" y="0"/>
                </a:moveTo>
                <a:lnTo>
                  <a:pt x="0" y="0"/>
                </a:lnTo>
                <a:lnTo>
                  <a:pt x="0" y="19050"/>
                </a:lnTo>
                <a:lnTo>
                  <a:pt x="4648200" y="19050"/>
                </a:lnTo>
                <a:lnTo>
                  <a:pt x="4648200" y="0"/>
                </a:lnTo>
                <a:close/>
              </a:path>
              <a:path w="10267950" h="19050">
                <a:moveTo>
                  <a:pt x="10267950" y="0"/>
                </a:moveTo>
                <a:lnTo>
                  <a:pt x="5619750" y="0"/>
                </a:lnTo>
                <a:lnTo>
                  <a:pt x="5619750" y="19050"/>
                </a:lnTo>
                <a:lnTo>
                  <a:pt x="10267950" y="19050"/>
                </a:lnTo>
                <a:lnTo>
                  <a:pt x="10267950" y="0"/>
                </a:lnTo>
                <a:close/>
              </a:path>
            </a:pathLst>
          </a:custGeom>
          <a:solidFill>
            <a:srgbClr val="FDD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6500" y="2652843"/>
            <a:ext cx="5521705" cy="2654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B45209"/>
                </a:solidFill>
                <a:latin typeface="MS Mincho"/>
                <a:cs typeface="MS Mincho"/>
              </a:rPr>
              <a:t>  </a:t>
            </a:r>
            <a:r>
              <a:rPr sz="2800" b="1" dirty="0" err="1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神丈量管家的属灵</a:t>
            </a:r>
            <a:r>
              <a:rPr sz="2800" b="1" spc="-25" dirty="0" err="1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铁律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62900"/>
              </a:lnSpc>
              <a:spcBef>
                <a:spcPts val="1780"/>
              </a:spcBef>
            </a:pPr>
            <a:r>
              <a:rPr sz="2400" b="1" i="1" spc="6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各人要照所得的恩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赐彼此服事，作神百般恩赐的好管家。</a:t>
            </a:r>
            <a:r>
              <a:rPr sz="2400" b="1" spc="-5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sz="2400" b="1" spc="-6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彼前 </a:t>
            </a:r>
            <a:r>
              <a:rPr sz="2400" b="1" spc="-2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4:10）</a:t>
            </a:r>
            <a:endParaRPr lang="en-US" sz="2400" b="1" spc="-20" dirty="0">
              <a:solidFill>
                <a:srgbClr val="334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62900"/>
              </a:lnSpc>
              <a:spcBef>
                <a:spcPts val="1780"/>
              </a:spcBef>
            </a:pPr>
            <a:endParaRPr sz="2400" dirty="0">
              <a:latin typeface="MS Mincho"/>
              <a:cs typeface="MS Minch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5367" y="337382"/>
            <a:ext cx="6094033" cy="2654046"/>
            <a:chOff x="666750" y="790955"/>
            <a:chExt cx="6124955" cy="2196846"/>
          </a:xfrm>
        </p:grpSpPr>
        <p:pic>
          <p:nvPicPr>
            <p:cNvPr id="11" name="object 11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406" y="2778251"/>
              <a:ext cx="209550" cy="209550"/>
            </a:xfrm>
            <a:prstGeom prst="rect">
              <a:avLst/>
            </a:prstGeom>
          </p:spPr>
        </p:pic>
        <p:pic>
          <p:nvPicPr>
            <p:cNvPr id="12" name="object 12" descr="image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2155" y="2778251"/>
              <a:ext cx="209550" cy="2095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6750" y="790955"/>
              <a:ext cx="45719" cy="667835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4050" y="6436431"/>
            <a:ext cx="1317625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5" dirty="0">
                <a:solidFill>
                  <a:srgbClr val="B45209"/>
                </a:solidFill>
                <a:latin typeface="MS Mincho"/>
                <a:cs typeface="MS Mincho"/>
              </a:rPr>
              <a:t>二、神圣的托付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(3:1-</a:t>
            </a:r>
            <a:r>
              <a:rPr sz="950" spc="-25" dirty="0">
                <a:solidFill>
                  <a:srgbClr val="B45209"/>
                </a:solidFill>
                <a:latin typeface="Tahoma"/>
                <a:cs typeface="Tahoma"/>
              </a:rPr>
              <a:t>2)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25" dirty="0"/>
              <a:t> </a:t>
            </a:r>
            <a:fld id="{81D60167-4931-47E6-BA6A-407CBD079E47}" type="slidenum">
              <a:rPr dirty="0"/>
              <a:t>10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90219" y="3377712"/>
            <a:ext cx="441998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完整圣经启示：手握新旧</a:t>
            </a:r>
            <a:r>
              <a:rPr sz="2000" b="1" spc="-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约全备真理。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0219" y="3744721"/>
            <a:ext cx="462699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sz="20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成就的历史：我</a:t>
            </a:r>
            <a:r>
              <a:rPr sz="20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们拥有基督道成肉身、死而复活的完备</a:t>
            </a:r>
            <a:r>
              <a:rPr sz="2000" b="1" spc="-20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福音</a:t>
            </a:r>
            <a:r>
              <a:rPr sz="2000" b="1" spc="-2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0219" y="4469385"/>
            <a:ext cx="462699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内住的圣灵：神圣灵永久同在，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赐下信心与得胜能力。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88803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sz="4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约教会在今日所承接的重大托付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1371600" y="3058921"/>
            <a:ext cx="834796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40" dirty="0">
                <a:solidFill>
                  <a:srgbClr val="FFFF00"/>
                </a:solidFill>
                <a:latin typeface="MS Mincho"/>
                <a:cs typeface="MS Mincho"/>
              </a:rPr>
              <a:t>第二部分：人的不信与神的信</a:t>
            </a:r>
            <a:r>
              <a:rPr sz="4400" b="1" spc="-50" dirty="0">
                <a:solidFill>
                  <a:srgbClr val="FFFF00"/>
                </a:solidFill>
                <a:latin typeface="PMingLiU"/>
                <a:cs typeface="PMingLiU"/>
              </a:rPr>
              <a:t>实</a:t>
            </a:r>
            <a:endParaRPr sz="4400" dirty="0">
              <a:solidFill>
                <a:srgbClr val="FFFF00"/>
              </a:solidFill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6571" y="6434907"/>
            <a:ext cx="531495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50" spc="55" dirty="0">
                <a:solidFill>
                  <a:srgbClr val="93A2B8"/>
                </a:solidFill>
                <a:latin typeface="Tahoma"/>
                <a:cs typeface="Tahoma"/>
              </a:rPr>
              <a:t>Slide</a:t>
            </a:r>
            <a:r>
              <a:rPr sz="950" spc="-25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114" dirty="0">
                <a:solidFill>
                  <a:srgbClr val="93A2B8"/>
                </a:solidFill>
                <a:latin typeface="Tahoma"/>
                <a:cs typeface="Tahoma"/>
              </a:rPr>
              <a:t>11</a:t>
            </a:r>
            <a:r>
              <a:rPr sz="950" spc="-30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93A2B8"/>
                </a:solidFill>
                <a:latin typeface="Tahoma"/>
                <a:cs typeface="Tahoma"/>
              </a:rPr>
              <a:t>/</a:t>
            </a:r>
            <a:endParaRPr sz="95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950" spc="70" dirty="0">
                <a:solidFill>
                  <a:srgbClr val="93A2B8"/>
                </a:solidFill>
                <a:latin typeface="Tahoma"/>
                <a:cs typeface="Tahoma"/>
              </a:rPr>
              <a:t>20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676" y="6450016"/>
            <a:ext cx="151447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F0E3C3"/>
                </a:solidFill>
                <a:latin typeface="MS Mincho"/>
                <a:cs typeface="MS Mincho"/>
              </a:rPr>
              <a:t>人的不信不能</a:t>
            </a:r>
            <a:r>
              <a:rPr sz="950" spc="-10" dirty="0">
                <a:solidFill>
                  <a:srgbClr val="F0E3C3"/>
                </a:solidFill>
                <a:latin typeface="PMingLiU"/>
                <a:cs typeface="PMingLiU"/>
              </a:rPr>
              <a:t>废掉神的信实</a:t>
            </a:r>
            <a:endParaRPr sz="95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4010659"/>
            <a:ext cx="68579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chemeClr val="bg1"/>
                </a:solidFill>
                <a:latin typeface="PMingLiU"/>
                <a:cs typeface="PMingLiU"/>
              </a:rPr>
              <a:t>罗马书 </a:t>
            </a:r>
            <a:r>
              <a:rPr sz="2400" spc="65" dirty="0">
                <a:solidFill>
                  <a:schemeClr val="bg1"/>
                </a:solidFill>
                <a:latin typeface="Tahoma"/>
                <a:cs typeface="Tahoma"/>
              </a:rPr>
              <a:t>3:3-</a:t>
            </a:r>
            <a:r>
              <a:rPr sz="2400" spc="165" dirty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sz="2400" spc="-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00" i="1" spc="75" dirty="0">
                <a:solidFill>
                  <a:schemeClr val="bg1"/>
                </a:solidFill>
                <a:latin typeface="Tahoma"/>
                <a:cs typeface="Tahoma"/>
              </a:rPr>
              <a:t>—— “</a:t>
            </a:r>
            <a:r>
              <a:rPr sz="2400" dirty="0">
                <a:solidFill>
                  <a:schemeClr val="bg1"/>
                </a:solidFill>
                <a:latin typeface="MS Mincho"/>
                <a:cs typeface="MS Mincho"/>
              </a:rPr>
              <a:t>即便有不信的，</a:t>
            </a:r>
            <a:r>
              <a:rPr sz="2400" spc="-5" dirty="0">
                <a:solidFill>
                  <a:schemeClr val="bg1"/>
                </a:solidFill>
                <a:latin typeface="PMingLiU"/>
                <a:cs typeface="PMingLiU"/>
              </a:rPr>
              <a:t>这有何妨呢？</a:t>
            </a:r>
            <a:r>
              <a:rPr sz="2400" i="1" spc="-25" dirty="0">
                <a:solidFill>
                  <a:schemeClr val="bg1"/>
                </a:solidFill>
                <a:latin typeface="Tahoma"/>
                <a:cs typeface="Tahoma"/>
              </a:rPr>
              <a:t>”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2505" y="2257805"/>
              <a:ext cx="3047999" cy="3048000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867654" y="1981199"/>
            <a:ext cx="7095746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我们纵然失信，祂仍是可信的</a:t>
            </a:r>
            <a:r>
              <a:rPr sz="24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保罗用希腊文中最强烈的语气回答：断乎不能（Mē</a:t>
            </a:r>
            <a:r>
              <a:rPr sz="2400" b="1" spc="484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genoito）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！人若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违约，绝不能导致神的信实无效。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>
              <a:lnSpc>
                <a:spcPct val="100000"/>
              </a:lnSpc>
              <a:spcBef>
                <a:spcPts val="1170"/>
              </a:spcBef>
            </a:pPr>
            <a:r>
              <a:rPr lang="zh-CN" altLang="en-US" sz="2400" b="1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</a:t>
            </a:r>
            <a:r>
              <a:rPr lang="zh-CN" altLang="en-US" sz="24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为祂不能背乎自己</a:t>
            </a:r>
            <a:r>
              <a:rPr lang="zh-CN" altLang="en-US" sz="2400" b="1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提后</a:t>
            </a:r>
            <a:r>
              <a:rPr lang="en-US" altLang="zh-CN" sz="2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2:13</a:t>
            </a:r>
            <a:r>
              <a:rPr lang="zh-CN" altLang="en-US" sz="2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。神无所不能，唯独不能说谎，不能违背祂神圣的本质和公义。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7709" y="750003"/>
            <a:ext cx="4486654" cy="4555801"/>
            <a:chOff x="666750" y="790955"/>
            <a:chExt cx="4086604" cy="4457700"/>
          </a:xfrm>
        </p:grpSpPr>
        <p:pic>
          <p:nvPicPr>
            <p:cNvPr id="7" name="object 7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655" y="2314955"/>
              <a:ext cx="2933699" cy="2933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6750" y="790955"/>
              <a:ext cx="45719" cy="606280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91089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神的信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实建立在祂永恒不变的属性上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050" y="6436431"/>
            <a:ext cx="2217420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三、人的不信不能</a:t>
            </a:r>
            <a:r>
              <a:rPr sz="950" spc="60" dirty="0">
                <a:solidFill>
                  <a:srgbClr val="B45209"/>
                </a:solidFill>
                <a:latin typeface="PMingLiU"/>
                <a:cs typeface="PMingLiU"/>
              </a:rPr>
              <a:t>废掉神的信实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(3:3-</a:t>
            </a:r>
            <a:r>
              <a:rPr sz="950" spc="35" dirty="0">
                <a:solidFill>
                  <a:srgbClr val="B45209"/>
                </a:solidFill>
                <a:latin typeface="Tahoma"/>
                <a:cs typeface="Tahoma"/>
              </a:rPr>
              <a:t>4)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40" dirty="0"/>
              <a:t> </a:t>
            </a:r>
            <a:fld id="{81D60167-4931-47E6-BA6A-407CBD079E47}" type="slidenum">
              <a:rPr dirty="0"/>
              <a:t>12</a:t>
            </a:fld>
            <a:r>
              <a:rPr spc="-45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ag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6343650"/>
            <a:ext cx="10858500" cy="2766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6750" y="1676400"/>
            <a:ext cx="519760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 err="1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旷野漂流</a:t>
            </a:r>
            <a:r>
              <a:rPr lang="en-US" sz="2800" b="1" spc="-5" dirty="0" err="1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以色列的四十年历史是一部</a:t>
            </a:r>
            <a:r>
              <a:rPr sz="2800" b="1" spc="80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8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人的失败大全</a:t>
            </a:r>
            <a:r>
              <a:rPr sz="2800" b="1" spc="-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6750" y="790955"/>
            <a:ext cx="10711813" cy="4657345"/>
            <a:chOff x="666750" y="790955"/>
            <a:chExt cx="10711813" cy="4657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1905000"/>
              <a:ext cx="5092063" cy="3543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6750" y="790955"/>
              <a:ext cx="45719" cy="667835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4051" y="2819399"/>
            <a:ext cx="5365750" cy="30835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红海边抱怨无</a:t>
            </a:r>
            <a:r>
              <a:rPr sz="24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处埋骨，神却大施奇迹劈开红海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2400" b="1" spc="-5" dirty="0">
              <a:solidFill>
                <a:srgbClr val="334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玛拉与汛旷野</a:t>
            </a:r>
            <a:r>
              <a:rPr lang="zh-CN" altLang="en-US"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为吃喝叹息，神从天降吗哪达四十年。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lang="zh-CN" altLang="en-US"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加低斯巴尼亚彻底背叛，最终倒毙旷野，但神仍信实地领他们的下一代进入应许之地。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1400" spc="-5" dirty="0">
              <a:solidFill>
                <a:srgbClr val="334154"/>
              </a:solidFill>
              <a:latin typeface="PMingLiU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400" dirty="0">
              <a:latin typeface="PMingLiU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050" y="6436431"/>
            <a:ext cx="2217420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三、人的不信不能</a:t>
            </a:r>
            <a:r>
              <a:rPr sz="950" spc="60" dirty="0">
                <a:solidFill>
                  <a:srgbClr val="B45209"/>
                </a:solidFill>
                <a:latin typeface="PMingLiU"/>
                <a:cs typeface="PMingLiU"/>
              </a:rPr>
              <a:t>废掉神的信实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(3:3-</a:t>
            </a:r>
            <a:r>
              <a:rPr sz="950" spc="35" dirty="0">
                <a:solidFill>
                  <a:srgbClr val="B45209"/>
                </a:solidFill>
                <a:latin typeface="Tahoma"/>
                <a:cs typeface="Tahoma"/>
              </a:rPr>
              <a:t>4)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40" dirty="0"/>
              <a:t> </a:t>
            </a:r>
            <a:fld id="{81D60167-4931-47E6-BA6A-407CBD079E47}" type="slidenum">
              <a:rPr dirty="0"/>
              <a:t>13</a:t>
            </a:fld>
            <a:r>
              <a:rPr spc="-45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48291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旷野四十年的悖逆</a:t>
            </a:r>
            <a:endParaRPr sz="4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ag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6343650"/>
            <a:ext cx="10858500" cy="2766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4227" y="1752600"/>
            <a:ext cx="10084335" cy="373704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士</a:t>
            </a:r>
            <a:r>
              <a:rPr sz="2400" b="1" spc="80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师时代的恶性螺旋：  </a:t>
            </a: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以色列人屡犯重罪背逆，遭遇审判管教；痛苦呼求时，神每次因动了慈心（怜悯）</a:t>
            </a:r>
            <a:r>
              <a:rPr sz="2400" b="1" spc="-10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兴起士师解救</a:t>
            </a: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。人的不忠越</a:t>
            </a:r>
            <a:r>
              <a:rPr sz="24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发显出祂拯救的不间断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">
              <a:lnSpc>
                <a:spcPct val="157900"/>
              </a:lnSpc>
              <a:spcBef>
                <a:spcPts val="385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sz="2400" b="1" spc="4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掳与归回的旷世神迹： 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列王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统治末期罪恶恶积重难返，导致圣殿被焚、犹太被掳至巴勒斯坦。看似灭国，实则是神公</a:t>
            </a:r>
            <a:r>
              <a:rPr sz="2400" b="1" spc="-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义的彻底施行。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57900"/>
              </a:lnSpc>
              <a:spcBef>
                <a:spcPts val="39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波斯王古列的奇特圣旨： 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sz="2400" b="1" spc="8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年限期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满足，神激动外邦异教君王下令，让他们回国重建圣殿。人的彻底无能反倒彰显了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神超越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历史、不可摧毁的约。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6336" y="-152400"/>
            <a:ext cx="760825" cy="4964395"/>
            <a:chOff x="666750" y="790955"/>
            <a:chExt cx="661288" cy="3538988"/>
          </a:xfrm>
        </p:grpSpPr>
        <p:pic>
          <p:nvPicPr>
            <p:cNvPr id="5" name="object 5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411" y="2329445"/>
              <a:ext cx="228600" cy="247650"/>
            </a:xfrm>
            <a:prstGeom prst="rect">
              <a:avLst/>
            </a:prstGeom>
          </p:spPr>
        </p:pic>
        <p:pic>
          <p:nvPicPr>
            <p:cNvPr id="6" name="object 6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536" y="3238067"/>
              <a:ext cx="171450" cy="247650"/>
            </a:xfrm>
            <a:prstGeom prst="rect">
              <a:avLst/>
            </a:prstGeom>
          </p:spPr>
        </p:pic>
        <p:pic>
          <p:nvPicPr>
            <p:cNvPr id="7" name="object 7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482" y="4082293"/>
              <a:ext cx="257556" cy="247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6750" y="790955"/>
              <a:ext cx="48260" cy="466725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72801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士师的恶性循环与被掳</a:t>
            </a:r>
            <a:endParaRPr sz="4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050" y="6436431"/>
            <a:ext cx="2217420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三、人的不信不能</a:t>
            </a:r>
            <a:r>
              <a:rPr sz="950" spc="60" dirty="0">
                <a:solidFill>
                  <a:srgbClr val="B45209"/>
                </a:solidFill>
                <a:latin typeface="PMingLiU"/>
                <a:cs typeface="PMingLiU"/>
              </a:rPr>
              <a:t>废掉神的信实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(3:3-</a:t>
            </a:r>
            <a:r>
              <a:rPr sz="950" spc="35" dirty="0">
                <a:solidFill>
                  <a:srgbClr val="B45209"/>
                </a:solidFill>
                <a:latin typeface="Tahoma"/>
                <a:cs typeface="Tahoma"/>
              </a:rPr>
              <a:t>4)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40" dirty="0"/>
              <a:t> </a:t>
            </a:r>
            <a:fld id="{81D60167-4931-47E6-BA6A-407CBD079E47}" type="slidenum">
              <a:rPr dirty="0"/>
              <a:t>14</a:t>
            </a:fld>
            <a:r>
              <a:rPr spc="-45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1295400" y="3058921"/>
            <a:ext cx="86763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40" dirty="0">
                <a:solidFill>
                  <a:srgbClr val="FFFF00"/>
                </a:solidFill>
                <a:latin typeface="MS Mincho"/>
                <a:cs typeface="MS Mincho"/>
              </a:rPr>
              <a:t>第三部分：大</a:t>
            </a:r>
            <a:r>
              <a:rPr sz="4400" b="1" spc="-10" dirty="0">
                <a:solidFill>
                  <a:srgbClr val="FFFF00"/>
                </a:solidFill>
                <a:latin typeface="PMingLiU"/>
                <a:cs typeface="PMingLiU"/>
              </a:rPr>
              <a:t>卫的失败与神的荣耀</a:t>
            </a:r>
            <a:endParaRPr sz="4400" dirty="0">
              <a:solidFill>
                <a:srgbClr val="FFFF00"/>
              </a:solidFill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1171" y="6434907"/>
            <a:ext cx="555625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50" spc="55" dirty="0">
                <a:solidFill>
                  <a:srgbClr val="93A2B8"/>
                </a:solidFill>
                <a:latin typeface="Tahoma"/>
                <a:cs typeface="Tahoma"/>
              </a:rPr>
              <a:t>Slide</a:t>
            </a:r>
            <a:r>
              <a:rPr sz="950" spc="-35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93A2B8"/>
                </a:solidFill>
                <a:latin typeface="Tahoma"/>
                <a:cs typeface="Tahoma"/>
              </a:rPr>
              <a:t>15</a:t>
            </a:r>
            <a:r>
              <a:rPr sz="950" spc="-45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93A2B8"/>
                </a:solidFill>
                <a:latin typeface="Tahoma"/>
                <a:cs typeface="Tahoma"/>
              </a:rPr>
              <a:t>/</a:t>
            </a:r>
            <a:endParaRPr sz="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950" spc="70" dirty="0">
                <a:solidFill>
                  <a:srgbClr val="93A2B8"/>
                </a:solidFill>
                <a:latin typeface="Tahoma"/>
                <a:cs typeface="Tahoma"/>
              </a:rPr>
              <a:t>20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531" y="6450016"/>
            <a:ext cx="126682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F0E3C3"/>
                </a:solidFill>
                <a:latin typeface="MS Mincho"/>
                <a:cs typeface="MS Mincho"/>
              </a:rPr>
              <a:t>大</a:t>
            </a:r>
            <a:r>
              <a:rPr sz="950" spc="-10" dirty="0">
                <a:solidFill>
                  <a:srgbClr val="F0E3C3"/>
                </a:solidFill>
                <a:latin typeface="PMingLiU"/>
                <a:cs typeface="PMingLiU"/>
              </a:rPr>
              <a:t>卫的失败与神的荣耀</a:t>
            </a:r>
            <a:endParaRPr sz="95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0" y="4010659"/>
            <a:ext cx="6705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solidFill>
                  <a:srgbClr val="93A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罗马书 </a:t>
            </a:r>
            <a:r>
              <a:rPr sz="2400" b="1" dirty="0">
                <a:solidFill>
                  <a:srgbClr val="93A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</a:t>
            </a:r>
            <a:r>
              <a:rPr sz="2400" b="1" spc="-170" dirty="0">
                <a:solidFill>
                  <a:srgbClr val="93A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 </a:t>
            </a:r>
            <a:r>
              <a:rPr sz="2400" b="1" i="1" spc="95" dirty="0">
                <a:solidFill>
                  <a:srgbClr val="93A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sz="2400" b="1" spc="-5" dirty="0">
                <a:solidFill>
                  <a:srgbClr val="93A2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审判罪中显明的绝对公义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2114550"/>
            <a:ext cx="10858500" cy="4505706"/>
            <a:chOff x="666750" y="2114550"/>
            <a:chExt cx="10858500" cy="4505706"/>
          </a:xfrm>
        </p:grpSpPr>
        <p:pic>
          <p:nvPicPr>
            <p:cNvPr id="4" name="object 4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500" y="2114550"/>
              <a:ext cx="5238750" cy="3333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7768" y="1371600"/>
            <a:ext cx="5388231" cy="4832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诗篇</a:t>
            </a:r>
            <a:r>
              <a:rPr sz="2400" b="1" spc="-70" dirty="0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sz="2400" b="1" spc="-10" dirty="0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篇背后的惨痛背</a:t>
            </a:r>
            <a:r>
              <a:rPr lang="zh-TW" altLang="en-US" sz="2400" b="1" spc="-10" dirty="0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景</a:t>
            </a:r>
            <a:endParaRPr lang="en-US" altLang="zh-TW" sz="2400" b="1" spc="-10" dirty="0">
              <a:solidFill>
                <a:srgbClr val="1E29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TW" sz="2400" b="1" spc="-10" dirty="0">
              <a:solidFill>
                <a:srgbClr val="1E29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sz="24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为最伟大的以色列君王，大卫犯下与拔示巴通奸并谋杀忠勇将军乌利亚的弥天大罪。这场失败使神的名在仇敌中遭受极大的亵</a:t>
            </a:r>
            <a:r>
              <a:rPr sz="2400" b="1" spc="-2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渎</a:t>
            </a:r>
            <a:r>
              <a:rPr lang="en-US" sz="2400" b="1" spc="-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>
              <a:lnSpc>
                <a:spcPct val="100000"/>
              </a:lnSpc>
            </a:pPr>
            <a:r>
              <a:rPr sz="2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你责备我的时候显为公义，判断我的时候显为清正。</a:t>
            </a:r>
            <a:r>
              <a:rPr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—— </a:t>
            </a:r>
            <a:r>
              <a:rPr sz="24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诗篇</a:t>
            </a:r>
            <a:r>
              <a:rPr sz="24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51:4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63300"/>
              </a:lnSpc>
              <a:spcBef>
                <a:spcPts val="1025"/>
              </a:spcBef>
            </a:pPr>
            <a:r>
              <a:rPr sz="2400" b="1" dirty="0">
                <a:solidFill>
                  <a:srgbClr val="545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当拿</a:t>
            </a:r>
            <a:r>
              <a:rPr sz="2400" b="1" spc="-5" dirty="0">
                <a:solidFill>
                  <a:srgbClr val="545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单先知揭露真相时，大卫痛心承认罪孽。人的失败永远无法玷污神的</a:t>
            </a:r>
            <a:r>
              <a:rPr sz="2400" b="1" dirty="0">
                <a:solidFill>
                  <a:srgbClr val="545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sz="2400" b="1" spc="-25" dirty="0">
                <a:solidFill>
                  <a:srgbClr val="545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义。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883788" y="457200"/>
            <a:ext cx="100890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latin typeface="MS Mincho"/>
                <a:cs typeface="MS Mincho"/>
              </a:rPr>
              <a:t>罪人的惨痛失</a:t>
            </a:r>
            <a:r>
              <a:rPr sz="4400" spc="-10" dirty="0">
                <a:latin typeface="PMingLiU"/>
                <a:cs typeface="PMingLiU"/>
              </a:rPr>
              <a:t>败与神的公义判定</a:t>
            </a:r>
          </a:p>
        </p:txBody>
      </p:sp>
      <p:sp>
        <p:nvSpPr>
          <p:cNvPr id="8" name="object 8"/>
          <p:cNvSpPr/>
          <p:nvPr/>
        </p:nvSpPr>
        <p:spPr>
          <a:xfrm>
            <a:off x="662050" y="386394"/>
            <a:ext cx="45719" cy="689932"/>
          </a:xfrm>
          <a:custGeom>
            <a:avLst/>
            <a:gdLst/>
            <a:ahLst/>
            <a:cxnLst/>
            <a:rect l="l" t="t" r="r" b="b"/>
            <a:pathLst>
              <a:path w="48259" h="466725">
                <a:moveTo>
                  <a:pt x="48006" y="0"/>
                </a:moveTo>
                <a:lnTo>
                  <a:pt x="0" y="0"/>
                </a:lnTo>
                <a:lnTo>
                  <a:pt x="0" y="466344"/>
                </a:lnTo>
                <a:lnTo>
                  <a:pt x="48006" y="466344"/>
                </a:lnTo>
                <a:lnTo>
                  <a:pt x="48006" y="0"/>
                </a:lnTo>
                <a:close/>
              </a:path>
            </a:pathLst>
          </a:custGeom>
          <a:solidFill>
            <a:srgbClr val="B452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17859" y="6434907"/>
            <a:ext cx="558800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55" dirty="0">
                <a:solidFill>
                  <a:srgbClr val="93A2B8"/>
                </a:solidFill>
                <a:latin typeface="Tahoma"/>
                <a:cs typeface="Tahoma"/>
              </a:rPr>
              <a:t>Slide</a:t>
            </a:r>
            <a:r>
              <a:rPr sz="950" spc="-35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93A2B8"/>
                </a:solidFill>
                <a:latin typeface="Tahoma"/>
                <a:cs typeface="Tahoma"/>
              </a:rPr>
              <a:t>16</a:t>
            </a:r>
            <a:r>
              <a:rPr sz="950" spc="-40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93A2B8"/>
                </a:solidFill>
                <a:latin typeface="Tahoma"/>
                <a:cs typeface="Tahoma"/>
              </a:rPr>
              <a:t>/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50" spc="70" dirty="0">
                <a:solidFill>
                  <a:srgbClr val="93A2B8"/>
                </a:solidFill>
                <a:latin typeface="Tahoma"/>
                <a:cs typeface="Tahoma"/>
              </a:rPr>
              <a:t>20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1143001" y="3052064"/>
            <a:ext cx="10058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4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第四部分：真理的防</a:t>
            </a:r>
            <a:r>
              <a:rPr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</a:t>
            </a:r>
            <a:r>
              <a:rPr sz="4400" spc="-65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sz="4400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绝不滥用恩典</a:t>
            </a:r>
            <a:endParaRPr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6759" y="6434907"/>
            <a:ext cx="552450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50" spc="55" dirty="0">
                <a:solidFill>
                  <a:srgbClr val="93A2B8"/>
                </a:solidFill>
                <a:latin typeface="Tahoma"/>
                <a:cs typeface="Tahoma"/>
              </a:rPr>
              <a:t>Slide</a:t>
            </a:r>
            <a:r>
              <a:rPr sz="950" spc="-30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35" dirty="0">
                <a:solidFill>
                  <a:srgbClr val="93A2B8"/>
                </a:solidFill>
                <a:latin typeface="Tahoma"/>
                <a:cs typeface="Tahoma"/>
              </a:rPr>
              <a:t>17</a:t>
            </a:r>
            <a:r>
              <a:rPr sz="950" spc="-30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93A2B8"/>
                </a:solidFill>
                <a:latin typeface="Tahoma"/>
                <a:cs typeface="Tahoma"/>
              </a:rPr>
              <a:t>/</a:t>
            </a:r>
            <a:endParaRPr sz="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950" spc="70" dirty="0">
                <a:solidFill>
                  <a:srgbClr val="93A2B8"/>
                </a:solidFill>
                <a:latin typeface="Tahoma"/>
                <a:cs typeface="Tahoma"/>
              </a:rPr>
              <a:t>20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04" y="6450016"/>
            <a:ext cx="13906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F0E3C3"/>
                </a:solidFill>
                <a:latin typeface="MS Mincho"/>
                <a:cs typeface="MS Mincho"/>
              </a:rPr>
              <a:t>真理防</a:t>
            </a:r>
            <a:r>
              <a:rPr sz="950" spc="-10" dirty="0">
                <a:solidFill>
                  <a:srgbClr val="F0E3C3"/>
                </a:solidFill>
                <a:latin typeface="PMingLiU"/>
                <a:cs typeface="PMingLiU"/>
              </a:rPr>
              <a:t>线：绝不滥用恩典</a:t>
            </a:r>
            <a:endParaRPr sz="95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600" y="4010659"/>
            <a:ext cx="69195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罗马书 </a:t>
            </a:r>
            <a:r>
              <a:rPr sz="2400" b="1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3:5-</a:t>
            </a:r>
            <a:r>
              <a:rPr sz="2400" b="1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4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揭露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伪逻辑，筑牢属灵道德防线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ag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6343650"/>
            <a:ext cx="10858500" cy="2766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5401" y="1676400"/>
            <a:ext cx="10439399" cy="36120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8415">
              <a:lnSpc>
                <a:spcPct val="157900"/>
              </a:lnSpc>
              <a:spcBef>
                <a:spcPts val="9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恩典</a:t>
            </a:r>
            <a:r>
              <a:rPr sz="2400" b="1" spc="5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绝非犯罪许可证： 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真正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历经重生、明白真恩的人绝非将神的宽容当作变本加厉的底气。真正的赦免带来更深切、更战兢的感恩与崇高敬畏。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恩典</a:t>
            </a:r>
            <a:r>
              <a:rPr sz="2400" b="1" spc="1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带来属灵重塑与管教：  </a:t>
            </a:r>
            <a:r>
              <a:rPr sz="2400" b="1" i="1" spc="6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因为神救众人的恩典已经显明</a:t>
            </a:r>
            <a:r>
              <a:rPr sz="2400" b="1" i="1" spc="8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教训我们除去不敬虔的心和世俗的情欲。</a:t>
            </a:r>
            <a:r>
              <a:rPr sz="2400" b="1" i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sz="2400" b="1" spc="90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提多</a:t>
            </a:r>
            <a:r>
              <a:rPr sz="2400" b="1" spc="9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2:11-</a:t>
            </a:r>
            <a:r>
              <a:rPr sz="2400" b="1" spc="-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）恩典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进入生命，会对肉体宣战，栽培圣洁。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8415">
              <a:lnSpc>
                <a:spcPct val="157900"/>
              </a:lnSpc>
              <a:spcBef>
                <a:spcPts val="39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十字架彰</a:t>
            </a:r>
            <a:r>
              <a:rPr sz="2400" b="1" spc="5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显了罪的严重性： </a:t>
            </a: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倘若罪是微不足道的，主基督便毋</a:t>
            </a:r>
            <a:r>
              <a:rPr sz="24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须剥去外衣、在各各他承接父神掩面不看、流尽鲜血的</a:t>
            </a: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痛苦</a:t>
            </a:r>
            <a:r>
              <a:rPr sz="24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审判。轻蔑罪便是践踏十字架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6050" y="0"/>
            <a:ext cx="725757" cy="4674434"/>
            <a:chOff x="666749" y="790955"/>
            <a:chExt cx="628904" cy="3639163"/>
          </a:xfrm>
        </p:grpSpPr>
        <p:pic>
          <p:nvPicPr>
            <p:cNvPr id="5" name="object 5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435" y="2278323"/>
              <a:ext cx="228600" cy="247650"/>
            </a:xfrm>
            <a:prstGeom prst="rect">
              <a:avLst/>
            </a:prstGeom>
          </p:spPr>
        </p:pic>
        <p:pic>
          <p:nvPicPr>
            <p:cNvPr id="6" name="object 6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903" y="3130593"/>
              <a:ext cx="285750" cy="247650"/>
            </a:xfrm>
            <a:prstGeom prst="rect">
              <a:avLst/>
            </a:prstGeom>
          </p:spPr>
        </p:pic>
        <p:pic>
          <p:nvPicPr>
            <p:cNvPr id="7" name="object 7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016" y="4182468"/>
              <a:ext cx="171450" cy="247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6749" y="790955"/>
              <a:ext cx="45719" cy="667835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1002080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福音的道德防</a:t>
            </a: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线：关于恩典的三重真理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4050" y="6436431"/>
            <a:ext cx="1468755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五、不要</a:t>
            </a:r>
            <a:r>
              <a:rPr sz="950" spc="65" dirty="0">
                <a:solidFill>
                  <a:srgbClr val="B45209"/>
                </a:solidFill>
                <a:latin typeface="PMingLiU"/>
                <a:cs typeface="PMingLiU"/>
              </a:rPr>
              <a:t>滥用恩典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(3:5-</a:t>
            </a:r>
            <a:r>
              <a:rPr sz="950" spc="-25" dirty="0">
                <a:solidFill>
                  <a:srgbClr val="B45209"/>
                </a:solidFill>
                <a:latin typeface="Tahoma"/>
                <a:cs typeface="Tahoma"/>
              </a:rPr>
              <a:t>8)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5" dirty="0"/>
              <a:t> </a:t>
            </a:r>
            <a:fld id="{81D60167-4931-47E6-BA6A-407CBD079E47}" type="slidenum">
              <a:rPr dirty="0"/>
              <a:t>18</a:t>
            </a:fld>
            <a:r>
              <a:rPr spc="-40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236" y="1501519"/>
            <a:ext cx="10858500" cy="5124451"/>
            <a:chOff x="666750" y="1495805"/>
            <a:chExt cx="10858500" cy="5124451"/>
          </a:xfrm>
        </p:grpSpPr>
        <p:pic>
          <p:nvPicPr>
            <p:cNvPr id="3" name="object 3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1495805"/>
              <a:ext cx="2505708" cy="4572000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0941" y="1495805"/>
              <a:ext cx="2915667" cy="4572000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871" y="1495805"/>
              <a:ext cx="2690349" cy="4572000"/>
            </a:xfrm>
            <a:prstGeom prst="rect">
              <a:avLst/>
            </a:prstGeom>
          </p:spPr>
        </p:pic>
        <p:pic>
          <p:nvPicPr>
            <p:cNvPr id="6" name="object 6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9314" y="1495805"/>
              <a:ext cx="2535935" cy="4572000"/>
            </a:xfrm>
            <a:prstGeom prst="rect">
              <a:avLst/>
            </a:prstGeom>
          </p:spPr>
        </p:pic>
        <p:pic>
          <p:nvPicPr>
            <p:cNvPr id="7" name="object 7" descr="image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5009" y="2439670"/>
            <a:ext cx="24876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sz="2400" b="1" spc="-10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对软弱不绝望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750" y="3163570"/>
            <a:ext cx="2487673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zh-CN" altLang="en-US" sz="2000" b="1" spc="-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虽然我们曾多次软弱、为罪流</a:t>
            </a: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泪。但深信那在心里</a:t>
            </a:r>
            <a:r>
              <a:rPr sz="2000" b="1" spc="-1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动了善工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865"/>
              </a:spcBef>
            </a:pPr>
            <a:r>
              <a:rPr sz="2000" b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的，必成全这工（腓</a:t>
            </a:r>
            <a:r>
              <a:rPr sz="2000" b="1" spc="-50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1:6）</a:t>
            </a:r>
            <a:r>
              <a:rPr sz="2000" b="1" spc="-2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sz="2000" b="1" spc="-2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</a:t>
            </a:r>
            <a:r>
              <a:rPr sz="2000" b="1" spc="-10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开始的工，</a:t>
            </a:r>
            <a:r>
              <a:rPr sz="2000" b="1" spc="-20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祂负责到底</a:t>
            </a:r>
            <a:r>
              <a:rPr sz="2000" b="1" spc="-20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1557" y="2495550"/>
            <a:ext cx="27744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sz="2400" b="1" spc="-10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对教会有盼望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1557" y="3192199"/>
            <a:ext cx="277444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教会充</a:t>
            </a:r>
            <a:r>
              <a:rPr sz="20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满人的不完美，两千年</a:t>
            </a: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来面</a:t>
            </a:r>
            <a:r>
              <a:rPr sz="20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临各种腐败，但元首基督</a:t>
            </a: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是信</a:t>
            </a:r>
            <a:r>
              <a:rPr sz="20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实的！绝不要因为人的不</a:t>
            </a:r>
            <a:r>
              <a:rPr sz="2000" b="1" spc="-1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义，离开祂所拣选的圣洁身体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0005" y="406374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465469"/>
                </a:solidFill>
                <a:latin typeface="MS Mincho"/>
                <a:cs typeface="MS Mincho"/>
              </a:rPr>
              <a:t>。</a:t>
            </a:r>
            <a:endParaRPr sz="1200">
              <a:latin typeface="MS Mincho"/>
              <a:cs typeface="MS 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0095" y="2495550"/>
            <a:ext cx="23931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sz="2400" b="1" spc="-10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对世界不摇摆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8577" y="3276598"/>
            <a:ext cx="2660129" cy="198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sz="20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对世态不义、恶人昌盛，我们的盼望仍然在于神的宝座</a:t>
            </a:r>
            <a:r>
              <a:rPr sz="2000" b="1" spc="-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2000" b="1" spc="-5" dirty="0">
              <a:solidFill>
                <a:srgbClr val="465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神虽然没有立刻惩治，但最终必在荣耀中施行审问（传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12:14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02799" y="2495550"/>
            <a:ext cx="25011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sz="2400" b="1" spc="-10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对恩典心存敬畏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2800" y="3200586"/>
            <a:ext cx="25089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sz="20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们得了不能震动的国，就</a:t>
            </a: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当照神喜悦的，用虔</a:t>
            </a:r>
            <a:r>
              <a:rPr sz="2000" b="1" spc="-1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诚敬畏事</a:t>
            </a:r>
            <a:r>
              <a:rPr sz="20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奉神，因我</a:t>
            </a:r>
            <a:r>
              <a:rPr sz="2000" b="1" spc="-10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们的神乃是烈火</a:t>
            </a:r>
            <a:r>
              <a:rPr sz="2000" b="1" spc="-10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sz="2000" b="1" spc="-50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000" b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sz="2000" b="1" spc="-10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希12:28）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6750" y="790955"/>
            <a:ext cx="9805035" cy="1428750"/>
            <a:chOff x="666750" y="790955"/>
            <a:chExt cx="9805035" cy="1428750"/>
          </a:xfrm>
        </p:grpSpPr>
        <p:pic>
          <p:nvPicPr>
            <p:cNvPr id="20" name="object 20" descr="image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4217" y="1838705"/>
              <a:ext cx="381000" cy="381000"/>
            </a:xfrm>
            <a:prstGeom prst="rect">
              <a:avLst/>
            </a:prstGeom>
          </p:spPr>
        </p:pic>
        <p:pic>
          <p:nvPicPr>
            <p:cNvPr id="21" name="object 21" descr="image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0653" y="1838705"/>
              <a:ext cx="476250" cy="381000"/>
            </a:xfrm>
            <a:prstGeom prst="rect">
              <a:avLst/>
            </a:prstGeom>
          </p:spPr>
        </p:pic>
        <p:pic>
          <p:nvPicPr>
            <p:cNvPr id="22" name="object 22" descr="image.pn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2340" y="1838705"/>
              <a:ext cx="381000" cy="381000"/>
            </a:xfrm>
            <a:prstGeom prst="rect">
              <a:avLst/>
            </a:prstGeom>
          </p:spPr>
        </p:pic>
        <p:pic>
          <p:nvPicPr>
            <p:cNvPr id="23" name="object 23" descr="image.png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3159" y="1838705"/>
              <a:ext cx="428244" cy="3810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6750" y="790955"/>
              <a:ext cx="48260" cy="466725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96743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latin typeface="MS Mincho"/>
                <a:cs typeface="MS Mincho"/>
              </a:rPr>
              <a:t>生命</a:t>
            </a:r>
            <a:r>
              <a:rPr sz="4400" spc="-5" dirty="0">
                <a:latin typeface="PMingLiU"/>
                <a:cs typeface="PMingLiU"/>
              </a:rPr>
              <a:t>应用：今日信徒的四个方向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5" dirty="0"/>
              <a:t> </a:t>
            </a:r>
            <a:fld id="{81D60167-4931-47E6-BA6A-407CBD079E47}" type="slidenum">
              <a:rPr dirty="0"/>
              <a:t>19</a:t>
            </a:fld>
            <a:r>
              <a:rPr spc="-40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4050" y="6450016"/>
            <a:ext cx="101917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六、生命四个</a:t>
            </a:r>
            <a:r>
              <a:rPr sz="950" spc="-25" dirty="0">
                <a:solidFill>
                  <a:srgbClr val="B45209"/>
                </a:solidFill>
                <a:latin typeface="PMingLiU"/>
                <a:cs typeface="PMingLiU"/>
              </a:rPr>
              <a:t>应用</a:t>
            </a:r>
            <a:endParaRPr sz="9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2723388"/>
            <a:ext cx="10858500" cy="3896868"/>
            <a:chOff x="666750" y="2723388"/>
            <a:chExt cx="10858500" cy="3896868"/>
          </a:xfrm>
        </p:grpSpPr>
        <p:pic>
          <p:nvPicPr>
            <p:cNvPr id="3" name="object 3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2723388"/>
              <a:ext cx="5238750" cy="2116074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0" y="2723388"/>
              <a:ext cx="5092063" cy="1493777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2650" y="2667000"/>
            <a:ext cx="5022850" cy="20932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2080" indent="-119380">
              <a:lnSpc>
                <a:spcPct val="100000"/>
              </a:lnSpc>
              <a:spcBef>
                <a:spcPts val="125"/>
              </a:spcBef>
              <a:buFont typeface="Palatino Linotype"/>
              <a:buAutoNum type="arabicPlain"/>
              <a:tabLst>
                <a:tab pos="132080" algn="l"/>
              </a:tabLst>
            </a:pPr>
            <a:r>
              <a:rPr sz="2000" b="1" spc="-5" dirty="0">
                <a:solidFill>
                  <a:srgbClr val="334154"/>
                </a:solidFill>
                <a:latin typeface="PMingLiU"/>
                <a:cs typeface="PMingLiU"/>
              </a:rPr>
              <a:t>这样说来，犹太人有什么长处？割礼有什么益处呢？</a:t>
            </a:r>
            <a:endParaRPr sz="2000" b="1" dirty="0">
              <a:latin typeface="PMingLiU"/>
              <a:cs typeface="PMingLiU"/>
            </a:endParaRPr>
          </a:p>
          <a:p>
            <a:pPr marL="156845" indent="-144145">
              <a:lnSpc>
                <a:spcPct val="100000"/>
              </a:lnSpc>
              <a:spcBef>
                <a:spcPts val="1350"/>
              </a:spcBef>
              <a:buFont typeface="Palatino Linotype"/>
              <a:buAutoNum type="arabicPlain"/>
              <a:tabLst>
                <a:tab pos="156845" algn="l"/>
              </a:tabLst>
            </a:pPr>
            <a:r>
              <a:rPr sz="2000" b="1" dirty="0">
                <a:solidFill>
                  <a:srgbClr val="334154"/>
                </a:solidFill>
                <a:latin typeface="MS Mincho"/>
                <a:cs typeface="MS Mincho"/>
              </a:rPr>
              <a:t>凡事大有好</a:t>
            </a:r>
            <a:r>
              <a:rPr sz="2000" b="1" dirty="0">
                <a:solidFill>
                  <a:srgbClr val="334154"/>
                </a:solidFill>
                <a:latin typeface="PMingLiU"/>
                <a:cs typeface="PMingLiU"/>
              </a:rPr>
              <a:t>处：第一是</a:t>
            </a:r>
            <a:r>
              <a:rPr sz="2000" b="1" dirty="0">
                <a:solidFill>
                  <a:srgbClr val="334154"/>
                </a:solidFill>
                <a:latin typeface="MS Mincho"/>
                <a:cs typeface="MS Mincho"/>
              </a:rPr>
              <a:t>神的圣言交托他</a:t>
            </a:r>
            <a:r>
              <a:rPr sz="2000" b="1" dirty="0">
                <a:solidFill>
                  <a:srgbClr val="334154"/>
                </a:solidFill>
                <a:latin typeface="PMingLiU"/>
                <a:cs typeface="PMingLiU"/>
              </a:rPr>
              <a:t>们</a:t>
            </a:r>
            <a:r>
              <a:rPr sz="2000" b="1" spc="-50" dirty="0">
                <a:solidFill>
                  <a:srgbClr val="334154"/>
                </a:solidFill>
                <a:latin typeface="MS Mincho"/>
                <a:cs typeface="MS Mincho"/>
              </a:rPr>
              <a:t>。</a:t>
            </a:r>
            <a:endParaRPr sz="2000" b="1" dirty="0">
              <a:latin typeface="MS Mincho"/>
              <a:cs typeface="MS Mincho"/>
            </a:endParaRPr>
          </a:p>
          <a:p>
            <a:pPr marL="12700" marR="5080" indent="148590">
              <a:lnSpc>
                <a:spcPct val="162900"/>
              </a:lnSpc>
              <a:spcBef>
                <a:spcPts val="295"/>
              </a:spcBef>
              <a:buFont typeface="Palatino Linotype"/>
              <a:buAutoNum type="arabicPlain"/>
              <a:tabLst>
                <a:tab pos="161290" algn="l"/>
              </a:tabLst>
            </a:pPr>
            <a:r>
              <a:rPr sz="2000" b="1" dirty="0">
                <a:solidFill>
                  <a:srgbClr val="334154"/>
                </a:solidFill>
                <a:latin typeface="MS Mincho"/>
                <a:cs typeface="MS Mincho"/>
              </a:rPr>
              <a:t>即便有不信的，</a:t>
            </a:r>
            <a:r>
              <a:rPr sz="2000" b="1" spc="-5" dirty="0">
                <a:solidFill>
                  <a:srgbClr val="334154"/>
                </a:solidFill>
                <a:latin typeface="PMingLiU"/>
                <a:cs typeface="PMingLiU"/>
              </a:rPr>
              <a:t>这有何妨呢？难道他们的不信就废掉神的</a:t>
            </a:r>
            <a:r>
              <a:rPr sz="2000" b="1" dirty="0">
                <a:solidFill>
                  <a:srgbClr val="334154"/>
                </a:solidFill>
                <a:latin typeface="MS Mincho"/>
                <a:cs typeface="MS Mincho"/>
              </a:rPr>
              <a:t>信</a:t>
            </a:r>
            <a:r>
              <a:rPr sz="2000" b="1" spc="-25" dirty="0">
                <a:solidFill>
                  <a:srgbClr val="334154"/>
                </a:solidFill>
                <a:latin typeface="PMingLiU"/>
                <a:cs typeface="PMingLiU"/>
              </a:rPr>
              <a:t>吗？</a:t>
            </a:r>
            <a:endParaRPr sz="2000" b="1" dirty="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907" y="2819400"/>
            <a:ext cx="4806443" cy="13882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7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b="1" spc="12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断乎不能！不如说，神是真实的，人都是虚谎的。如</a:t>
            </a:r>
            <a:r>
              <a:rPr sz="2000" b="1" spc="-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经上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sz="2000" b="1" spc="-2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sz="2000" b="1" spc="-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sz="2000" b="1" spc="-3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责备人的时候，显为公义；被人议论的时候，可以得胜。</a:t>
            </a:r>
            <a:r>
              <a:rPr sz="2000" b="1" spc="-5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MS Mincho"/>
                <a:cs typeface="MS Mincho"/>
              </a:rPr>
              <a:t>圣</a:t>
            </a:r>
            <a:r>
              <a:rPr dirty="0">
                <a:latin typeface="PMingLiU"/>
                <a:cs typeface="PMingLiU"/>
              </a:rPr>
              <a:t>经经文：罗马书 </a:t>
            </a:r>
            <a:r>
              <a:rPr spc="65" dirty="0"/>
              <a:t>3:1-</a:t>
            </a:r>
            <a:r>
              <a:rPr spc="70" dirty="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2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4050" y="6450016"/>
            <a:ext cx="11430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神的信</a:t>
            </a:r>
            <a:r>
              <a:rPr sz="950" spc="-10" dirty="0">
                <a:solidFill>
                  <a:srgbClr val="B45209"/>
                </a:solidFill>
                <a:latin typeface="PMingLiU"/>
                <a:cs typeface="PMingLiU"/>
              </a:rPr>
              <a:t>实与人的不信</a:t>
            </a:r>
            <a:endParaRPr sz="9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501929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回到十字架</a:t>
            </a: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br>
              <a:rPr lang="en-US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神信</a:t>
            </a:r>
            <a:r>
              <a:rPr sz="3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实的最高证明</a:t>
            </a:r>
            <a:endParaRPr sz="32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1500" y="-1"/>
            <a:ext cx="11620500" cy="6858000"/>
            <a:chOff x="571500" y="-1"/>
            <a:chExt cx="11620500" cy="6858000"/>
          </a:xfrm>
        </p:grpSpPr>
        <p:sp>
          <p:nvSpPr>
            <p:cNvPr id="4" name="object 4"/>
            <p:cNvSpPr/>
            <p:nvPr/>
          </p:nvSpPr>
          <p:spPr>
            <a:xfrm>
              <a:off x="571500" y="790955"/>
              <a:ext cx="48260" cy="466725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4505" y="-1"/>
              <a:ext cx="5857494" cy="6857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399" y="1752600"/>
            <a:ext cx="6182105" cy="3595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神圣属性在十字架上的完美交</a:t>
            </a:r>
            <a:r>
              <a:rPr sz="2000" b="1" spc="-50" dirty="0">
                <a:solidFill>
                  <a:srgbClr val="1E29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汇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63830">
              <a:lnSpc>
                <a:spcPct val="162900"/>
              </a:lnSpc>
              <a:spcBef>
                <a:spcPts val="1005"/>
              </a:spcBef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彰显神的公义： 罪的工价乃是死。神没有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纵容罪恶，而是在十字</a:t>
            </a: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架上将所有怒气的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审判，完全归在无罪的羔羊耶稣基督身上。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彰</a:t>
            </a:r>
            <a:r>
              <a:rPr sz="2000" b="1" spc="3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显神的信实与慈爱：  </a:t>
            </a:r>
            <a:r>
              <a:rPr sz="20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兑现自创世记伊甸园以来</a:t>
            </a:r>
            <a:r>
              <a:rPr sz="2000" b="1" spc="5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0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女人的后裔</a:t>
            </a:r>
            <a:r>
              <a:rPr sz="2000" b="1" spc="5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000" b="1" spc="-2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最古</a:t>
            </a:r>
            <a:r>
              <a:rPr sz="20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老的救</a:t>
            </a:r>
            <a:r>
              <a:rPr sz="20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赎应许，为我们这些不忠的叛逆者舍去独生至爱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人的不信</a:t>
            </a:r>
            <a:r>
              <a:rPr sz="20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绝不能阻挡神的慈爱与历史计划</a:t>
            </a:r>
            <a:r>
              <a:rPr sz="2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ag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286000" y="609600"/>
            <a:ext cx="7620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-55" dirty="0">
                <a:solidFill>
                  <a:srgbClr val="FFFF00"/>
                </a:solidFill>
                <a:latin typeface="MS Mincho"/>
                <a:cs typeface="MS Mincho"/>
              </a:rPr>
              <a:t>我</a:t>
            </a:r>
            <a:r>
              <a:rPr sz="5400" spc="-10" dirty="0">
                <a:solidFill>
                  <a:srgbClr val="FFFF00"/>
                </a:solidFill>
                <a:latin typeface="PMingLiU"/>
                <a:cs typeface="PMingLiU"/>
              </a:rPr>
              <a:t>们的盼望永不落空</a:t>
            </a:r>
            <a:endParaRPr sz="5400" dirty="0">
              <a:solidFill>
                <a:srgbClr val="FFFF00"/>
              </a:solidFill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1905000"/>
            <a:ext cx="12039599" cy="4711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200" i="1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人的</a:t>
            </a:r>
            <a:r>
              <a:rPr sz="32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软弱无法阻拦神最终恩典的成全</a:t>
            </a:r>
            <a:endParaRPr lang="en-US" sz="3200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51300"/>
              </a:lnSpc>
            </a:pPr>
            <a:r>
              <a:rPr sz="3600" spc="-3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sz="3600" spc="-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们不至消灭，是出于耶和华诸般的慈爱，因祂的怜悯不至断绝。每早晨，这都是新的；你的诚实极其广大！</a:t>
            </a:r>
            <a:r>
              <a:rPr sz="3600" spc="-2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" algn="ctr">
              <a:lnSpc>
                <a:spcPct val="100000"/>
              </a:lnSpc>
              <a:spcBef>
                <a:spcPts val="960"/>
              </a:spcBef>
            </a:pPr>
            <a:r>
              <a:rPr sz="3600" spc="-2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sz="3600" spc="-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耶利米哀歌 </a:t>
            </a:r>
            <a:r>
              <a:rPr sz="3600" spc="9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3:22-</a:t>
            </a:r>
            <a:r>
              <a:rPr sz="3600" spc="4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同心仰望那永不失</a:t>
            </a:r>
            <a:r>
              <a:rPr sz="36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败、昨日今日永远都不改变的神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66750" y="1994915"/>
              <a:ext cx="10858500" cy="3545204"/>
            </a:xfrm>
            <a:custGeom>
              <a:avLst/>
              <a:gdLst/>
              <a:ahLst/>
              <a:cxnLst/>
              <a:rect l="l" t="t" r="r" b="b"/>
              <a:pathLst>
                <a:path w="10858500" h="3545204">
                  <a:moveTo>
                    <a:pt x="10858500" y="3534918"/>
                  </a:moveTo>
                  <a:lnTo>
                    <a:pt x="0" y="3534918"/>
                  </a:lnTo>
                  <a:lnTo>
                    <a:pt x="0" y="3544824"/>
                  </a:lnTo>
                  <a:lnTo>
                    <a:pt x="10858500" y="3544824"/>
                  </a:lnTo>
                  <a:lnTo>
                    <a:pt x="10858500" y="3534918"/>
                  </a:lnTo>
                  <a:close/>
                </a:path>
                <a:path w="10858500" h="3545204">
                  <a:moveTo>
                    <a:pt x="10858500" y="2750058"/>
                  </a:moveTo>
                  <a:lnTo>
                    <a:pt x="0" y="2750058"/>
                  </a:lnTo>
                  <a:lnTo>
                    <a:pt x="0" y="2759964"/>
                  </a:lnTo>
                  <a:lnTo>
                    <a:pt x="10858500" y="2759964"/>
                  </a:lnTo>
                  <a:lnTo>
                    <a:pt x="10858500" y="2750058"/>
                  </a:lnTo>
                  <a:close/>
                </a:path>
                <a:path w="10858500" h="3545204">
                  <a:moveTo>
                    <a:pt x="10858500" y="1767840"/>
                  </a:moveTo>
                  <a:lnTo>
                    <a:pt x="0" y="1767840"/>
                  </a:lnTo>
                  <a:lnTo>
                    <a:pt x="0" y="1776984"/>
                  </a:lnTo>
                  <a:lnTo>
                    <a:pt x="10858500" y="1776984"/>
                  </a:lnTo>
                  <a:lnTo>
                    <a:pt x="10858500" y="1767840"/>
                  </a:lnTo>
                  <a:close/>
                </a:path>
                <a:path w="10858500" h="3545204">
                  <a:moveTo>
                    <a:pt x="10858500" y="784860"/>
                  </a:moveTo>
                  <a:lnTo>
                    <a:pt x="0" y="784860"/>
                  </a:lnTo>
                  <a:lnTo>
                    <a:pt x="0" y="794004"/>
                  </a:lnTo>
                  <a:lnTo>
                    <a:pt x="10858500" y="794004"/>
                  </a:lnTo>
                  <a:lnTo>
                    <a:pt x="10858500" y="784860"/>
                  </a:lnTo>
                  <a:close/>
                </a:path>
                <a:path w="10858500" h="3545204">
                  <a:moveTo>
                    <a:pt x="108585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0858500" y="9144"/>
                  </a:lnTo>
                  <a:lnTo>
                    <a:pt x="10858500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1368552"/>
              <a:ext cx="857250" cy="476250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2153411"/>
              <a:ext cx="857250" cy="476250"/>
            </a:xfrm>
            <a:prstGeom prst="rect">
              <a:avLst/>
            </a:prstGeom>
          </p:spPr>
        </p:pic>
        <p:pic>
          <p:nvPicPr>
            <p:cNvPr id="6" name="object 6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0" y="3037332"/>
              <a:ext cx="857250" cy="476250"/>
            </a:xfrm>
            <a:prstGeom prst="rect">
              <a:avLst/>
            </a:prstGeom>
          </p:spPr>
        </p:pic>
        <p:pic>
          <p:nvPicPr>
            <p:cNvPr id="7" name="object 7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50" y="4020311"/>
              <a:ext cx="857250" cy="476250"/>
            </a:xfrm>
            <a:prstGeom prst="rect">
              <a:avLst/>
            </a:prstGeom>
          </p:spPr>
        </p:pic>
        <p:pic>
          <p:nvPicPr>
            <p:cNvPr id="8" name="object 8" descr="image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750" y="4904232"/>
              <a:ext cx="857250" cy="476250"/>
            </a:xfrm>
            <a:prstGeom prst="rect">
              <a:avLst/>
            </a:prstGeom>
          </p:spPr>
        </p:pic>
        <p:pic>
          <p:nvPicPr>
            <p:cNvPr id="9" name="object 9" descr="image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750" y="5689091"/>
              <a:ext cx="857250" cy="4762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49551" y="1403858"/>
            <a:ext cx="9769475" cy="4787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334154"/>
                </a:solidFill>
                <a:latin typeface="Tahoma"/>
                <a:cs typeface="Tahoma"/>
                <a:hlinkClick r:id="rId8"/>
              </a:rPr>
              <a:t>https://i0.pickpik.com/photos/973/471/598/prayer-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  <a:hlinkClick r:id="rId8"/>
              </a:rPr>
              <a:t>bible-</a:t>
            </a:r>
            <a:r>
              <a:rPr sz="950" spc="45" dirty="0">
                <a:solidFill>
                  <a:srgbClr val="334154"/>
                </a:solidFill>
                <a:latin typeface="Tahoma"/>
                <a:cs typeface="Tahoma"/>
                <a:hlinkClick r:id="rId8"/>
              </a:rPr>
              <a:t>christian-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8"/>
              </a:rPr>
              <a:t>folded-hands-</a:t>
            </a:r>
            <a:r>
              <a:rPr sz="950" spc="-10" dirty="0">
                <a:solidFill>
                  <a:srgbClr val="334154"/>
                </a:solidFill>
                <a:latin typeface="Tahoma"/>
                <a:cs typeface="Tahoma"/>
                <a:hlinkClick r:id="rId8"/>
              </a:rPr>
              <a:t>preview.jpg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200" dirty="0">
                <a:solidFill>
                  <a:srgbClr val="334154"/>
                </a:solidFill>
                <a:latin typeface="Tahoma"/>
                <a:cs typeface="Tahoma"/>
              </a:rPr>
              <a:t>Source:</a:t>
            </a:r>
            <a:r>
              <a:rPr sz="1200" spc="275" dirty="0">
                <a:solidFill>
                  <a:srgbClr val="334154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F46E4"/>
                </a:solidFill>
                <a:latin typeface="Tahoma"/>
                <a:cs typeface="Tahoma"/>
                <a:hlinkClick r:id="rId9"/>
              </a:rPr>
              <a:t>www.pickpik.com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dirty="0">
                <a:solidFill>
                  <a:srgbClr val="334154"/>
                </a:solidFill>
                <a:latin typeface="Tahoma"/>
                <a:cs typeface="Tahoma"/>
                <a:hlinkClick r:id="rId10"/>
              </a:rPr>
              <a:t>https://i.ebayimg.com/images/g/fS4AAOSw-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0"/>
              </a:rPr>
              <a:t>Epl4MRR/s-</a:t>
            </a:r>
            <a:r>
              <a:rPr sz="950" spc="-10" dirty="0">
                <a:solidFill>
                  <a:srgbClr val="334154"/>
                </a:solidFill>
                <a:latin typeface="Tahoma"/>
                <a:cs typeface="Tahoma"/>
                <a:hlinkClick r:id="rId10"/>
              </a:rPr>
              <a:t>l1200.jpg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200" dirty="0">
                <a:solidFill>
                  <a:srgbClr val="334154"/>
                </a:solidFill>
                <a:latin typeface="Tahoma"/>
                <a:cs typeface="Tahoma"/>
              </a:rPr>
              <a:t>Source:</a:t>
            </a:r>
            <a:r>
              <a:rPr sz="1200" spc="275" dirty="0">
                <a:solidFill>
                  <a:srgbClr val="334154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F46E4"/>
                </a:solidFill>
                <a:latin typeface="Tahoma"/>
                <a:cs typeface="Tahoma"/>
                <a:hlinkClick r:id="rId11"/>
              </a:rPr>
              <a:t>www.ebay.com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Tahoma"/>
              <a:cs typeface="Tahoma"/>
            </a:endParaRPr>
          </a:p>
          <a:p>
            <a:pPr marL="12700" marR="253365">
              <a:lnSpc>
                <a:spcPct val="164200"/>
              </a:lnSpc>
              <a:spcBef>
                <a:spcPts val="5"/>
              </a:spcBef>
            </a:pPr>
            <a:r>
              <a:rPr sz="950" spc="4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https://w0.peakpx.com/wallpaper/830/140/HD-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wallpaper-premium-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vector-</a:t>
            </a:r>
            <a:r>
              <a:rPr sz="950" spc="45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starry-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universe-</a:t>
            </a:r>
            <a:r>
              <a:rPr sz="950" spc="8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space-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galaxy-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nebula-stars-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and-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stardust-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vector-</a:t>
            </a:r>
            <a:r>
              <a:rPr sz="950" spc="75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cosmic-</a:t>
            </a:r>
            <a:r>
              <a:rPr sz="950" spc="65" dirty="0">
                <a:solidFill>
                  <a:srgbClr val="334154"/>
                </a:solidFill>
                <a:latin typeface="Tahoma"/>
                <a:cs typeface="Tahoma"/>
                <a:hlinkClick r:id="rId12"/>
              </a:rPr>
              <a:t>background-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</a:rPr>
              <a:t>with-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</a:rPr>
              <a:t>blue-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</a:rPr>
              <a:t>and-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</a:rPr>
              <a:t>purple-</a:t>
            </a:r>
            <a:r>
              <a:rPr sz="950" spc="45" dirty="0">
                <a:solidFill>
                  <a:srgbClr val="334154"/>
                </a:solidFill>
                <a:latin typeface="Tahoma"/>
                <a:cs typeface="Tahoma"/>
              </a:rPr>
              <a:t>realistic-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</a:rPr>
              <a:t>nebulosity-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</a:rPr>
              <a:t>and-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</a:rPr>
              <a:t>shining-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</a:rPr>
              <a:t>stars-colorful-</a:t>
            </a:r>
            <a:r>
              <a:rPr sz="950" spc="85" dirty="0">
                <a:solidFill>
                  <a:srgbClr val="334154"/>
                </a:solidFill>
                <a:latin typeface="Tahoma"/>
                <a:cs typeface="Tahoma"/>
              </a:rPr>
              <a:t>cosmos-</a:t>
            </a:r>
            <a:r>
              <a:rPr sz="950" spc="40" dirty="0">
                <a:solidFill>
                  <a:srgbClr val="334154"/>
                </a:solidFill>
                <a:latin typeface="Tahoma"/>
                <a:cs typeface="Tahoma"/>
              </a:rPr>
              <a:t>infinite-night-</a:t>
            </a:r>
            <a:r>
              <a:rPr sz="950" spc="75" dirty="0">
                <a:solidFill>
                  <a:srgbClr val="334154"/>
                </a:solidFill>
                <a:latin typeface="Tahoma"/>
                <a:cs typeface="Tahoma"/>
              </a:rPr>
              <a:t>sky-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</a:rPr>
              <a:t>backdrop.jpg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solidFill>
                  <a:srgbClr val="334154"/>
                </a:solidFill>
                <a:latin typeface="Tahoma"/>
                <a:cs typeface="Tahoma"/>
              </a:rPr>
              <a:t>Source:</a:t>
            </a:r>
            <a:r>
              <a:rPr sz="1200" spc="275" dirty="0">
                <a:solidFill>
                  <a:srgbClr val="334154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4F46E4"/>
                </a:solidFill>
                <a:latin typeface="Tahoma"/>
                <a:cs typeface="Tahoma"/>
                <a:hlinkClick r:id="rId13"/>
              </a:rPr>
              <a:t>www.peakpx.com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64200"/>
              </a:lnSpc>
            </a:pPr>
            <a:r>
              <a:rPr sz="950" spc="-10" dirty="0">
                <a:solidFill>
                  <a:srgbClr val="334154"/>
                </a:solidFill>
                <a:latin typeface="Tahoma"/>
                <a:cs typeface="Tahoma"/>
                <a:hlinkClick r:id="rId14"/>
              </a:rPr>
              <a:t>https://static.wixstatic.com/media/nsplsh_5363516e6773366f4f3145~mv2_d_5184_3456_s_4_2.jpg/v1/fill/w_568,h_378,al_c,q_80,usm_0.66_1.00_0.01,enc_avif,quality_</a:t>
            </a:r>
            <a:r>
              <a:rPr sz="950" spc="500" dirty="0">
                <a:solidFill>
                  <a:srgbClr val="334154"/>
                </a:solidFill>
                <a:latin typeface="Tahoma"/>
                <a:cs typeface="Tahoma"/>
              </a:rPr>
              <a:t>        </a:t>
            </a:r>
            <a:r>
              <a:rPr sz="950" spc="-10" dirty="0">
                <a:solidFill>
                  <a:srgbClr val="334154"/>
                </a:solidFill>
                <a:latin typeface="Tahoma"/>
                <a:cs typeface="Tahoma"/>
              </a:rPr>
              <a:t>auto/nsplsh_5363516e6773366f4f3145~mv2_d_5184_3456_s_4_2.jpg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solidFill>
                  <a:srgbClr val="334154"/>
                </a:solidFill>
                <a:latin typeface="Tahoma"/>
                <a:cs typeface="Tahoma"/>
              </a:rPr>
              <a:t>Source:</a:t>
            </a:r>
            <a:r>
              <a:rPr sz="1200" spc="275" dirty="0">
                <a:solidFill>
                  <a:srgbClr val="334154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F46E4"/>
                </a:solidFill>
                <a:latin typeface="Tahoma"/>
                <a:cs typeface="Tahoma"/>
                <a:hlinkClick r:id="rId15"/>
              </a:rPr>
              <a:t>www.jjfischer.com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https://i.natgeofe.com/n/48a51628-</a:t>
            </a:r>
            <a:r>
              <a:rPr sz="950" spc="85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422d-</a:t>
            </a:r>
            <a:r>
              <a:rPr sz="950" spc="95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4306-</a:t>
            </a:r>
            <a:r>
              <a:rPr sz="950" spc="80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be20-</a:t>
            </a:r>
            <a:r>
              <a:rPr sz="950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145b2928341f/01-jerusalem-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lost-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fortress-</a:t>
            </a:r>
            <a:r>
              <a:rPr sz="950" spc="-10" dirty="0">
                <a:solidFill>
                  <a:srgbClr val="334154"/>
                </a:solidFill>
                <a:latin typeface="Tahoma"/>
                <a:cs typeface="Tahoma"/>
                <a:hlinkClick r:id="rId16"/>
              </a:rPr>
              <a:t>greek.jpg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200" dirty="0">
                <a:solidFill>
                  <a:srgbClr val="334154"/>
                </a:solidFill>
                <a:latin typeface="Tahoma"/>
                <a:cs typeface="Tahoma"/>
              </a:rPr>
              <a:t>Source:</a:t>
            </a:r>
            <a:r>
              <a:rPr sz="1200" spc="275" dirty="0">
                <a:solidFill>
                  <a:srgbClr val="334154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F46E4"/>
                </a:solidFill>
                <a:latin typeface="Tahoma"/>
                <a:cs typeface="Tahoma"/>
                <a:hlinkClick r:id="rId17"/>
              </a:rPr>
              <a:t>www.nationalgeographic.com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https://png.pngtree.com/background/20250715/original/pngtree-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dramatic-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sunset-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crucifixion-</a:t>
            </a:r>
            <a:r>
              <a:rPr sz="950" spc="6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jesus-</a:t>
            </a:r>
            <a:r>
              <a:rPr sz="950" spc="55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christ-</a:t>
            </a:r>
            <a:r>
              <a:rPr sz="950" spc="7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on-</a:t>
            </a:r>
            <a:r>
              <a:rPr sz="950" spc="8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cross-</a:t>
            </a:r>
            <a:r>
              <a:rPr sz="95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silhouette-</a:t>
            </a:r>
            <a:r>
              <a:rPr sz="950" spc="5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picture-</a:t>
            </a:r>
            <a:r>
              <a:rPr sz="950" spc="-10" dirty="0">
                <a:solidFill>
                  <a:srgbClr val="334154"/>
                </a:solidFill>
                <a:latin typeface="Tahoma"/>
                <a:cs typeface="Tahoma"/>
                <a:hlinkClick r:id="rId18"/>
              </a:rPr>
              <a:t>image_16732881.jpg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200" dirty="0">
                <a:solidFill>
                  <a:srgbClr val="334154"/>
                </a:solidFill>
                <a:latin typeface="Tahoma"/>
                <a:cs typeface="Tahoma"/>
              </a:rPr>
              <a:t>Source:</a:t>
            </a:r>
            <a:r>
              <a:rPr sz="1200" spc="275" dirty="0">
                <a:solidFill>
                  <a:srgbClr val="334154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F46E4"/>
                </a:solidFill>
                <a:latin typeface="Tahoma"/>
                <a:cs typeface="Tahoma"/>
              </a:rPr>
              <a:t>pngtree.com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260" dirty="0"/>
              <a:t> </a:t>
            </a:r>
            <a:r>
              <a:rPr spc="70" dirty="0"/>
              <a:t>Sources</a:t>
            </a:r>
          </a:p>
        </p:txBody>
      </p:sp>
      <p:sp>
        <p:nvSpPr>
          <p:cNvPr id="12" name="object 12"/>
          <p:cNvSpPr/>
          <p:nvPr/>
        </p:nvSpPr>
        <p:spPr>
          <a:xfrm>
            <a:off x="666750" y="804672"/>
            <a:ext cx="48260" cy="438150"/>
          </a:xfrm>
          <a:custGeom>
            <a:avLst/>
            <a:gdLst/>
            <a:ahLst/>
            <a:cxnLst/>
            <a:rect l="l" t="t" r="r" b="b"/>
            <a:pathLst>
              <a:path w="48259" h="438150">
                <a:moveTo>
                  <a:pt x="48006" y="0"/>
                </a:moveTo>
                <a:lnTo>
                  <a:pt x="0" y="0"/>
                </a:lnTo>
                <a:lnTo>
                  <a:pt x="0" y="438150"/>
                </a:lnTo>
                <a:lnTo>
                  <a:pt x="48006" y="438150"/>
                </a:lnTo>
                <a:lnTo>
                  <a:pt x="48006" y="0"/>
                </a:lnTo>
                <a:close/>
              </a:path>
            </a:pathLst>
          </a:custGeom>
          <a:solidFill>
            <a:srgbClr val="B4520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2724150"/>
            <a:ext cx="10858500" cy="3896106"/>
            <a:chOff x="666750" y="2724150"/>
            <a:chExt cx="10858500" cy="3896106"/>
          </a:xfrm>
        </p:grpSpPr>
        <p:pic>
          <p:nvPicPr>
            <p:cNvPr id="3" name="object 3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2724150"/>
              <a:ext cx="5250944" cy="2686050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2724150"/>
              <a:ext cx="5092063" cy="1321516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4400" y="2724150"/>
            <a:ext cx="5003294" cy="247792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25"/>
              </a:spcBef>
              <a:buFont typeface="Palatino Linotype"/>
              <a:buAutoNum type="arabicPlain" startAt="5"/>
              <a:tabLst>
                <a:tab pos="158750" algn="l"/>
              </a:tabLst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我且照着人的常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话说，我们的不义若显出神的义来，我们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可以怎么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说呢？神降怒，是他不义吗？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4465" indent="-151765">
              <a:lnSpc>
                <a:spcPct val="100000"/>
              </a:lnSpc>
              <a:spcBef>
                <a:spcPts val="890"/>
              </a:spcBef>
              <a:buFont typeface="Palatino Linotype"/>
              <a:buAutoNum type="arabicPlain" startAt="6"/>
              <a:tabLst>
                <a:tab pos="164465" algn="l"/>
              </a:tabLst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断乎不是！若是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这样，神怎能审判世界呢？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indent="130810">
              <a:lnSpc>
                <a:spcPct val="162900"/>
              </a:lnSpc>
              <a:spcBef>
                <a:spcPts val="295"/>
              </a:spcBef>
              <a:buFont typeface="Palatino Linotype"/>
              <a:buAutoNum type="arabicPlain" startAt="6"/>
              <a:tabLst>
                <a:tab pos="143510" algn="l"/>
              </a:tabLst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若神的真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实，因我的虚谎越发显出他的荣耀，为什么我还</a:t>
            </a: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sz="2000" b="1" spc="-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审判，好像罪人呢？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907" y="2724150"/>
            <a:ext cx="4622293" cy="13215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000" b="1" spc="1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为什么不说，我们可以作恶以成全善呢？</a:t>
            </a:r>
            <a:r>
              <a:rPr sz="2000" b="1" spc="-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这是毁谤我们的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sz="2000" b="1" spc="-10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说我们有这话。</a:t>
            </a:r>
            <a:r>
              <a:rPr sz="2000" b="1" spc="-5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这等人定罪是该当的</a:t>
            </a:r>
            <a:r>
              <a:rPr lang="en-US"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lang="zh-CN" altLang="en-US" sz="1400" dirty="0">
              <a:latin typeface="PMingLiU"/>
              <a:cs typeface="PMingLiU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MS Mincho"/>
                <a:cs typeface="MS Mincho"/>
              </a:rPr>
              <a:t>圣</a:t>
            </a:r>
            <a:r>
              <a:rPr spc="5" dirty="0">
                <a:latin typeface="PMingLiU"/>
                <a:cs typeface="PMingLiU"/>
              </a:rPr>
              <a:t>经经文：罗马书 </a:t>
            </a:r>
            <a:r>
              <a:rPr spc="155" dirty="0"/>
              <a:t>3:5-</a:t>
            </a:r>
            <a:r>
              <a:rPr spc="135" dirty="0"/>
              <a:t>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85" dirty="0"/>
              <a:t>3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4050" y="6450016"/>
            <a:ext cx="11430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神的信</a:t>
            </a:r>
            <a:r>
              <a:rPr sz="950" spc="-10" dirty="0">
                <a:solidFill>
                  <a:srgbClr val="B45209"/>
                </a:solidFill>
                <a:latin typeface="PMingLiU"/>
                <a:cs typeface="PMingLiU"/>
              </a:rPr>
              <a:t>实与人的不信</a:t>
            </a:r>
            <a:endParaRPr sz="9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ag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6343650"/>
            <a:ext cx="10858500" cy="2766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34032" y="2940557"/>
            <a:ext cx="8128634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sz="255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断乎不能！不如</a:t>
            </a:r>
            <a:r>
              <a:rPr sz="2550" b="1" spc="-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说，神是真实的，人都是虚谎的。你责备</a:t>
            </a:r>
            <a:r>
              <a:rPr sz="255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人的</a:t>
            </a:r>
            <a:r>
              <a:rPr sz="2550" b="1" spc="-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时候，显为公义；被人议论的时候，可以得胜。</a:t>
            </a:r>
            <a:endParaRPr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650" b="1" i="1" spc="-7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sz="1650" b="1" spc="-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罗马书 </a:t>
            </a:r>
            <a:r>
              <a:rPr sz="1650" b="1" spc="-2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3:4</a:t>
            </a:r>
            <a:endParaRPr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325625" y="2314955"/>
            <a:ext cx="34861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0" spc="-50" dirty="0">
                <a:solidFill>
                  <a:srgbClr val="FDD6AA"/>
                </a:solidFill>
                <a:latin typeface="Kozuka Gothic Std L"/>
                <a:cs typeface="Kozuka Gothic Std L"/>
              </a:rPr>
              <a:t>"</a:t>
            </a:r>
            <a:endParaRPr sz="7500">
              <a:latin typeface="Kozuka Gothic Std L"/>
              <a:cs typeface="Kozuka Gothic Std 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8488" y="3191764"/>
            <a:ext cx="34861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0" spc="-50" dirty="0">
                <a:solidFill>
                  <a:srgbClr val="FDD6AA"/>
                </a:solidFill>
                <a:latin typeface="Kozuka Gothic Std L"/>
                <a:cs typeface="Kozuka Gothic Std L"/>
              </a:rPr>
              <a:t>"</a:t>
            </a:r>
            <a:endParaRPr sz="7500">
              <a:latin typeface="Kozuka Gothic Std L"/>
              <a:cs typeface="Kozuka Gothic Std 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051" y="771905"/>
            <a:ext cx="30046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 err="1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核心宣言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750" y="790955"/>
            <a:ext cx="45719" cy="628377"/>
          </a:xfrm>
          <a:custGeom>
            <a:avLst/>
            <a:gdLst/>
            <a:ahLst/>
            <a:cxnLst/>
            <a:rect l="l" t="t" r="r" b="b"/>
            <a:pathLst>
              <a:path w="48259" h="466725">
                <a:moveTo>
                  <a:pt x="48006" y="0"/>
                </a:moveTo>
                <a:lnTo>
                  <a:pt x="0" y="0"/>
                </a:lnTo>
                <a:lnTo>
                  <a:pt x="0" y="466344"/>
                </a:lnTo>
                <a:lnTo>
                  <a:pt x="48006" y="466344"/>
                </a:lnTo>
                <a:lnTo>
                  <a:pt x="48006" y="0"/>
                </a:lnTo>
                <a:close/>
              </a:path>
            </a:pathLst>
          </a:custGeom>
          <a:solidFill>
            <a:srgbClr val="B452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125" dirty="0"/>
              <a:t>4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050" y="6451540"/>
            <a:ext cx="52197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15" dirty="0">
                <a:solidFill>
                  <a:srgbClr val="B45209"/>
                </a:solidFill>
                <a:latin typeface="MS Mincho"/>
                <a:cs typeface="MS Mincho"/>
              </a:rPr>
              <a:t>全篇金句</a:t>
            </a:r>
            <a:endParaRPr sz="950" dirty="0">
              <a:latin typeface="MS Mincho"/>
              <a:cs typeface="MS Minch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image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2505" y="2257805"/>
              <a:ext cx="3047999" cy="3048000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66750" y="790955"/>
            <a:ext cx="4086604" cy="4457700"/>
            <a:chOff x="666750" y="790955"/>
            <a:chExt cx="4086604" cy="4457700"/>
          </a:xfrm>
        </p:grpSpPr>
        <p:pic>
          <p:nvPicPr>
            <p:cNvPr id="7" name="object 7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655" y="2314955"/>
              <a:ext cx="2933699" cy="2933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6750" y="790955"/>
              <a:ext cx="45719" cy="628377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53354" y="2057400"/>
            <a:ext cx="6905246" cy="29476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Courier New" panose="02070309020205020404" pitchFamily="49" charset="0"/>
              <a:buChar char="o"/>
            </a:pPr>
            <a:r>
              <a:rPr sz="28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为什么我信主多年，却依然在某些罪中反复挣扎、跌倒</a:t>
            </a:r>
            <a:r>
              <a:rPr sz="2800" b="1" spc="-5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b="1" spc="-50" dirty="0">
              <a:solidFill>
                <a:srgbClr val="334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125"/>
              </a:spcBef>
              <a:buFont typeface="Courier New" panose="02070309020205020404" pitchFamily="49" charset="0"/>
              <a:buChar char="o"/>
            </a:pPr>
            <a:r>
              <a:rPr lang="zh-CN" altLang="en-US" sz="28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为什么曾经大有能力的人会彻底背弃信仰、离开教会</a:t>
            </a:r>
            <a:r>
              <a:rPr lang="zh-CN" altLang="en-US" sz="2800" b="1" spc="-5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800" b="1" spc="-50" dirty="0">
              <a:solidFill>
                <a:srgbClr val="334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125"/>
              </a:spcBef>
              <a:buFont typeface="Courier New" panose="02070309020205020404" pitchFamily="49" charset="0"/>
              <a:buChar char="o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当人的软弱冲击我们时，神的救恩应许还真的可靠吗？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2000" dirty="0">
              <a:latin typeface="MS Mincho"/>
              <a:cs typeface="MS Minch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30" dirty="0"/>
              <a:t> </a:t>
            </a:r>
            <a:fld id="{81D60167-4931-47E6-BA6A-407CBD079E47}" type="slidenum">
              <a:rPr spc="75" dirty="0"/>
              <a:t>5</a:t>
            </a:fld>
            <a:r>
              <a:rPr spc="-30" dirty="0"/>
              <a:t> </a:t>
            </a:r>
            <a:r>
              <a:rPr spc="-50" dirty="0"/>
              <a:t>/</a:t>
            </a:r>
          </a:p>
          <a:p>
            <a:pPr marL="60325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4050" y="6450016"/>
            <a:ext cx="8953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一、引言与拷</a:t>
            </a:r>
            <a:r>
              <a:rPr sz="950" spc="-50" dirty="0">
                <a:solidFill>
                  <a:srgbClr val="B45209"/>
                </a:solidFill>
                <a:latin typeface="PMingLiU"/>
                <a:cs typeface="PMingLiU"/>
              </a:rPr>
              <a:t>问</a:t>
            </a:r>
            <a:endParaRPr sz="950">
              <a:latin typeface="PMingLiU"/>
              <a:cs typeface="PMingLiU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797050" y="768858"/>
            <a:ext cx="97185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引言：当人的失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败遇见神的信实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2502407"/>
              <a:ext cx="5238750" cy="2558034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500" y="2502407"/>
              <a:ext cx="5238750" cy="2558034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405" y="3159251"/>
              <a:ext cx="4648200" cy="19050"/>
            </a:xfrm>
            <a:custGeom>
              <a:avLst/>
              <a:gdLst/>
              <a:ahLst/>
              <a:cxnLst/>
              <a:rect l="l" t="t" r="r" b="b"/>
              <a:pathLst>
                <a:path w="4648200" h="19050">
                  <a:moveTo>
                    <a:pt x="4648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648200" y="1905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FDD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9451" y="1676400"/>
            <a:ext cx="4956049" cy="291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罗马书第一章：外邦世界的堕落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62900"/>
              </a:lnSpc>
              <a:spcBef>
                <a:spcPts val="1800"/>
              </a:spcBef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罗指出，外邦人虽无律法，但藉着受造之物和良心，本该认识神，却故意不认识，敬拜偶像，结果降在审判之下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b="1" spc="-5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b="1" i="1" spc="-114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000" b="1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世人都犯了罪，亏缺了神的荣耀。</a:t>
            </a:r>
            <a:r>
              <a:rPr sz="2000" b="1" i="1" spc="-50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2156" y="3159251"/>
            <a:ext cx="4648200" cy="19050"/>
          </a:xfrm>
          <a:custGeom>
            <a:avLst/>
            <a:gdLst/>
            <a:ahLst/>
            <a:cxnLst/>
            <a:rect l="l" t="t" r="r" b="b"/>
            <a:pathLst>
              <a:path w="4648200" h="19050">
                <a:moveTo>
                  <a:pt x="4648200" y="0"/>
                </a:moveTo>
                <a:lnTo>
                  <a:pt x="0" y="0"/>
                </a:lnTo>
                <a:lnTo>
                  <a:pt x="0" y="19050"/>
                </a:lnTo>
                <a:lnTo>
                  <a:pt x="4648200" y="19050"/>
                </a:lnTo>
                <a:lnTo>
                  <a:pt x="4648200" y="0"/>
                </a:lnTo>
                <a:close/>
              </a:path>
            </a:pathLst>
          </a:custGeom>
          <a:solidFill>
            <a:srgbClr val="FDD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69456" y="1752600"/>
            <a:ext cx="4479544" cy="3276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罗马书第二章：犹太人虚假的骄傲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62900"/>
              </a:lnSpc>
              <a:spcBef>
                <a:spcPts val="1800"/>
              </a:spcBef>
            </a:pPr>
            <a:r>
              <a:rPr sz="20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</a:t>
            </a:r>
            <a:r>
              <a:rPr sz="20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罗揭露自以为义的犹太人：虽有摩西律法和割礼，却教导人不可偷窃自己偷窃，使神的名在外邦中因他们受了亵</a:t>
            </a:r>
            <a:r>
              <a:rPr sz="2000" b="1" spc="-2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渎。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b="1" spc="-5" dirty="0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单靠外在律法与符号，无法叫人在神面前称义。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797051" y="768858"/>
            <a:ext cx="97541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背景回</a:t>
            </a:r>
            <a:r>
              <a:rPr lang="zh-CN" altLang="en-US"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顾：罗马书前两章的属灵诊断</a:t>
            </a:r>
          </a:p>
        </p:txBody>
      </p:sp>
      <p:sp>
        <p:nvSpPr>
          <p:cNvPr id="11" name="object 11"/>
          <p:cNvSpPr/>
          <p:nvPr/>
        </p:nvSpPr>
        <p:spPr>
          <a:xfrm>
            <a:off x="654050" y="790955"/>
            <a:ext cx="60960" cy="606280"/>
          </a:xfrm>
          <a:custGeom>
            <a:avLst/>
            <a:gdLst/>
            <a:ahLst/>
            <a:cxnLst/>
            <a:rect l="l" t="t" r="r" b="b"/>
            <a:pathLst>
              <a:path w="48259" h="466725">
                <a:moveTo>
                  <a:pt x="48006" y="0"/>
                </a:moveTo>
                <a:lnTo>
                  <a:pt x="0" y="0"/>
                </a:lnTo>
                <a:lnTo>
                  <a:pt x="0" y="466344"/>
                </a:lnTo>
                <a:lnTo>
                  <a:pt x="48006" y="466344"/>
                </a:lnTo>
                <a:lnTo>
                  <a:pt x="48006" y="0"/>
                </a:lnTo>
                <a:close/>
              </a:path>
            </a:pathLst>
          </a:custGeom>
          <a:solidFill>
            <a:srgbClr val="B452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4050" y="6450016"/>
            <a:ext cx="8953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dirty="0">
                <a:solidFill>
                  <a:srgbClr val="B45209"/>
                </a:solidFill>
                <a:latin typeface="MS Mincho"/>
                <a:cs typeface="MS Mincho"/>
              </a:rPr>
              <a:t>一、引言与拷</a:t>
            </a:r>
            <a:r>
              <a:rPr sz="950" spc="-50" dirty="0">
                <a:solidFill>
                  <a:srgbClr val="B45209"/>
                </a:solidFill>
                <a:latin typeface="PMingLiU"/>
                <a:cs typeface="PMingLiU"/>
              </a:rPr>
              <a:t>问</a:t>
            </a:r>
            <a:endParaRPr sz="950" dirty="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2209800" y="3063494"/>
            <a:ext cx="7391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45" dirty="0">
                <a:solidFill>
                  <a:srgbClr val="FFFF00"/>
                </a:solidFill>
                <a:latin typeface="MS Mincho"/>
                <a:cs typeface="MS Mincho"/>
              </a:rPr>
              <a:t>第一部分：神圣的托付</a:t>
            </a:r>
            <a:endParaRPr sz="4800" dirty="0">
              <a:solidFill>
                <a:srgbClr val="FFFF00"/>
              </a:solidFill>
              <a:latin typeface="MS Mincho"/>
              <a:cs typeface="MS Minch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6035" y="6434907"/>
            <a:ext cx="501650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50" spc="55" dirty="0">
                <a:solidFill>
                  <a:srgbClr val="93A2B8"/>
                </a:solidFill>
                <a:latin typeface="Tahoma"/>
                <a:cs typeface="Tahoma"/>
              </a:rPr>
              <a:t>Slide</a:t>
            </a:r>
            <a:r>
              <a:rPr sz="950" spc="-10" dirty="0">
                <a:solidFill>
                  <a:srgbClr val="93A2B8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93A2B8"/>
                </a:solidFill>
                <a:latin typeface="Tahoma"/>
                <a:cs typeface="Tahoma"/>
              </a:rPr>
              <a:t>7 </a:t>
            </a:r>
            <a:r>
              <a:rPr sz="950" spc="-50" dirty="0">
                <a:solidFill>
                  <a:srgbClr val="93A2B8"/>
                </a:solidFill>
                <a:latin typeface="Tahoma"/>
                <a:cs typeface="Tahoma"/>
              </a:rPr>
              <a:t>/</a:t>
            </a:r>
            <a:endParaRPr sz="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950" spc="70" dirty="0">
                <a:solidFill>
                  <a:srgbClr val="93A2B8"/>
                </a:solidFill>
                <a:latin typeface="Tahoma"/>
                <a:cs typeface="Tahoma"/>
              </a:rPr>
              <a:t>20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672" y="6451540"/>
            <a:ext cx="64579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950" spc="-10" dirty="0">
                <a:solidFill>
                  <a:srgbClr val="F0E3C3"/>
                </a:solidFill>
                <a:latin typeface="MS Mincho"/>
                <a:cs typeface="MS Mincho"/>
              </a:rPr>
              <a:t>神圣的托付</a:t>
            </a:r>
            <a:endParaRPr sz="950">
              <a:latin typeface="MS Mincho"/>
              <a:cs typeface="MS Minch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4438" y="4010659"/>
            <a:ext cx="55633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罗马书 </a:t>
            </a:r>
            <a:r>
              <a:rPr sz="24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3:1-</a:t>
            </a:r>
            <a:r>
              <a:rPr sz="2400" b="1" spc="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</a:t>
            </a:r>
            <a:r>
              <a:rPr sz="2400" b="1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权背后的巨大责任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5010" y="1501315"/>
            <a:ext cx="10801376" cy="5111011"/>
            <a:chOff x="583645" y="1598076"/>
            <a:chExt cx="10941605" cy="5022180"/>
          </a:xfrm>
        </p:grpSpPr>
        <p:pic>
          <p:nvPicPr>
            <p:cNvPr id="3" name="object 3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645" y="1599574"/>
              <a:ext cx="3797474" cy="4468231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371" y="1599574"/>
              <a:ext cx="3397129" cy="4468231"/>
            </a:xfrm>
            <a:prstGeom prst="rect">
              <a:avLst/>
            </a:prstGeom>
          </p:spPr>
        </p:pic>
        <p:pic>
          <p:nvPicPr>
            <p:cNvPr id="5" name="object 5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4753" y="1598076"/>
              <a:ext cx="3650496" cy="4469729"/>
            </a:xfrm>
            <a:prstGeom prst="rect">
              <a:avLst/>
            </a:prstGeom>
          </p:spPr>
        </p:pic>
        <p:pic>
          <p:nvPicPr>
            <p:cNvPr id="6" name="object 6" descr="image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44625" y="2439670"/>
            <a:ext cx="3402607" cy="453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神圣的</a:t>
            </a:r>
            <a:r>
              <a:rPr sz="2800" b="1" spc="-15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历史启示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624" y="3294622"/>
            <a:ext cx="325345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拥有摩西五经与</a:t>
            </a:r>
            <a:r>
              <a:rPr sz="24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历史，启示了宇宙的起源、</a:t>
            </a:r>
            <a:r>
              <a:rPr sz="2400" b="1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sz="2400" b="1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类的堕落以及神救赎计划的伟大开</a:t>
            </a:r>
            <a:r>
              <a:rPr sz="2400" spc="-5" dirty="0" err="1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</a:t>
            </a:r>
            <a:r>
              <a:rPr sz="2400" spc="-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5629" y="2439670"/>
            <a:ext cx="3380741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先知的</a:t>
            </a:r>
            <a:r>
              <a:rPr sz="2800" b="1" spc="-10" dirty="0" err="1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审判与盼望</a:t>
            </a:r>
            <a:endParaRPr lang="en-US" sz="2800" b="1" spc="-10" dirty="0">
              <a:solidFill>
                <a:srgbClr val="0E17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6229" y="3294622"/>
            <a:ext cx="3461004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被托付了先知书，不</a:t>
            </a:r>
            <a:r>
              <a:rPr lang="zh-CN" altLang="en-US" sz="2400" b="1" spc="-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仅宣告了公义的审判，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l">
              <a:lnSpc>
                <a:spcPct val="100000"/>
              </a:lnSpc>
              <a:spcBef>
                <a:spcPts val="865"/>
              </a:spcBef>
            </a:pPr>
            <a:r>
              <a:rPr lang="zh-CN" altLang="en-US" sz="2400" b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</a:t>
            </a:r>
            <a:r>
              <a:rPr lang="zh-CN" altLang="en-US" sz="2400" b="1" spc="-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带来了未来救主弥赛亚的荣耀应许。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6410" y="2439670"/>
            <a:ext cx="32721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</a:t>
            </a:r>
            <a:r>
              <a:rPr sz="2800" b="1" spc="-10" dirty="0">
                <a:solidFill>
                  <a:srgbClr val="0E1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约者的荣耀身份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6409" y="3294621"/>
            <a:ext cx="3409975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被拣选成为</a:t>
            </a:r>
            <a:r>
              <a:rPr sz="2400" b="1" i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b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祭司的国度，圣洁的国民</a:t>
            </a:r>
            <a:r>
              <a:rPr sz="2400" b="1" i="1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400" b="1" spc="-2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，作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865"/>
              </a:spcBef>
            </a:pPr>
            <a:r>
              <a:rPr sz="2400" b="1" spc="-5" dirty="0">
                <a:solidFill>
                  <a:srgbClr val="465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为全人类认识真神的生命橱窗。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6750" y="790955"/>
            <a:ext cx="9342120" cy="1428750"/>
            <a:chOff x="666750" y="790955"/>
            <a:chExt cx="9342120" cy="1428750"/>
          </a:xfrm>
        </p:grpSpPr>
        <p:pic>
          <p:nvPicPr>
            <p:cNvPr id="14" name="object 14" descr="image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0374" y="1838705"/>
              <a:ext cx="332994" cy="381000"/>
            </a:xfrm>
            <a:prstGeom prst="rect">
              <a:avLst/>
            </a:prstGeom>
          </p:spPr>
        </p:pic>
        <p:pic>
          <p:nvPicPr>
            <p:cNvPr id="15" name="object 15" descr="image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9121" y="1838705"/>
              <a:ext cx="333755" cy="381000"/>
            </a:xfrm>
            <a:prstGeom prst="rect">
              <a:avLst/>
            </a:prstGeom>
          </p:spPr>
        </p:pic>
        <p:pic>
          <p:nvPicPr>
            <p:cNvPr id="16" name="object 16" descr="image.pn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0626" y="1838705"/>
              <a:ext cx="428244" cy="381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6750" y="790955"/>
              <a:ext cx="48260" cy="628377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797050" y="768858"/>
            <a:ext cx="83469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犹太人的</a:t>
            </a:r>
            <a:r>
              <a:rPr sz="4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长处：承接神的圣言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4050" y="6436431"/>
            <a:ext cx="1317625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5" dirty="0">
                <a:solidFill>
                  <a:srgbClr val="B45209"/>
                </a:solidFill>
                <a:latin typeface="MS Mincho"/>
                <a:cs typeface="MS Mincho"/>
              </a:rPr>
              <a:t>二、神圣的托付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(3:1-</a:t>
            </a:r>
            <a:r>
              <a:rPr sz="950" spc="-25" dirty="0">
                <a:solidFill>
                  <a:srgbClr val="B45209"/>
                </a:solidFill>
                <a:latin typeface="Tahoma"/>
                <a:cs typeface="Tahoma"/>
              </a:rPr>
              <a:t>2)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25" dirty="0"/>
              <a:t> </a:t>
            </a:r>
            <a:fld id="{81D60167-4931-47E6-BA6A-407CBD079E47}" type="slidenum">
              <a:rPr dirty="0"/>
              <a:t>8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image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505" y="2257805"/>
              <a:ext cx="3047999" cy="3048000"/>
            </a:xfrm>
            <a:prstGeom prst="rect">
              <a:avLst/>
            </a:prstGeom>
          </p:spPr>
        </p:pic>
        <p:pic>
          <p:nvPicPr>
            <p:cNvPr id="4" name="object 4" descr="image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0" y="6343650"/>
              <a:ext cx="10858500" cy="27660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65176" y="1981200"/>
            <a:ext cx="7022024" cy="4051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 err="1">
                <a:solidFill>
                  <a:srgbClr val="B452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受托管理人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2400" b="1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好比国王将皇家宝</a:t>
            </a:r>
            <a:r>
              <a:rPr sz="2400" b="1" spc="-10" dirty="0" err="1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库的钥匙交由管家</a:t>
            </a:r>
            <a:r>
              <a:rPr sz="2400" b="1" spc="-10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钥匙代表崇高荣耀，但也意味着沉重责任。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040">
              <a:lnSpc>
                <a:spcPct val="100000"/>
              </a:lnSpc>
              <a:spcBef>
                <a:spcPts val="1265"/>
              </a:spcBef>
            </a:pPr>
            <a:r>
              <a:rPr sz="2800" b="1" spc="-10" dirty="0">
                <a:solidFill>
                  <a:srgbClr val="EE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历史惨痛教训：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>
              <a:lnSpc>
                <a:spcPct val="162900"/>
              </a:lnSpc>
              <a:spcBef>
                <a:spcPts val="670"/>
              </a:spcBef>
            </a:pP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们把神赐予全人类的真理据为己有、变成民族傲慢的资本，</a:t>
            </a:r>
            <a:r>
              <a:rPr sz="2400" b="1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当弥</a:t>
            </a:r>
            <a:r>
              <a:rPr sz="2400" b="1" spc="-5" dirty="0">
                <a:solidFill>
                  <a:srgbClr val="334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赛亚亲自显现时，却将祂钉上十字架。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172" y="764284"/>
            <a:ext cx="4112402" cy="4466846"/>
            <a:chOff x="620806" y="790954"/>
            <a:chExt cx="4132548" cy="4457701"/>
          </a:xfrm>
        </p:grpSpPr>
        <p:pic>
          <p:nvPicPr>
            <p:cNvPr id="7" name="object 7" descr="image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9655" y="2314955"/>
              <a:ext cx="2933699" cy="2933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 flipH="1">
              <a:off x="620806" y="790954"/>
              <a:ext cx="45943" cy="688518"/>
            </a:xfrm>
            <a:custGeom>
              <a:avLst/>
              <a:gdLst/>
              <a:ahLst/>
              <a:cxnLst/>
              <a:rect l="l" t="t" r="r" b="b"/>
              <a:pathLst>
                <a:path w="48259" h="466725">
                  <a:moveTo>
                    <a:pt x="48006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48006" y="466344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B45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797051" y="764285"/>
            <a:ext cx="72801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交托</a:t>
            </a:r>
            <a:r>
              <a:rPr sz="4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的真</a:t>
            </a: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义：管理而非占有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050" y="6436431"/>
            <a:ext cx="1317625" cy="175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5" dirty="0">
                <a:solidFill>
                  <a:srgbClr val="B45209"/>
                </a:solidFill>
                <a:latin typeface="MS Mincho"/>
                <a:cs typeface="MS Mincho"/>
              </a:rPr>
              <a:t>二、神圣的托付 </a:t>
            </a:r>
            <a:r>
              <a:rPr sz="950" dirty="0">
                <a:solidFill>
                  <a:srgbClr val="B45209"/>
                </a:solidFill>
                <a:latin typeface="Tahoma"/>
                <a:cs typeface="Tahoma"/>
              </a:rPr>
              <a:t>(3:1-</a:t>
            </a:r>
            <a:r>
              <a:rPr sz="950" spc="-25" dirty="0">
                <a:solidFill>
                  <a:srgbClr val="B45209"/>
                </a:solidFill>
                <a:latin typeface="Tahoma"/>
                <a:cs typeface="Tahoma"/>
              </a:rPr>
              <a:t>2)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Slide</a:t>
            </a:r>
            <a:r>
              <a:rPr spc="-25" dirty="0"/>
              <a:t> </a:t>
            </a:r>
            <a:fld id="{81D60167-4931-47E6-BA6A-407CBD079E47}" type="slidenum">
              <a:rPr dirty="0"/>
              <a:t>9</a:t>
            </a:fld>
            <a:r>
              <a:rPr spc="-35" dirty="0"/>
              <a:t> </a:t>
            </a:r>
            <a:r>
              <a:rPr spc="-50" dirty="0"/>
              <a:t>/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0" dirty="0"/>
              <a:t>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993</Words>
  <Application>Microsoft Office PowerPoint</Application>
  <PresentationFormat>Widescreen</PresentationFormat>
  <Paragraphs>182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Kozuka Gothic Std L</vt:lpstr>
      <vt:lpstr>MS Mincho</vt:lpstr>
      <vt:lpstr>PMingLiU</vt:lpstr>
      <vt:lpstr>Arial</vt:lpstr>
      <vt:lpstr>Calibri</vt:lpstr>
      <vt:lpstr>Century Schoolbook</vt:lpstr>
      <vt:lpstr>Courier New</vt:lpstr>
      <vt:lpstr>Palatino Linotype</vt:lpstr>
      <vt:lpstr>Tahoma</vt:lpstr>
      <vt:lpstr>Times New Roman</vt:lpstr>
      <vt:lpstr>Wingdings</vt:lpstr>
      <vt:lpstr>Wingdings 2</vt:lpstr>
      <vt:lpstr>Office Theme</vt:lpstr>
      <vt:lpstr>View</vt:lpstr>
      <vt:lpstr>PowerPoint Presentation</vt:lpstr>
      <vt:lpstr>圣经经文：罗马书 3:1-4</vt:lpstr>
      <vt:lpstr>圣经经文：罗马书 3:5-8</vt:lpstr>
      <vt:lpstr>"</vt:lpstr>
      <vt:lpstr>引言：当人的失败遇见神的信实</vt:lpstr>
      <vt:lpstr>背景回顾：罗马书前两章的属灵诊断</vt:lpstr>
      <vt:lpstr>PowerPoint Presentation</vt:lpstr>
      <vt:lpstr>犹太人的长处：承接神的圣言</vt:lpstr>
      <vt:lpstr>“交托”的真义：管理而非占有</vt:lpstr>
      <vt:lpstr>新约教会在今日所承接的重大托付</vt:lpstr>
      <vt:lpstr>PowerPoint Presentation</vt:lpstr>
      <vt:lpstr>神的信实建立在祂永恒不变的属性上</vt:lpstr>
      <vt:lpstr>旷野四十年的悖逆</vt:lpstr>
      <vt:lpstr>士师的恶性循环与被掳</vt:lpstr>
      <vt:lpstr>PowerPoint Presentation</vt:lpstr>
      <vt:lpstr>罪人的惨痛失败与神的公义判定</vt:lpstr>
      <vt:lpstr>第四部分：真理的防线——绝不滥用恩典</vt:lpstr>
      <vt:lpstr>福音的道德防线：关于恩典的三重真理</vt:lpstr>
      <vt:lpstr>生命应用：今日信徒的四个方向</vt:lpstr>
      <vt:lpstr>回到十字架： 神信实的最高证明</vt:lpstr>
      <vt:lpstr>PowerPoint Presentation</vt:lpstr>
      <vt:lpstr>我们的盼望永不落空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Bingyuan Pang</dc:creator>
  <cp:lastModifiedBy>Bingyuan Pang</cp:lastModifiedBy>
  <cp:revision>12</cp:revision>
  <dcterms:created xsi:type="dcterms:W3CDTF">2026-06-13T12:28:08Z</dcterms:created>
  <dcterms:modified xsi:type="dcterms:W3CDTF">2026-06-13T14:50:21Z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2026-06-13T00:00:00Z</vt:filetime>
  </property>
  <property fmtid="{D5CDD505-2E9C-101B-9397-08002B2CF9AE}" pid="5" name="Producer">
    <vt:lpwstr>Adobe PDF Services</vt:lpwstr>
  </property>
</Properties>
</file>