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888" r:id="rId2"/>
    <p:sldId id="956" r:id="rId3"/>
    <p:sldId id="421" r:id="rId4"/>
    <p:sldId id="944" r:id="rId5"/>
    <p:sldId id="945" r:id="rId6"/>
    <p:sldId id="946" r:id="rId7"/>
    <p:sldId id="947" r:id="rId8"/>
    <p:sldId id="951" r:id="rId9"/>
    <p:sldId id="948" r:id="rId10"/>
    <p:sldId id="957" r:id="rId11"/>
    <p:sldId id="949" r:id="rId12"/>
    <p:sldId id="950" r:id="rId13"/>
    <p:sldId id="958" r:id="rId14"/>
    <p:sldId id="914" r:id="rId15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54" d="100"/>
          <a:sy n="154" d="100"/>
        </p:scale>
        <p:origin x="-38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581150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zh-CN" altLang="en-US" sz="3600" b="1" dirty="0" smtClean="0"/>
              <a:t>神人之间的中保：耶稣基督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4000" b="1" dirty="0" smtClean="0"/>
              <a:t> </a:t>
            </a:r>
            <a:r>
              <a:rPr lang="en-US" sz="2800" b="1" dirty="0" smtClean="0"/>
              <a:t>The advocate between God and mankind: Jesus Christ 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zh-CN" altLang="en-US" sz="3200" b="1" dirty="0" smtClean="0"/>
              <a:t>约一</a:t>
            </a:r>
            <a:r>
              <a:rPr lang="en-US" altLang="zh-CN" sz="3200" b="1" dirty="0" smtClean="0"/>
              <a:t>/</a:t>
            </a:r>
            <a:r>
              <a:rPr lang="en-US" altLang="zh-CN" sz="3200" b="1" dirty="0" smtClean="0"/>
              <a:t>1 John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1-2</a:t>
            </a:r>
            <a:endParaRPr lang="zh-CN" altLang="en-US" sz="3200" b="1" dirty="0"/>
          </a:p>
        </p:txBody>
      </p:sp>
      <p:pic>
        <p:nvPicPr>
          <p:cNvPr id="1030" name="Picture 6" descr="E:\2025 证道\使人喜乐充足的生命之道\bible-book-on-the-table-480x2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04950"/>
            <a:ext cx="7696200" cy="3590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>
              <a:lnSpc>
                <a:spcPts val="5000"/>
              </a:lnSpc>
            </a:pPr>
            <a:r>
              <a:rPr lang="en-US" altLang="zh-CN" sz="3600" b="1" dirty="0" smtClean="0"/>
              <a:t>	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“昂贵的恩典”，</a:t>
            </a:r>
            <a:r>
              <a:rPr lang="zh-CN" altLang="en-US" sz="3600" b="1" dirty="0" smtClean="0"/>
              <a:t>它“呼召我们来跟从。并且，它是昂贵的，因为它叫一个人付出他的生命为代价；但它又是恩典，因为它赐给人那唯一真实的生命。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	</a:t>
            </a:r>
            <a:r>
              <a:rPr lang="zh-CN" altLang="en-US" sz="3600" b="1" dirty="0" smtClean="0"/>
              <a:t>它是昂贵的，因为它定罪；但它又是恩典，因为它使罪人称义。它使上帝付出了儿子的生命为代价。昂贵的恩典就是上帝的道成肉身</a:t>
            </a:r>
            <a:r>
              <a:rPr lang="zh-CN" altLang="en-US" sz="3600" b="1" dirty="0" smtClean="0"/>
              <a:t>。  </a:t>
            </a:r>
            <a:r>
              <a:rPr lang="en-US" altLang="zh-CN" sz="36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潘霍华（</a:t>
            </a:r>
            <a:r>
              <a:rPr lang="en-US" sz="3600" b="1" dirty="0" smtClean="0">
                <a:solidFill>
                  <a:srgbClr val="7030A0"/>
                </a:solidFill>
              </a:rPr>
              <a:t>Dietrich </a:t>
            </a:r>
            <a:r>
              <a:rPr lang="en-US" sz="3600" b="1" dirty="0" err="1" smtClean="0">
                <a:solidFill>
                  <a:srgbClr val="7030A0"/>
                </a:solidFill>
              </a:rPr>
              <a:t>Bonhoeffer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）</a:t>
            </a:r>
            <a:endParaRPr lang="zh-CN" alt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罪</a:t>
            </a:r>
            <a:endParaRPr lang="zh-CN" altLang="en-US" sz="3600" b="1" dirty="0"/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1295400" y="3181350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本罪：</a:t>
            </a:r>
            <a:r>
              <a:rPr lang="zh-CN" altLang="en-US" sz="3600" b="1" dirty="0" smtClean="0"/>
              <a:t>本罪指的是个人通过自己的行为、思想和行为上而犯下的罪。</a:t>
            </a:r>
            <a:endParaRPr lang="en-US" altLang="zh-CN" sz="3600" b="1" dirty="0" smtClean="0"/>
          </a:p>
          <a:p>
            <a:pPr lvl="0" eaLnBrk="0" hangingPunct="0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Personal Sin: </a:t>
            </a:r>
            <a:r>
              <a:rPr lang="en-US" sz="2400" b="1" dirty="0" smtClean="0"/>
              <a:t>This refers to the sin committed by an individual through their actions, thoughts, and words.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1295400" y="514350"/>
            <a:ext cx="7848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原罪：</a:t>
            </a:r>
            <a:r>
              <a:rPr lang="zh-CN" altLang="en-US" sz="3600" b="1" dirty="0" smtClean="0"/>
              <a:t>指的是所有人类由于亚当和夏娃在伊甸园中的堕落而继承的罪。</a:t>
            </a:r>
            <a:endParaRPr lang="en-US" altLang="zh-CN" sz="3600" b="1" dirty="0" smtClean="0"/>
          </a:p>
          <a:p>
            <a:pPr lvl="0" eaLnBrk="0" hangingPunct="0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Original Sin: </a:t>
            </a:r>
            <a:r>
              <a:rPr lang="en-US" sz="2400" b="1" dirty="0" smtClean="0"/>
              <a:t>This refers to the state of sin inherited by all human beings due to the fall of Adam and Eve in the Garden of Eden.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914400" y="285750"/>
            <a:ext cx="457200" cy="46482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7</a:t>
            </a:r>
            <a:r>
              <a:rPr lang="zh-CN" altLang="en-US" sz="3600" b="1" dirty="0" smtClean="0"/>
              <a:t>拿单对大卫说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你为什么藐视耶和华的命令，行他眼中看为恶的事呢？你借亚扪人的刀杀害赫人乌利亚，又娶了他的妻为妻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en-US" sz="3600" b="1" dirty="0" smtClean="0"/>
              <a:t>10</a:t>
            </a:r>
            <a:r>
              <a:rPr lang="zh-CN" altLang="en-US" sz="3600" b="1" dirty="0" smtClean="0"/>
              <a:t>你既藐视我，娶了赫人乌利亚的妻为妻，所以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刀剑必永不离开你的家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sz="3600" b="1" dirty="0" smtClean="0"/>
              <a:t>11</a:t>
            </a:r>
            <a:r>
              <a:rPr lang="zh-CN" altLang="en-US" sz="3600" b="1" dirty="0" smtClean="0"/>
              <a:t>耶和华如此说，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我必从你家中兴起祸患攻击你</a:t>
            </a:r>
            <a:r>
              <a:rPr lang="zh-CN" altLang="en-US" sz="3600" b="1" dirty="0" smtClean="0"/>
              <a:t>。我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必在你眼前把你的妃嫔赐给别人</a:t>
            </a:r>
            <a:r>
              <a:rPr lang="zh-CN" altLang="en-US" sz="3600" b="1" dirty="0" smtClean="0"/>
              <a:t>，他在日光之下就与她们同寝。</a:t>
            </a:r>
            <a:endParaRPr lang="zh-CN" alt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12</a:t>
            </a:r>
            <a:r>
              <a:rPr lang="zh-CN" altLang="en-US" sz="3600" b="1" dirty="0" smtClean="0"/>
              <a:t>你在暗中行这事，我却要在以色列众人面前，日光之下，报应你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en-US" sz="3600" b="1" dirty="0" smtClean="0"/>
              <a:t>13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大卫对拿单说，我得罪耶和华了。拿单说，耶和华已经除掉你的罪，你必不至于死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en-US" sz="3600" b="1" dirty="0" smtClean="0"/>
              <a:t>14</a:t>
            </a:r>
            <a:r>
              <a:rPr lang="zh-CN" altLang="en-US" sz="3600" b="1" dirty="0" smtClean="0"/>
              <a:t>只是你行这事，叫耶和华的仇敌大得亵渎的机会，故此，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你所得的孩子必定要死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</a:t>
            </a:r>
            <a:r>
              <a:rPr lang="en-US" altLang="zh-CN" sz="3600" b="1" dirty="0" smtClean="0"/>
              <a:t>                                       </a:t>
            </a:r>
            <a:r>
              <a:rPr lang="zh-CN" altLang="en-US" sz="3600" b="1" dirty="0" smtClean="0">
                <a:solidFill>
                  <a:schemeClr val="accent4">
                    <a:lumMod val="75000"/>
                  </a:schemeClr>
                </a:solidFill>
              </a:rPr>
              <a:t>撒</a:t>
            </a:r>
            <a:r>
              <a:rPr lang="zh-CN" altLang="en-US" sz="3600" b="1" dirty="0" smtClean="0">
                <a:solidFill>
                  <a:schemeClr val="accent4">
                    <a:lumMod val="75000"/>
                  </a:schemeClr>
                </a:solidFill>
              </a:rPr>
              <a:t>下</a:t>
            </a:r>
            <a:r>
              <a:rPr lang="en-US" altLang="zh-CN" sz="3600" b="1" dirty="0" smtClean="0">
                <a:solidFill>
                  <a:schemeClr val="accent4">
                    <a:lumMod val="75000"/>
                  </a:schemeClr>
                </a:solidFill>
              </a:rPr>
              <a:t>/2 Sam.12</a:t>
            </a:r>
            <a:r>
              <a:rPr lang="zh-CN" altLang="en-US" sz="3600" b="1" dirty="0" smtClean="0">
                <a:solidFill>
                  <a:schemeClr val="accent4">
                    <a:lumMod val="75000"/>
                  </a:schemeClr>
                </a:solidFill>
              </a:rPr>
              <a:t>：</a:t>
            </a:r>
            <a:r>
              <a:rPr lang="en-US" altLang="zh-CN" sz="3600" b="1" dirty="0" smtClean="0">
                <a:solidFill>
                  <a:schemeClr val="accent4">
                    <a:lumMod val="75000"/>
                  </a:schemeClr>
                </a:solidFill>
              </a:rPr>
              <a:t>7-14</a:t>
            </a:r>
            <a:endParaRPr lang="zh-CN" alt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1743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Google Shape;135;p23"/>
          <p:cNvSpPr txBox="1">
            <a:spLocks/>
          </p:cNvSpPr>
          <p:nvPr/>
        </p:nvSpPr>
        <p:spPr bwMode="auto">
          <a:xfrm>
            <a:off x="-28636" y="1962150"/>
            <a:ext cx="9172636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vert="horz" wrap="square" lIns="91425" tIns="45700" rIns="91425" bIns="4570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我小子们哪，我将这些话写给你们，是要叫你们不犯罪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。若有人犯罪，在父那里我们有一位中保，就是那义者耶稣基督。</a:t>
            </a:r>
            <a:b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1My dear children, I write this to you so that you will not sin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But if anybody does sin, we have an advocate with the Father – Jesus Christ, the Righteous One.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 bwMode="auto">
          <a:xfrm>
            <a:off x="838200" y="1352550"/>
            <a:ext cx="6858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生命之道的果效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2057400" y="1657350"/>
            <a:ext cx="59436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zh-CN" altLang="en-US" sz="3200" b="1" dirty="0" smtClean="0">
                <a:solidFill>
                  <a:srgbClr val="0070C0"/>
                </a:solidFill>
              </a:rPr>
              <a:t>一、</a:t>
            </a:r>
            <a:r>
              <a:rPr lang="zh-CN" altLang="en-US" sz="3200" b="1" dirty="0" smtClean="0"/>
              <a:t>生命之道引领我们更清楚的认识“上帝圣洁、公义、信实和慈爱”的属性。</a:t>
            </a:r>
            <a:endParaRPr lang="en-US" altLang="zh-CN" sz="3200" b="1" dirty="0" smtClean="0"/>
          </a:p>
          <a:p>
            <a:pPr lvl="0" eaLnBrk="0" hangingPunct="0"/>
            <a:r>
              <a:rPr lang="zh-CN" altLang="en-US" sz="3200" b="1" dirty="0" smtClean="0">
                <a:solidFill>
                  <a:srgbClr val="0070C0"/>
                </a:solidFill>
              </a:rPr>
              <a:t>二、</a:t>
            </a:r>
            <a:r>
              <a:rPr lang="zh-CN" altLang="en-US" sz="3200" b="1" dirty="0" smtClean="0"/>
              <a:t>生命之道帮助我们活出“彼此体恤，真实相爱”的生活。</a:t>
            </a:r>
            <a:endParaRPr lang="en-US" altLang="zh-CN" sz="3200" b="1" dirty="0" smtClean="0"/>
          </a:p>
          <a:p>
            <a:pPr lvl="0" eaLnBrk="0" hangingPunct="0"/>
            <a:r>
              <a:rPr lang="zh-CN" altLang="en-US" sz="3200" b="1" dirty="0" smtClean="0">
                <a:solidFill>
                  <a:srgbClr val="0070C0"/>
                </a:solidFill>
              </a:rPr>
              <a:t>三、</a:t>
            </a:r>
            <a:r>
              <a:rPr lang="zh-CN" altLang="en-US" sz="3200" b="1" dirty="0" smtClean="0"/>
              <a:t>生命之道帮助我们认识自己，活出承认“已罪”的生命。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1447800" y="1885950"/>
            <a:ext cx="609600" cy="30480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/>
          <a:lstStyle/>
          <a:p>
            <a:pPr algn="l"/>
            <a:r>
              <a:rPr lang="zh-CN" altLang="en-US" sz="3200" b="1" dirty="0" smtClean="0"/>
              <a:t>约一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论到从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起初原有的生命之道</a:t>
            </a:r>
            <a:r>
              <a:rPr lang="zh-CN" altLang="en-US" sz="3200" b="1" dirty="0" smtClean="0"/>
              <a:t>，就是我们所听见所看见，亲眼看过，亲手摸过的。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一、耶稣基督为中保 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200" b="1" dirty="0" smtClean="0"/>
              <a:t>I. Jesus Christ as the advocate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sz="3200" b="1" dirty="0" smtClean="0"/>
              <a:t> 1</a:t>
            </a:r>
            <a:r>
              <a:rPr lang="zh-CN" altLang="en-US" sz="3200" b="1" dirty="0" smtClean="0"/>
              <a:t>我小子们哪，我将这些话写给你们，是要叫你们不犯罪。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若有人犯罪，在父那里我们有一位中保，就是那义者耶稣基督</a:t>
            </a:r>
            <a:r>
              <a:rPr lang="zh-CN" altLang="en-US" sz="3200" b="1" dirty="0" smtClean="0"/>
              <a:t>。</a:t>
            </a:r>
            <a:r>
              <a:rPr lang="en-US" sz="3200" b="1" dirty="0" smtClean="0"/>
              <a:t>2</a:t>
            </a:r>
            <a:r>
              <a:rPr lang="zh-CN" altLang="en-US" sz="3200" b="1" dirty="0" smtClean="0"/>
              <a:t>他为我们的罪作了挽回祭。不是单为我们的罪，也是为普天下人的罪。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500" b="1" dirty="0" smtClean="0"/>
              <a:t> 1My dear children, I write this to you so that you will not sin. But </a:t>
            </a:r>
            <a:r>
              <a:rPr lang="en-US" altLang="zh-CN" sz="2500" b="1" dirty="0" smtClean="0">
                <a:solidFill>
                  <a:srgbClr val="0070C0"/>
                </a:solidFill>
              </a:rPr>
              <a:t>if anybody does sin, we have an advocate with the Father – Jesus Christ, the Righteous One</a:t>
            </a:r>
            <a:r>
              <a:rPr lang="en-US" altLang="zh-CN" sz="2500" b="1" dirty="0" smtClean="0"/>
              <a:t>. 2He is the atoning sacrifice for our sins, and not only for ours but also for the sins of the whole world. </a:t>
            </a:r>
            <a:endParaRPr lang="zh-CN" altLang="en-US" sz="25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</a:t>
            </a:r>
            <a:r>
              <a:rPr lang="zh-CN" altLang="en-US" sz="3600" b="1" dirty="0" smtClean="0"/>
              <a:t>称义                                                          成圣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Justification                                    Sanctification</a:t>
            </a:r>
            <a:endParaRPr lang="zh-CN" altLang="en-US" sz="3600" b="1" dirty="0"/>
          </a:p>
        </p:txBody>
      </p:sp>
      <p:sp>
        <p:nvSpPr>
          <p:cNvPr id="3" name="Right Arrow 2"/>
          <p:cNvSpPr/>
          <p:nvPr/>
        </p:nvSpPr>
        <p:spPr>
          <a:xfrm>
            <a:off x="1371600" y="2876550"/>
            <a:ext cx="5638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Curved Down Arrow 3"/>
          <p:cNvSpPr/>
          <p:nvPr/>
        </p:nvSpPr>
        <p:spPr>
          <a:xfrm>
            <a:off x="838200" y="1200150"/>
            <a:ext cx="7315200" cy="1600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2590800" y="1733550"/>
            <a:ext cx="358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信仰旅程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 eaLnBrk="0" hangingPunct="0"/>
            <a:r>
              <a:rPr lang="en-US" sz="3600" dirty="0" smtClean="0"/>
              <a:t>Journey of Faith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9</a:t>
            </a:r>
            <a:r>
              <a:rPr lang="zh-CN" altLang="en-US" sz="3600" b="1" dirty="0" smtClean="0"/>
              <a:t>他的妻子对他说，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你仍然持守你的纯正吗？你弃掉神，死了吧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>10</a:t>
            </a:r>
            <a:r>
              <a:rPr lang="zh-CN" altLang="en-US" sz="3600" b="1" dirty="0" smtClean="0"/>
              <a:t>约伯却对她说，你说话像愚顽的妇人一样。嗳，难道我们从神手里得福，不也受祸吗？在这一切的事上约伯并不以口犯罪。</a:t>
            </a:r>
            <a:br>
              <a:rPr lang="zh-CN" altLang="en-US" sz="3600" b="1" dirty="0" smtClean="0"/>
            </a:br>
            <a:r>
              <a:rPr lang="zh-CN" altLang="en-US" sz="1050" b="1" dirty="0" smtClean="0"/>
              <a:t/>
            </a:r>
            <a:br>
              <a:rPr lang="zh-CN" altLang="en-US" sz="1050" b="1" dirty="0" smtClean="0"/>
            </a:br>
            <a:r>
              <a:rPr lang="en-US" altLang="zh-CN" sz="2800" b="1" dirty="0" smtClean="0"/>
              <a:t>9His wife said to him, ‘Are you still maintaining your integrity? Curse God and die!’10He replied, ‘You are talking like a foolish  woman. Shall we accept good from God, and not trouble?’In all this, Job did not sin in what he said.</a:t>
            </a:r>
            <a:br>
              <a:rPr lang="en-US" altLang="zh-CN" sz="2800" b="1" dirty="0" smtClean="0"/>
            </a:br>
            <a:r>
              <a:rPr lang="en-US" altLang="zh-CN" sz="2800" b="1" dirty="0" smtClean="0"/>
              <a:t>                                                                         </a:t>
            </a:r>
            <a:r>
              <a:rPr lang="zh-CN" altLang="en-US" sz="2800" b="1" dirty="0" smtClean="0">
                <a:solidFill>
                  <a:schemeClr val="accent4">
                    <a:lumMod val="75000"/>
                  </a:schemeClr>
                </a:solidFill>
              </a:rPr>
              <a:t>伯</a:t>
            </a:r>
            <a:r>
              <a:rPr lang="en-US" altLang="zh-CN" sz="2800" b="1" dirty="0" smtClean="0">
                <a:solidFill>
                  <a:schemeClr val="accent4">
                    <a:lumMod val="75000"/>
                  </a:schemeClr>
                </a:solidFill>
              </a:rPr>
              <a:t>/Job  2:9-10</a:t>
            </a:r>
            <a:endParaRPr lang="zh-CN" alt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二、耶稣基督为挽回祭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200" b="1" dirty="0" smtClean="0"/>
              <a:t>II. Jesus Christ as the propitiation</a:t>
            </a:r>
            <a:br>
              <a:rPr lang="en-US" altLang="zh-CN" sz="3200" b="1" dirty="0" smtClean="0"/>
            </a:br>
            <a:r>
              <a:rPr lang="en-US" sz="3200" b="1" dirty="0" smtClean="0"/>
              <a:t>1</a:t>
            </a:r>
            <a:r>
              <a:rPr lang="zh-CN" altLang="en-US" sz="3200" b="1" dirty="0" smtClean="0"/>
              <a:t>我小子们哪，我将这些话写给你们，是要叫你们不犯罪。若有人犯罪，在父那里我们有一位中保，就是那义者耶稣基督。</a:t>
            </a:r>
            <a:r>
              <a:rPr lang="en-US" sz="3200" b="1" dirty="0" smtClean="0"/>
              <a:t>2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他为我们的罪作了挽回祭</a:t>
            </a:r>
            <a:r>
              <a:rPr lang="zh-CN" altLang="en-US" sz="3200" b="1" dirty="0" smtClean="0"/>
              <a:t>。不是单为我们的罪，也是为普天下人的罪。</a:t>
            </a:r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en-US" altLang="zh-CN" sz="4000" b="1" dirty="0" smtClean="0"/>
              <a:t> </a:t>
            </a:r>
            <a:r>
              <a:rPr lang="en-US" altLang="zh-CN" sz="2500" b="1" dirty="0" smtClean="0"/>
              <a:t>1My dear children, I write this to you so that you will not sin. But if anybody does sin, we have an advocate with the Father – Jesus Christ, the Righteous One. </a:t>
            </a:r>
            <a:r>
              <a:rPr lang="en-US" altLang="zh-CN" sz="2500" b="1" dirty="0" smtClean="0">
                <a:solidFill>
                  <a:srgbClr val="0070C0"/>
                </a:solidFill>
              </a:rPr>
              <a:t>2He is the atoning sacrifice for our sins</a:t>
            </a:r>
            <a:r>
              <a:rPr lang="en-US" altLang="zh-CN" sz="2500" b="1" dirty="0" smtClean="0"/>
              <a:t>, and not only for ours but also for the sins of the whole world. </a:t>
            </a:r>
            <a:endParaRPr lang="zh-CN" altLang="en-US" sz="25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23</a:t>
            </a:r>
            <a:r>
              <a:rPr lang="zh-CN" altLang="en-US" sz="3600" b="1" dirty="0" smtClean="0"/>
              <a:t>因为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罪的工价乃是死</a:t>
            </a:r>
            <a:r>
              <a:rPr lang="zh-CN" altLang="en-US" sz="3600" b="1" dirty="0" smtClean="0"/>
              <a:t>。惟有神的恩赐，在我们的主基督耶稣里乃是永生。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en-US" altLang="zh-CN" sz="3600" b="1" dirty="0" smtClean="0"/>
              <a:t>23For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the wages of sin is death</a:t>
            </a:r>
            <a:r>
              <a:rPr lang="en-US" altLang="zh-CN" sz="3600" b="1" dirty="0" smtClean="0"/>
              <a:t>, but the gift of God is eternal life in  Christ Jesus our Lord.</a:t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                                       </a:t>
            </a:r>
            <a:r>
              <a:rPr lang="zh-CN" altLang="en-US" sz="3600" b="1" dirty="0" smtClean="0">
                <a:solidFill>
                  <a:schemeClr val="accent4">
                    <a:lumMod val="75000"/>
                  </a:schemeClr>
                </a:solidFill>
              </a:rPr>
              <a:t>罗</a:t>
            </a:r>
            <a:r>
              <a:rPr lang="en-US" altLang="zh-CN" sz="3600" b="1" dirty="0" smtClean="0">
                <a:solidFill>
                  <a:schemeClr val="accent4">
                    <a:lumMod val="75000"/>
                  </a:schemeClr>
                </a:solidFill>
              </a:rPr>
              <a:t>/Rom. 6:23</a:t>
            </a:r>
            <a:endParaRPr lang="zh-CN" alt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>
              <a:lnSpc>
                <a:spcPts val="5000"/>
              </a:lnSpc>
            </a:pPr>
            <a:r>
              <a:rPr lang="en-US" altLang="zh-CN" sz="3600" b="1" dirty="0" smtClean="0">
                <a:solidFill>
                  <a:srgbClr val="0070C0"/>
                </a:solidFill>
              </a:rPr>
              <a:t>	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廉价的恩典</a:t>
            </a:r>
            <a:r>
              <a:rPr lang="zh-CN" altLang="en-US" sz="3600" b="1" dirty="0" smtClean="0"/>
              <a:t>是宣讲饶恕而不需要悔改，受洗礼而不遵守教会的纪律，领圣餐而不必认罪，获得赦免而不需本人亲身忏悔。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	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廉价的恩典</a:t>
            </a:r>
            <a:r>
              <a:rPr lang="zh-CN" altLang="en-US" sz="3600" b="1" dirty="0" smtClean="0"/>
              <a:t>是不需付出作门徒代价的恩典，是不背上十字架的恩典，是没有道成肉身的和永远活着的耶稣基督的恩典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           </a:t>
            </a:r>
            <a:r>
              <a:rPr lang="en-US" altLang="zh-CN" sz="3600" b="1" dirty="0" smtClean="0">
                <a:solidFill>
                  <a:srgbClr val="7030A0"/>
                </a:solidFill>
              </a:rPr>
              <a:t>——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潘霍华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（</a:t>
            </a:r>
            <a:r>
              <a:rPr lang="en-US" sz="3600" b="1" dirty="0" smtClean="0">
                <a:solidFill>
                  <a:srgbClr val="7030A0"/>
                </a:solidFill>
              </a:rPr>
              <a:t>Dietrich </a:t>
            </a:r>
            <a:r>
              <a:rPr lang="en-US" sz="3600" b="1" dirty="0" err="1" smtClean="0">
                <a:solidFill>
                  <a:srgbClr val="7030A0"/>
                </a:solidFill>
              </a:rPr>
              <a:t>Bonhoeffer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）</a:t>
            </a:r>
            <a:endParaRPr lang="zh-CN" alt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24613</TotalTime>
  <Words>426</Words>
  <Application>Microsoft Office PowerPoint</Application>
  <PresentationFormat>On-screen Show (16:9)</PresentationFormat>
  <Paragraphs>27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主题</vt:lpstr>
      <vt:lpstr>神人之间的中保：耶稣基督  The advocate between God and mankind: Jesus Christ  约一/1 John 2：1-2</vt:lpstr>
      <vt:lpstr>约一1：1论到从起初原有的生命之道，就是我们所听见所看见，亲眼看过，亲手摸过的。</vt:lpstr>
      <vt:lpstr>祈祷/Prayer</vt:lpstr>
      <vt:lpstr>一、耶稣基督为中保  I. Jesus Christ as the advocate   1我小子们哪，我将这些话写给你们，是要叫你们不犯罪。若有人犯罪，在父那里我们有一位中保，就是那义者耶稣基督。2他为我们的罪作了挽回祭。不是单为我们的罪，也是为普天下人的罪。  1My dear children, I write this to you so that you will not sin. But if anybody does sin, we have an advocate with the Father – Jesus Christ, the Righteous One. 2He is the atoning sacrifice for our sins, and not only for ours but also for the sins of the whole world. </vt:lpstr>
      <vt:lpstr>      称义                                                          成圣    Justification                                    Sanctification</vt:lpstr>
      <vt:lpstr>9他的妻子对他说，你仍然持守你的纯正吗？你弃掉神，死了吧。10约伯却对她说，你说话像愚顽的妇人一样。嗳，难道我们从神手里得福，不也受祸吗？在这一切的事上约伯并不以口犯罪。  9His wife said to him, ‘Are you still maintaining your integrity? Curse God and die!’10He replied, ‘You are talking like a foolish  woman. Shall we accept good from God, and not trouble?’In all this, Job did not sin in what he said.                                                                          伯/Job  2:9-10</vt:lpstr>
      <vt:lpstr>二、耶稣基督为挽回祭 II. Jesus Christ as the propitiation 1我小子们哪，我将这些话写给你们，是要叫你们不犯罪。若有人犯罪，在父那里我们有一位中保，就是那义者耶稣基督。2他为我们的罪作了挽回祭。不是单为我们的罪，也是为普天下人的罪。  1My dear children, I write this to you so that you will not sin. But if anybody does sin, we have an advocate with the Father – Jesus Christ, the Righteous One. 2He is the atoning sacrifice for our sins, and not only for ours but also for the sins of the whole world. </vt:lpstr>
      <vt:lpstr>23因为罪的工价乃是死。惟有神的恩赐，在我们的主基督耶稣里乃是永生。  23For the wages of sin is death, but the gift of God is eternal life in  Christ Jesus our Lord.                                                 罗/Rom. 6:23</vt:lpstr>
      <vt:lpstr> 廉价的恩典是宣讲饶恕而不需要悔改，受洗礼而不遵守教会的纪律，领圣餐而不必认罪，获得赦免而不需本人亲身忏悔。  廉价的恩典是不需付出作门徒代价的恩典，是不背上十字架的恩典，是没有道成肉身的和永远活着的耶稣基督的恩典。                    ——潘霍华（Dietrich Bonhoeffer）</vt:lpstr>
      <vt:lpstr> 而“昂贵的恩典”，它“呼召我们来跟从。并且，它是昂贵的，因为它叫一个人付出他的生命为代价；但它又是恩典，因为它赐给人那唯一真实的生命。  它是昂贵的，因为它定罪；但它又是恩典，因为它使罪人称义。它使上帝付出了儿子的生命为代价。昂贵的恩典就是上帝的道成肉身。  ——潘霍华（Dietrich Bonhoeffer）</vt:lpstr>
      <vt:lpstr>罪</vt:lpstr>
      <vt:lpstr>7拿单对大卫说……你为什么藐视耶和华的命令，行他眼中看为恶的事呢？你借亚扪人的刀杀害赫人乌利亚，又娶了他的妻为妻。  10你既藐视我，娶了赫人乌利亚的妻为妻，所以刀剑必永不离开你的家。  11耶和华如此说，我必从你家中兴起祸患攻击你。我必在你眼前把你的妃嫔赐给别人，他在日光之下就与她们同寝。</vt:lpstr>
      <vt:lpstr>12你在暗中行这事，我却要在以色列众人面前，日光之下，报应你。  13大卫对拿单说，我得罪耶和华了。拿单说，耶和华已经除掉你的罪，你必不至于死。  14只是你行这事，叫耶和华的仇敌大得亵渎的机会，故此，你所得的孩子必定要死。                                          撒下/2 Sam.12：7-14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1303</cp:revision>
  <dcterms:modified xsi:type="dcterms:W3CDTF">2025-01-31T18:15:30Z</dcterms:modified>
</cp:coreProperties>
</file>