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3.jpeg" ContentType="image/jpeg"/>
  <Override PartName="/ppt/notesSlides/notesSlide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" name="Shape 1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92234" indent="-392234">
              <a:buSzPct val="100000"/>
              <a:buAutoNum type="arabicPeriod" startAt="1"/>
            </a:lvl1pPr>
          </a:lstStyle>
          <a:p>
            <a:pPr/>
            <a:r>
              <a:t>GPI，世界不平安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Shape 1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我们担忧，经济，失业率开始上升，孩子，父母，政治，中美关系，共和党民主党，绿党蓝党，共产党，恐怖主义，健康。1200，2/3，10亿。毒饼，app calm，逾迦，app，calm</a:t>
            </a:r>
          </a:p>
          <a:p>
            <a:pPr/>
          </a:p>
          <a:p>
            <a:pPr/>
            <a:r>
              <a:t>圣径提到429次</a:t>
            </a:r>
          </a:p>
          <a:p>
            <a:p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92234" indent="-392234">
              <a:buSzPct val="100000"/>
              <a:buAutoNum type="arabicPeriod" startAt="1"/>
            </a:lvl1pPr>
          </a:lstStyle>
          <a:p>
            <a:pPr/>
            <a:r>
              <a:t>个人，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1" name="Shape 1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神造亚当夏姐时有平安的，犯罪，与神割绝神就是平安与神割绝就失去平安。终生劳碌。永死，仿佛在黑暗中，死荫之地，“原来，神的忿怒从天上显明在一切不虔不义的人身上，就是那些行不义阻挡真理的人。”罗马书 1:18 </a:t>
            </a:r>
          </a:p>
          <a:p>
            <a:pPr/>
          </a:p>
          <a:p>
            <a:pPr/>
            <a:r>
              <a:t>神爱世人，差独子，恢复平安，婴孩为我们而生，为什么平安的君？不是喜乐，与神和好，平安的开始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5" name="Shape 1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耶稣被钉十字架上的宝血洗净我们的罪, 耶稣的死使我们因信称义与神和好。平安的开始</a:t>
            </a:r>
          </a:p>
          <a:p>
            <a:pPr/>
            <a:r>
              <a:t>“我们既然因信被称为义人，就借着我们的主耶稣基督与上帝和好了。” 罗马书 5:1 CCB。结束了罪的捆绑“因他使我们和睦，将两下合而为一，拆毁了中间隔断的墙；”以弗所书 2:14 </a:t>
            </a:r>
          </a:p>
          <a:p>
            <a:pPr/>
          </a:p>
          <a:p>
            <a:pPr/>
            <a:r>
              <a:t>圣诞值庆祝：抵制，不只是给孩子们，不想过cuz too much hassle 我报给你们大喜的信息，是关乎万民的，给我们每一位，消怒和好得平安，非物质, 親爱的弟兄姐妹们，圣诞重要，转折点，与神和好，不是X而是Christ</a:t>
            </a:r>
          </a:p>
          <a:p>
            <a:pPr/>
          </a:p>
          <a:p>
            <a:pPr/>
            <a:r>
              <a:t>三位一体第二位，耶稣是神难，老天，关健</a:t>
            </a:r>
          </a:p>
          <a:p>
            <a:pPr/>
          </a:p>
          <a:p>
            <a:pPr/>
            <a:r>
              <a:t>得平安先和神有平安，和平的君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平安夜没有平安，什么是平安？宁静的伯利恒野地蛮平安的，唱平安夜时心中平静平安，听好音乐会，看优美的画展，有平安的感觉，子典定义，是园满，完整，没有缺乏，安静感觉。这是假平安（pseudo peace), 因是暂时的，某一特殊的环境下，被动的，消及的，由外界因素控制。</a:t>
            </a:r>
          </a:p>
          <a:p>
            <a:pPr/>
            <a:r>
              <a:t>真平安：shalom irenei, 在神里面的，诗23，斥风浪，持久，全面（深广），任何时候和环境, 积极的，迎着任何环境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非4：6说，你们当一无挂虑，就是没有任何担心的事，虽然战争，疾病，各种危机我们里面有平安。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hape 18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见证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hape 1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在世上，虽平安夜却没有平安，</a:t>
            </a:r>
          </a:p>
          <a:p>
            <a:pPr/>
          </a:p>
          <a:p>
            <a:pPr/>
            <a:r>
              <a:t>在主里，平安在不平安的世界。没有平安的世上，我们有从主而来的平安夜，不仅夜，每时每刻只要在主里得平安。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Object Placeholder"/>
          <p:cNvSpPr txBox="1"/>
          <p:nvPr>
            <p:ph type="obj" idx="3"/>
          </p:nvPr>
        </p:nvSpPr>
        <p:spPr>
          <a:xfrm>
            <a:off x="2387600" y="1790700"/>
            <a:ext cx="19621500" cy="10147300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 sz="5600"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5" name="“Type a quote here.”"/>
          <p:cNvSpPr txBox="1"/>
          <p:nvPr>
            <p:ph type="body" sz="quarter" idx="22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  <a:defRPr sz="56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/>
          <p:nvPr>
            <p:ph type="pic" idx="21"/>
          </p:nvPr>
        </p:nvSpPr>
        <p:spPr>
          <a:xfrm>
            <a:off x="-47625" y="-2540000"/>
            <a:ext cx="24479250" cy="16319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/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/>
          <p:nvPr>
            <p:ph type="pic" idx="21"/>
          </p:nvPr>
        </p:nvSpPr>
        <p:spPr>
          <a:xfrm>
            <a:off x="12407900" y="-2159000"/>
            <a:ext cx="10337800" cy="155067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Title Text"/>
          <p:cNvSpPr txBox="1"/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1" name="Body Level One…"/>
          <p:cNvSpPr txBox="1"/>
          <p:nvPr>
            <p:ph type="body" sz="quarter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0" algn="ctr">
              <a:spcBef>
                <a:spcPts val="0"/>
              </a:spcBef>
              <a:buSzTx/>
              <a:buNone/>
              <a:defRPr sz="4400"/>
            </a:lvl2pPr>
            <a:lvl3pPr marL="0" indent="0" algn="ctr">
              <a:spcBef>
                <a:spcPts val="0"/>
              </a:spcBef>
              <a:buSzTx/>
              <a:buNone/>
              <a:defRPr sz="4400"/>
            </a:lvl3pPr>
            <a:lvl4pPr marL="0" indent="0" algn="ctr">
              <a:spcBef>
                <a:spcPts val="0"/>
              </a:spcBef>
              <a:buSzTx/>
              <a:buNone/>
              <a:defRPr sz="4400"/>
            </a:lvl4pPr>
            <a:lvl5pPr marL="0" indent="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Image"/>
          <p:cNvSpPr/>
          <p:nvPr>
            <p:ph type="pic" idx="21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Body Level One…"/>
          <p:cNvSpPr txBox="1"/>
          <p:nvPr>
            <p:ph type="body" sz="half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Body Level One…"/>
          <p:cNvSpPr txBox="1"/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Image"/>
          <p:cNvSpPr/>
          <p:nvPr>
            <p:ph type="pic" sz="half" idx="21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22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age"/>
          <p:cNvSpPr/>
          <p:nvPr>
            <p:ph type="pic" idx="23"/>
          </p:nvPr>
        </p:nvSpPr>
        <p:spPr>
          <a:xfrm>
            <a:off x="1583266" y="-1879600"/>
            <a:ext cx="10414001" cy="15621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219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828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2438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30480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36576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42672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48768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5486400" marR="0" indent="-6096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30E01"/>
            </a:gs>
            <a:gs pos="67839">
              <a:srgbClr val="188003"/>
            </a:gs>
            <a:gs pos="100000">
              <a:srgbClr val="2EF20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真平安"/>
          <p:cNvSpPr txBox="1"/>
          <p:nvPr>
            <p:ph type="ctrTitle"/>
          </p:nvPr>
        </p:nvSpPr>
        <p:spPr>
          <a:xfrm>
            <a:off x="2387600" y="3705469"/>
            <a:ext cx="19621500" cy="4648201"/>
          </a:xfrm>
          <a:prstGeom prst="rect">
            <a:avLst/>
          </a:prstGeom>
        </p:spPr>
        <p:txBody>
          <a:bodyPr anchor="ctr"/>
          <a:lstStyle>
            <a:lvl1pPr>
              <a:defRPr b="1">
                <a:solidFill>
                  <a:srgbClr val="FC0F0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真平安</a:t>
            </a:r>
          </a:p>
        </p:txBody>
      </p:sp>
      <p:sp>
        <p:nvSpPr>
          <p:cNvPr id="121" name="Arthur Yin 12/10/2023"/>
          <p:cNvSpPr txBox="1"/>
          <p:nvPr>
            <p:ph type="subTitle" sz="quarter" idx="1"/>
          </p:nvPr>
        </p:nvSpPr>
        <p:spPr>
          <a:xfrm>
            <a:off x="2778369" y="8480669"/>
            <a:ext cx="19621501" cy="1587501"/>
          </a:xfrm>
          <a:prstGeom prst="rect">
            <a:avLst/>
          </a:prstGeom>
        </p:spPr>
        <p:txBody>
          <a:bodyPr anchor="b"/>
          <a:lstStyle/>
          <a:p>
            <a:pPr/>
            <a:r>
              <a:t>Arthur Yin 12/10/2023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oad map 大纲…"/>
          <p:cNvSpPr txBox="1"/>
          <p:nvPr>
            <p:ph type="subTitle" idx="1"/>
          </p:nvPr>
        </p:nvSpPr>
        <p:spPr>
          <a:xfrm>
            <a:off x="687702" y="101673"/>
            <a:ext cx="22878051" cy="11836327"/>
          </a:xfrm>
          <a:prstGeom prst="rect">
            <a:avLst/>
          </a:prstGeom>
        </p:spPr>
        <p:txBody>
          <a:bodyPr anchor="ctr"/>
          <a:lstStyle/>
          <a:p>
            <a:pPr algn="l" defTabSz="685165">
              <a:defRPr sz="9296"/>
            </a:pPr>
            <a:r>
              <a:t>Road map 大纲</a:t>
            </a:r>
          </a:p>
          <a:p>
            <a:pPr algn="l" defTabSz="685165">
              <a:defRPr sz="9296"/>
            </a:pPr>
          </a:p>
          <a:p>
            <a:pPr algn="l" defTabSz="685165">
              <a:defRPr sz="9296"/>
            </a:pPr>
            <a:r>
              <a:t>真平安</a:t>
            </a:r>
          </a:p>
          <a:p>
            <a:pPr algn="l" defTabSz="685165">
              <a:defRPr sz="9296"/>
            </a:pPr>
          </a:p>
          <a:p>
            <a:pPr algn="l" defTabSz="685165">
              <a:defRPr sz="9213"/>
            </a:pPr>
            <a:r>
              <a:t>It is peace with God 得平安必先与神和好</a:t>
            </a:r>
          </a:p>
          <a:p>
            <a:pPr algn="l" defTabSz="685165">
              <a:defRPr sz="9213"/>
            </a:pPr>
            <a:r>
              <a:t>It is peace of God 得神的平安 </a:t>
            </a:r>
          </a:p>
          <a:p>
            <a:pPr algn="l" defTabSz="685165">
              <a:defRPr sz="9213"/>
            </a:pPr>
            <a:r>
              <a:t>It is God of peace 得平安在于得赐平安的主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一, 得平安必先与神和好 it is peace with God…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ctr"/>
          <a:lstStyle/>
          <a:p>
            <a:pPr algn="l" defTabSz="643889">
              <a:defRPr sz="8736"/>
            </a:pPr>
            <a:r>
              <a:t>一, 得平安必先与神和好 it is peace with God</a:t>
            </a:r>
          </a:p>
          <a:p>
            <a:pPr algn="l" defTabSz="643889">
              <a:defRPr sz="7175"/>
            </a:pPr>
          </a:p>
          <a:p>
            <a:pPr algn="l" defTabSz="643889">
              <a:defRPr sz="7175"/>
            </a:pPr>
            <a:r>
              <a:t>1. 和平的君</a:t>
            </a:r>
          </a:p>
          <a:p>
            <a:pPr marL="841247" indent="-841247" algn="l" defTabSz="643889">
              <a:buSzPct val="75000"/>
              <a:defRPr sz="7175"/>
            </a:pPr>
            <a:r>
              <a:t>在黑暗中行走的百姓看见了大光； 住在死荫之地的人有光照耀他们。 因有一婴孩为我们而生； 有一子赐给我们。 政权必担在他的肩头上； 他名称为「奇妙策士、全能的　神、永在的父、和平的君」。”以赛亚书 9: 6。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2，与神和好…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ctr"/>
          <a:lstStyle/>
          <a:p>
            <a:pPr algn="l" defTabSz="693419">
              <a:defRPr sz="9407"/>
            </a:pPr>
            <a:r>
              <a:t>2，与神和好 </a:t>
            </a:r>
          </a:p>
          <a:p>
            <a:pPr algn="l" defTabSz="693419">
              <a:defRPr sz="7728"/>
            </a:pPr>
          </a:p>
          <a:p>
            <a:pPr marL="905959" indent="-905959" algn="l" defTabSz="693419">
              <a:buSzPct val="75000"/>
              <a:defRPr sz="7728"/>
            </a:pPr>
            <a:r>
              <a:t>平安的开始 “我们既然因信被称为义人，就借着我们的主耶稣基督与上帝和好了。” 罗马书 5:1 </a:t>
            </a:r>
          </a:p>
          <a:p>
            <a:pPr marL="905959" indent="-905959" algn="l" defTabSz="693419">
              <a:buSzPct val="75000"/>
              <a:defRPr sz="7728"/>
            </a:pPr>
            <a:r>
              <a:t>结束了罪的捆绑“因他使我们和睦，将两下合而为一，拆毁了中间隔断的墙；”以弗所书 2:14 </a:t>
            </a:r>
          </a:p>
          <a:p>
            <a:pPr marL="905959" indent="-905959" algn="l" defTabSz="693419">
              <a:buSzPct val="75000"/>
              <a:defRPr sz="7728"/>
            </a:pPr>
            <a:r>
              <a:t>…他儿子耶稣的血也洗净我们一切的罪。”约翰一书 1:7 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二，得神的平安it is peace of God…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ctr"/>
          <a:lstStyle/>
          <a:p>
            <a:pPr algn="l" defTabSz="817244">
              <a:defRPr sz="11088"/>
            </a:pPr>
            <a:r>
              <a:t>二，得神的平安it is peace of God</a:t>
            </a:r>
          </a:p>
          <a:p>
            <a:pPr algn="l" defTabSz="817244">
              <a:defRPr sz="9108"/>
            </a:pPr>
          </a:p>
          <a:p>
            <a:pPr marL="1067737" indent="-1067737" algn="l" defTabSz="817244">
              <a:buSzPct val="75000"/>
              <a:defRPr sz="9108"/>
            </a:pPr>
            <a:r>
              <a:t>“我留下平安给你们；我将</a:t>
            </a:r>
            <a:r>
              <a:rPr>
                <a:solidFill>
                  <a:srgbClr val="FC0F02"/>
                </a:solidFill>
              </a:rPr>
              <a:t>我的平安</a:t>
            </a:r>
            <a:r>
              <a:t>赐给你们。我所赐的，不像世人所赐的。你们心里不要忧愁，也不要胆怯。”约翰福音 14:27</a:t>
            </a:r>
          </a:p>
          <a:p>
            <a:pPr algn="l" defTabSz="817244">
              <a:defRPr sz="9108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，什么是平安?…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ctr"/>
          <a:lstStyle/>
          <a:p>
            <a:pPr algn="l">
              <a:defRPr sz="9200"/>
            </a:pPr>
            <a:r>
              <a:t>A，什么是平安?</a:t>
            </a:r>
          </a:p>
          <a:p>
            <a:pPr algn="l">
              <a:defRPr sz="9200"/>
            </a:pPr>
          </a:p>
          <a:p>
            <a:pPr algn="l">
              <a:defRPr sz="9200"/>
            </a:pPr>
            <a:r>
              <a:t>圆满，完整，不缺乏的，良好心态，安全，没有忧虑的感觉</a:t>
            </a:r>
          </a:p>
          <a:p>
            <a:pPr algn="l">
              <a:defRPr sz="9200"/>
            </a:pPr>
          </a:p>
          <a:p>
            <a:pPr algn="l">
              <a:defRPr sz="9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，什么是神的平安? （my peace）…"/>
          <p:cNvSpPr txBox="1"/>
          <p:nvPr>
            <p:ph type="ctrTitle"/>
          </p:nvPr>
        </p:nvSpPr>
        <p:spPr>
          <a:xfrm>
            <a:off x="1152463" y="537209"/>
            <a:ext cx="22079074" cy="3283280"/>
          </a:xfrm>
          <a:prstGeom prst="rect">
            <a:avLst/>
          </a:prstGeom>
        </p:spPr>
        <p:txBody>
          <a:bodyPr anchor="t"/>
          <a:lstStyle/>
          <a:p>
            <a:pPr algn="l" defTabSz="800735">
              <a:defRPr sz="8924"/>
            </a:pPr>
            <a:r>
              <a:t>B，什么是神的平安? （my peace）</a:t>
            </a:r>
          </a:p>
          <a:p>
            <a:pPr marL="1046167" indent="-1046167" algn="l" defTabSz="800735">
              <a:buSzPct val="75000"/>
              <a:defRPr sz="8924"/>
            </a:pPr>
            <a:r>
              <a:t>shalom irenei 耶路撒冷 </a:t>
            </a:r>
          </a:p>
        </p:txBody>
      </p:sp>
      <p:graphicFrame>
        <p:nvGraphicFramePr>
          <p:cNvPr id="164" name="Table"/>
          <p:cNvGraphicFramePr/>
          <p:nvPr/>
        </p:nvGraphicFramePr>
        <p:xfrm>
          <a:off x="3196315" y="4731483"/>
          <a:ext cx="16989921" cy="824629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8488610"/>
                <a:gridCol w="8488610"/>
              </a:tblGrid>
              <a:tr h="1372264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主的平安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世人的平安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72264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主观的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客观的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72264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积极的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消极的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72264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持续的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短暂的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72264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任何环境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顺境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372264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全部的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000">
                          <a:solidFill>
                            <a:srgbClr val="FFFFFF"/>
                          </a:solidFill>
                        </a:rPr>
                        <a:t>部分的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“耶和华是我的牧者， 我必不致缺乏。 他使我躺卧在青草地上， 领我在可安歇的水边。 我虽然行过死荫的幽谷， 也不怕遭害， 因为你与我同在； 你的杖，你的竿，都安慰我。” 诗篇 23:1-2, 4"/>
          <p:cNvSpPr txBox="1"/>
          <p:nvPr>
            <p:ph type="ctrTitle"/>
          </p:nvPr>
        </p:nvSpPr>
        <p:spPr>
          <a:xfrm>
            <a:off x="9235170" y="855794"/>
            <a:ext cx="14451798" cy="12532581"/>
          </a:xfrm>
          <a:prstGeom prst="rect">
            <a:avLst/>
          </a:prstGeom>
        </p:spPr>
        <p:txBody>
          <a:bodyPr anchor="ctr"/>
          <a:lstStyle>
            <a:lvl1pPr algn="l" defTabSz="800735">
              <a:defRPr sz="8924"/>
            </a:lvl1pPr>
          </a:lstStyle>
          <a:p>
            <a:pPr/>
            <a:r>
              <a:t>“耶和华是我的牧者， 我必不致缺乏。 他使我躺卧在青草地上， 领我在可安歇的水边。 我虽然行过死荫的幽谷， 也不怕遭害， 因为你与我同在； 你的杖，你的竿，都安慰我。” 诗篇 23:1-2, 4 </a:t>
            </a:r>
          </a:p>
        </p:txBody>
      </p:sp>
      <p:pic>
        <p:nvPicPr>
          <p:cNvPr id="167" name="IMG_9769.PNG" descr="IMG_9769.PNG"/>
          <p:cNvPicPr>
            <a:picLocks noChangeAspect="1"/>
          </p:cNvPicPr>
          <p:nvPr/>
        </p:nvPicPr>
        <p:blipFill>
          <a:blip r:embed="rId2">
            <a:extLst/>
          </a:blip>
          <a:srcRect l="0" t="14915" r="0" b="28679"/>
          <a:stretch>
            <a:fillRect/>
          </a:stretch>
        </p:blipFill>
        <p:spPr>
          <a:xfrm>
            <a:off x="911574" y="2070323"/>
            <a:ext cx="7385096" cy="9015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“忽然起了暴风，波浪打入船内，甚至船要满了水。 耶稣在船尾上，枕着枕头睡觉。门徒叫醒了他，说：「夫子！我们丧命，你不顾吗？」 耶稣醒了，斥责风，向海说：「住了吧！静了吧！」风就止住，大大地平静了。”马可福音 4:37-39"/>
          <p:cNvSpPr txBox="1"/>
          <p:nvPr>
            <p:ph type="ctrTitle"/>
          </p:nvPr>
        </p:nvSpPr>
        <p:spPr>
          <a:xfrm>
            <a:off x="1540119" y="978327"/>
            <a:ext cx="9289064" cy="12532581"/>
          </a:xfrm>
          <a:prstGeom prst="rect">
            <a:avLst/>
          </a:prstGeom>
        </p:spPr>
        <p:txBody>
          <a:bodyPr anchor="ctr"/>
          <a:lstStyle>
            <a:lvl1pPr marL="744180" indent="-744180" algn="l" defTabSz="569594">
              <a:buSzPct val="75000"/>
              <a:buChar char="•"/>
              <a:defRPr sz="6348"/>
            </a:lvl1pPr>
          </a:lstStyle>
          <a:p>
            <a:pPr/>
            <a:r>
              <a:t>“忽然起了暴风，波浪打入船内，甚至船要满了水。 耶稣在船尾上，枕着枕头睡觉。门徒叫醒了他，说：「夫子！我们丧命，你不顾吗？」 耶稣醒了，斥责风，向海说：「住了吧！静了吧！」风就止住，大大地平静了。”马可福音 4:37-39 </a:t>
            </a:r>
          </a:p>
        </p:txBody>
      </p:sp>
      <p:pic>
        <p:nvPicPr>
          <p:cNvPr id="170" name="IMG_1083.PNG" descr="IMG_1083.PNG"/>
          <p:cNvPicPr>
            <a:picLocks noChangeAspect="1"/>
          </p:cNvPicPr>
          <p:nvPr/>
        </p:nvPicPr>
        <p:blipFill>
          <a:blip r:embed="rId2">
            <a:extLst/>
          </a:blip>
          <a:srcRect l="11407" t="4006" r="14049" b="1749"/>
          <a:stretch>
            <a:fillRect/>
          </a:stretch>
        </p:blipFill>
        <p:spPr>
          <a:xfrm>
            <a:off x="11099016" y="395089"/>
            <a:ext cx="13638181" cy="12925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“Not absent of trouble rather the presence of the Lord.” J. Oswald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ctr"/>
          <a:lstStyle>
            <a:lvl1pPr>
              <a:defRPr sz="9200"/>
            </a:lvl1pPr>
          </a:lstStyle>
          <a:p>
            <a:pPr/>
            <a:r>
              <a:t>“Not absent of trouble rather the presence of the Lord.” J. Oswald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It is well with my soul 我心灵得安宁。…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ctr"/>
          <a:lstStyle/>
          <a:p>
            <a:pPr algn="l">
              <a:defRPr sz="9200"/>
            </a:pPr>
            <a:r>
              <a:t>It is well with my soul 我心灵得安宁。</a:t>
            </a:r>
          </a:p>
          <a:p>
            <a:pPr>
              <a:defRPr sz="7200"/>
            </a:pPr>
          </a:p>
          <a:p>
            <a:pPr>
              <a:defRPr sz="7200"/>
            </a:pPr>
            <a:r>
              <a:t>有時享平安如江河平又穩，有時憂傷來似浪滾，</a:t>
            </a:r>
            <a:br/>
            <a:r>
              <a:t>不論何環境，主己教導我說：我心靈得安寧，得安寧</a:t>
            </a:r>
            <a:br/>
            <a:r>
              <a:t>撒但雖來侵，眾試煉雖來臨，但有主美証在我心，</a:t>
            </a:r>
            <a:br/>
            <a:r>
              <a:t>基督已看清我乏助之困境，甘流血救贖我，賜安寧。</a:t>
            </a:r>
            <a:br/>
            <a:r>
              <a:t>主擔我重擔，何奇妙大恩情，讚美主！我心靈得安寧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“在伯利恒之野地里有牧羊的人，夜间按着更次看守羊群。 有主的使者站在他们旁边，主的荣光四面照着他们；牧羊的人就甚惧怕。 那天使对他们说：「不要惧怕！我报给你们大喜的信息，是关乎万民的； 因今天在大卫的城里，为你们生了救主，就是主基督。 你们要看见一个婴孩，包着布，卧在马槽里，那就是记号了。」 忽然，有一大队天兵同那天使赞美 神说： 在至高之处荣耀归与神！ 在地上平安归与他所喜悦的人！”路加福音 2:8-14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ctr"/>
          <a:lstStyle/>
          <a:p>
            <a:pPr defTabSz="569594">
              <a:defRPr sz="7728"/>
            </a:pPr>
            <a:r>
              <a:t>“在伯利恒之野地里有牧羊的人，夜间按着更次看守羊群。 有主的使者站在他们旁边，主的荣光四面照着他们；牧羊的人就甚惧怕。 那天使对他们说：「不要惧怕！我报给你们大喜的信息，是关乎万民的； 因今天在大卫的城里，为你们生了救主，就是主基督。 你们要看见一个婴孩，包着布，卧在马槽里，那就是记号了。」 忽然，有一大队天兵同那天使赞美　神说： </a:t>
            </a:r>
            <a:r>
              <a:rPr>
                <a:solidFill>
                  <a:srgbClr val="E22400"/>
                </a:solidFill>
              </a:rPr>
              <a:t>在至高之处荣耀归与神！ 在地上</a:t>
            </a:r>
            <a:r>
              <a:rPr b="1" u="sng">
                <a:solidFill>
                  <a:srgbClr val="E22400"/>
                </a:solidFill>
                <a:latin typeface="Helvetica"/>
                <a:ea typeface="Helvetica"/>
                <a:cs typeface="Helvetica"/>
                <a:sym typeface="Helvetica"/>
              </a:rPr>
              <a:t>平安</a:t>
            </a:r>
            <a:r>
              <a:rPr>
                <a:solidFill>
                  <a:srgbClr val="E22400"/>
                </a:solidFill>
              </a:rPr>
              <a:t>归与他所喜悦的人</a:t>
            </a:r>
            <a:r>
              <a:rPr>
                <a:solidFill>
                  <a:srgbClr val="FC0F02"/>
                </a:solidFill>
              </a:rPr>
              <a:t>！</a:t>
            </a:r>
            <a:r>
              <a:t>”路加福音 2:8-14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“我将这些事告诉你们，是要叫你们在我里面有平安。在世上，你们有苦难；但你们可以放心，我已经胜了世界。」”约翰福音 16:33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ctr"/>
          <a:lstStyle/>
          <a:p>
            <a:pPr algn="l">
              <a:defRPr sz="9200"/>
            </a:pPr>
            <a:r>
              <a:t>“我将这些事告诉你们，是要叫你们在我里面有平安。在世上，你们有苦难；但你们可以放心，我已经胜了世界。」”约翰福音 16:33 </a:t>
            </a:r>
          </a:p>
          <a:p>
            <a:pPr algn="l">
              <a:defRPr sz="9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三，得平安在于得赐平安的主 it is God of peace…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ctr"/>
          <a:lstStyle/>
          <a:p>
            <a:pPr algn="l">
              <a:defRPr sz="9200"/>
            </a:pPr>
            <a:r>
              <a:t>三，得平安在于得赐平安的主 it is God of peace </a:t>
            </a:r>
          </a:p>
          <a:p>
            <a:pPr algn="l">
              <a:defRPr sz="9200"/>
            </a:pPr>
          </a:p>
          <a:p>
            <a:pPr algn="l">
              <a:defRPr sz="9200"/>
            </a:pPr>
            <a:r>
              <a:t>A. 得神喜悦</a:t>
            </a:r>
          </a:p>
          <a:p>
            <a:pPr lvl="1" marL="2567353" indent="-1640253" algn="l">
              <a:buSzPct val="100000"/>
              <a:defRPr sz="9200"/>
            </a:pPr>
            <a:r>
              <a:t>信耶稣</a:t>
            </a:r>
          </a:p>
          <a:p>
            <a:pPr lvl="1" marL="2567353" indent="-1640253" algn="l">
              <a:buSzPct val="100000"/>
              <a:defRPr sz="9200"/>
            </a:pPr>
            <a:r>
              <a:t>亲近耶稣</a:t>
            </a:r>
          </a:p>
          <a:p>
            <a:pPr lvl="1" marL="2567353" indent="-1640253" algn="l">
              <a:buSzPct val="100000"/>
              <a:defRPr sz="9200"/>
            </a:pPr>
            <a:r>
              <a:t>行神的嘱咐：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卸cast， 一无挂虑…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t"/>
          <a:lstStyle/>
          <a:p>
            <a:pPr marL="916744" indent="-916744" algn="l" defTabSz="701675">
              <a:buSzPct val="75000"/>
              <a:buChar char="•"/>
              <a:defRPr sz="7820"/>
            </a:pPr>
            <a:r>
              <a:t>卸cast， 一无挂虑</a:t>
            </a:r>
          </a:p>
          <a:p>
            <a:pPr lvl="4" algn="l" defTabSz="701675">
              <a:defRPr sz="7820"/>
            </a:pPr>
            <a:r>
              <a:t>“你们要将一切的忧虑卸给神，因为他顾念你们。”彼得前书 5:7</a:t>
            </a:r>
          </a:p>
          <a:p>
            <a:pPr lvl="1" algn="l" defTabSz="701675">
              <a:defRPr sz="7820"/>
            </a:pPr>
            <a:r>
              <a:t>“「所以我告诉你们，不要为生命忧虑吃什么，喝什么；为身体忧虑穿什么。生命不胜于饮食吗？身体不胜于衣裳吗？ 你们看那天上的飞鸟，也不种，也不收，也不积蓄在仓里，你们的天父尚且养活它。你们不比飞鸟贵重得多吗？”马太福音 6:25-26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告诉make your requests known;…"/>
          <p:cNvSpPr txBox="1"/>
          <p:nvPr>
            <p:ph type="ctrTitle"/>
          </p:nvPr>
        </p:nvSpPr>
        <p:spPr>
          <a:xfrm>
            <a:off x="1540119" y="978327"/>
            <a:ext cx="14997756" cy="12532581"/>
          </a:xfrm>
          <a:prstGeom prst="rect">
            <a:avLst/>
          </a:prstGeom>
        </p:spPr>
        <p:txBody>
          <a:bodyPr anchor="ctr"/>
          <a:lstStyle/>
          <a:p>
            <a:pPr algn="l">
              <a:defRPr sz="9200"/>
            </a:pPr>
          </a:p>
          <a:p>
            <a:pPr marL="1078523" indent="-1078523" algn="l">
              <a:buSzPct val="75000"/>
              <a:defRPr sz="9200"/>
            </a:pPr>
            <a:r>
              <a:t>告诉make your requests known;</a:t>
            </a:r>
          </a:p>
          <a:p>
            <a:pPr marL="1078523" indent="-1078523" algn="l">
              <a:buSzPct val="75000"/>
              <a:defRPr sz="9200"/>
            </a:pPr>
            <a:r>
              <a:t>凡事“in everything”</a:t>
            </a:r>
          </a:p>
          <a:p>
            <a:pPr marL="1078523" indent="-1078523" algn="l">
              <a:buSzPct val="75000"/>
              <a:defRPr sz="9200"/>
            </a:pPr>
            <a:r>
              <a:t>祷告 “by prayer“</a:t>
            </a:r>
          </a:p>
          <a:p>
            <a:pPr marL="1078523" indent="-1078523" algn="l">
              <a:buSzPct val="75000"/>
              <a:defRPr sz="9200"/>
            </a:pPr>
            <a:r>
              <a:t>祈求	”supplication” </a:t>
            </a:r>
          </a:p>
          <a:p>
            <a:pPr marL="1078523" indent="-1078523" algn="l">
              <a:buSzPct val="75000"/>
              <a:defRPr sz="9200"/>
            </a:pPr>
            <a:r>
              <a:t>感谢 “with thanksgiving”</a:t>
            </a:r>
          </a:p>
        </p:txBody>
      </p:sp>
      <p:pic>
        <p:nvPicPr>
          <p:cNvPr id="187" name="IMG_1084.JPG" descr="IMG_10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32049" y="1745457"/>
            <a:ext cx="7287699" cy="9060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B，出人意外的平安…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t"/>
          <a:lstStyle/>
          <a:p>
            <a:pPr algn="l" defTabSz="701675">
              <a:defRPr sz="7820"/>
            </a:pPr>
            <a:r>
              <a:t>B，出人意外的平安</a:t>
            </a:r>
          </a:p>
          <a:p>
            <a:pPr algn="l" defTabSz="701675">
              <a:defRPr sz="7820"/>
            </a:pPr>
          </a:p>
          <a:p>
            <a:pPr marL="916744" indent="-916744" algn="l" defTabSz="701675">
              <a:buSzPct val="75000"/>
              <a:defRPr sz="7820"/>
            </a:pPr>
            <a:r>
              <a:t>“坚心倚赖你的， 你必保守他十分平安， 因为他倚靠你。”以赛亚书 26:3</a:t>
            </a:r>
          </a:p>
          <a:p>
            <a:pPr marL="916744" indent="-916744" algn="l" defTabSz="701675">
              <a:buSzPct val="75000"/>
              <a:defRPr sz="7820"/>
            </a:pPr>
            <a:r>
              <a:t>你们在我身上所学习的、所领受的、所听见的、所看见的，这些事你们都要去行，赐平安的神就必与你们同在。“What you have learned and received and heard and seen in me, do; and the God of peace will be with you” Phil. 4:9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结语：…"/>
          <p:cNvSpPr txBox="1"/>
          <p:nvPr>
            <p:ph type="ctrTitle"/>
          </p:nvPr>
        </p:nvSpPr>
        <p:spPr>
          <a:xfrm>
            <a:off x="1540119" y="978327"/>
            <a:ext cx="22079073" cy="12532581"/>
          </a:xfrm>
          <a:prstGeom prst="rect">
            <a:avLst/>
          </a:prstGeom>
        </p:spPr>
        <p:txBody>
          <a:bodyPr anchor="t"/>
          <a:lstStyle/>
          <a:p>
            <a:pPr algn="l">
              <a:defRPr sz="9200"/>
            </a:pPr>
            <a:r>
              <a:t>结语：</a:t>
            </a:r>
          </a:p>
          <a:p>
            <a:pPr algn="l">
              <a:defRPr sz="9200"/>
            </a:pPr>
          </a:p>
          <a:p>
            <a:pPr algn="l">
              <a:defRPr sz="9200"/>
            </a:pPr>
            <a:r>
              <a:t>同声：</a:t>
            </a:r>
            <a:r>
              <a:rPr>
                <a:solidFill>
                  <a:srgbClr val="FC2B35"/>
                </a:solidFill>
              </a:rPr>
              <a:t>在至高之处荣耀归与神！ 在地上平安归与他所喜悦的人！</a:t>
            </a:r>
            <a:endParaRPr>
              <a:solidFill>
                <a:srgbClr val="FC2B35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30E01"/>
            </a:gs>
            <a:gs pos="67839">
              <a:srgbClr val="188003"/>
            </a:gs>
            <a:gs pos="100000">
              <a:srgbClr val="2EF205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前言"/>
          <p:cNvSpPr txBox="1"/>
          <p:nvPr/>
        </p:nvSpPr>
        <p:spPr>
          <a:xfrm>
            <a:off x="2381250" y="3229948"/>
            <a:ext cx="19621501" cy="464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sz="11200"/>
            </a:lvl1pPr>
          </a:lstStyle>
          <a:p>
            <a:pPr/>
            <a:r>
              <a:t>前言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G_9429.jpeg" descr="IMG_9429.jpeg"/>
          <p:cNvPicPr>
            <a:picLocks noChangeAspect="1"/>
          </p:cNvPicPr>
          <p:nvPr/>
        </p:nvPicPr>
        <p:blipFill>
          <a:blip r:embed="rId3">
            <a:extLst/>
          </a:blip>
          <a:srcRect l="9479" t="0" r="6362" b="9672"/>
          <a:stretch>
            <a:fillRect/>
          </a:stretch>
        </p:blipFill>
        <p:spPr>
          <a:xfrm>
            <a:off x="1071760" y="144462"/>
            <a:ext cx="22240321" cy="13427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1077.PNG" descr="IMG_1077.PNG"/>
          <p:cNvPicPr>
            <a:picLocks noChangeAspect="1"/>
          </p:cNvPicPr>
          <p:nvPr/>
        </p:nvPicPr>
        <p:blipFill>
          <a:blip r:embed="rId2">
            <a:extLst/>
          </a:blip>
          <a:srcRect l="0" t="4344" r="0" b="8001"/>
          <a:stretch>
            <a:fillRect/>
          </a:stretch>
        </p:blipFill>
        <p:spPr>
          <a:xfrm>
            <a:off x="1524130" y="301832"/>
            <a:ext cx="20200315" cy="132733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G_1078.PNG" descr="IMG_1078.PNG"/>
          <p:cNvPicPr>
            <a:picLocks noChangeAspect="1"/>
          </p:cNvPicPr>
          <p:nvPr/>
        </p:nvPicPr>
        <p:blipFill>
          <a:blip r:embed="rId2">
            <a:extLst/>
          </a:blip>
          <a:srcRect l="0" t="4066" r="3763" b="20167"/>
          <a:stretch>
            <a:fillRect/>
          </a:stretch>
        </p:blipFill>
        <p:spPr>
          <a:xfrm>
            <a:off x="2006215" y="557810"/>
            <a:ext cx="21350366" cy="126004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G_1079.PNG" descr="IMG_1079.PNG"/>
          <p:cNvPicPr>
            <a:picLocks noChangeAspect="1"/>
          </p:cNvPicPr>
          <p:nvPr/>
        </p:nvPicPr>
        <p:blipFill>
          <a:blip r:embed="rId2">
            <a:extLst/>
          </a:blip>
          <a:srcRect l="0" t="3529" r="2570" b="18518"/>
          <a:stretch>
            <a:fillRect/>
          </a:stretch>
        </p:blipFill>
        <p:spPr>
          <a:xfrm>
            <a:off x="1850231" y="655439"/>
            <a:ext cx="20683434" cy="12405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G_1081.PNG" descr="IMG_1081.PNG"/>
          <p:cNvPicPr>
            <a:picLocks noChangeAspect="1"/>
          </p:cNvPicPr>
          <p:nvPr/>
        </p:nvPicPr>
        <p:blipFill>
          <a:blip r:embed="rId3">
            <a:extLst/>
          </a:blip>
          <a:srcRect l="0" t="3726" r="4602" b="18975"/>
          <a:stretch>
            <a:fillRect/>
          </a:stretch>
        </p:blipFill>
        <p:spPr>
          <a:xfrm>
            <a:off x="2136793" y="998934"/>
            <a:ext cx="19291912" cy="11718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C16E6B"/>
            </a:gs>
            <a:gs pos="0">
              <a:srgbClr val="072302"/>
            </a:gs>
            <a:gs pos="67839">
              <a:srgbClr val="167404"/>
            </a:gs>
            <a:gs pos="100000">
              <a:srgbClr val="25C606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G_9420.PNG" descr="IMG_9420.PNG"/>
          <p:cNvPicPr>
            <a:picLocks noChangeAspect="1"/>
          </p:cNvPicPr>
          <p:nvPr/>
        </p:nvPicPr>
        <p:blipFill>
          <a:blip r:embed="rId3">
            <a:extLst/>
          </a:blip>
          <a:srcRect l="0" t="4710" r="0" b="15440"/>
          <a:stretch>
            <a:fillRect/>
          </a:stretch>
        </p:blipFill>
        <p:spPr>
          <a:xfrm>
            <a:off x="7919332" y="121642"/>
            <a:ext cx="7796064" cy="13472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9422.PNG" descr="IMG_9422.PNG"/>
          <p:cNvPicPr>
            <a:picLocks noChangeAspect="1"/>
          </p:cNvPicPr>
          <p:nvPr/>
        </p:nvPicPr>
        <p:blipFill>
          <a:blip r:embed="rId4">
            <a:extLst/>
          </a:blip>
          <a:srcRect l="0" t="16859" r="0" b="7178"/>
          <a:stretch>
            <a:fillRect/>
          </a:stretch>
        </p:blipFill>
        <p:spPr>
          <a:xfrm>
            <a:off x="16138164" y="211335"/>
            <a:ext cx="8085870" cy="13293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9425.PNG" descr="IMG_9425.PNG"/>
          <p:cNvPicPr>
            <a:picLocks noChangeAspect="1"/>
          </p:cNvPicPr>
          <p:nvPr/>
        </p:nvPicPr>
        <p:blipFill>
          <a:blip r:embed="rId5">
            <a:extLst/>
          </a:blip>
          <a:srcRect l="0" t="10145" r="0" b="2640"/>
          <a:stretch>
            <a:fillRect/>
          </a:stretch>
        </p:blipFill>
        <p:spPr>
          <a:xfrm>
            <a:off x="229534" y="-794"/>
            <a:ext cx="7267336" cy="1371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