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888" r:id="rId2"/>
    <p:sldId id="1009" r:id="rId3"/>
    <p:sldId id="1050" r:id="rId4"/>
    <p:sldId id="1018" r:id="rId5"/>
    <p:sldId id="1035" r:id="rId6"/>
    <p:sldId id="1036" r:id="rId7"/>
    <p:sldId id="1037" r:id="rId8"/>
    <p:sldId id="1049" r:id="rId9"/>
    <p:sldId id="1051" r:id="rId10"/>
    <p:sldId id="1038" r:id="rId11"/>
    <p:sldId id="1039" r:id="rId12"/>
    <p:sldId id="1040" r:id="rId13"/>
    <p:sldId id="1052" r:id="rId14"/>
    <p:sldId id="1053" r:id="rId15"/>
    <p:sldId id="1054" r:id="rId16"/>
    <p:sldId id="1055" r:id="rId17"/>
    <p:sldId id="1012" r:id="rId18"/>
    <p:sldId id="1041" r:id="rId19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526" autoAdjust="0"/>
  </p:normalViewPr>
  <p:slideViewPr>
    <p:cSldViewPr>
      <p:cViewPr>
        <p:scale>
          <a:sx n="75" d="100"/>
          <a:sy n="75" d="100"/>
        </p:scale>
        <p:origin x="-1248" y="-2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9EA76F-6AE5-4245-9389-52EDC9005E0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EBDDD2B-27A9-4E31-A983-0E61AE26A907}">
      <dgm:prSet phldrT="[Text]" custT="1"/>
      <dgm:spPr/>
      <dgm:t>
        <a:bodyPr/>
        <a:lstStyle/>
        <a:p>
          <a:r>
            <a:rPr lang="zh-CN" altLang="en-US" sz="3000" b="1" dirty="0" smtClean="0"/>
            <a:t>受伤</a:t>
          </a:r>
          <a:endParaRPr lang="zh-CN" altLang="en-US" sz="3000" b="1" dirty="0"/>
        </a:p>
      </dgm:t>
    </dgm:pt>
    <dgm:pt modelId="{4E17151B-1AEF-44EF-A936-366CB48AB879}" type="parTrans" cxnId="{B16D3703-3559-4DB3-B095-96C7A79986A2}">
      <dgm:prSet/>
      <dgm:spPr/>
      <dgm:t>
        <a:bodyPr/>
        <a:lstStyle/>
        <a:p>
          <a:endParaRPr lang="zh-CN" altLang="en-US"/>
        </a:p>
      </dgm:t>
    </dgm:pt>
    <dgm:pt modelId="{F48BDC4D-C8DD-42B2-8E12-7B3F8466F33C}" type="sibTrans" cxnId="{B16D3703-3559-4DB3-B095-96C7A79986A2}">
      <dgm:prSet/>
      <dgm:spPr/>
      <dgm:t>
        <a:bodyPr/>
        <a:lstStyle/>
        <a:p>
          <a:endParaRPr lang="zh-CN" altLang="en-US"/>
        </a:p>
      </dgm:t>
    </dgm:pt>
    <dgm:pt modelId="{D757CC7A-D253-438D-8F90-CC2468185A9C}">
      <dgm:prSet phldrT="[Text]" custT="1"/>
      <dgm:spPr/>
      <dgm:t>
        <a:bodyPr/>
        <a:lstStyle/>
        <a:p>
          <a:r>
            <a:rPr lang="zh-CN" altLang="en-US" sz="3000" b="1" dirty="0" smtClean="0"/>
            <a:t>勉强</a:t>
          </a:r>
          <a:endParaRPr lang="zh-CN" altLang="en-US" sz="3000" b="1" dirty="0"/>
        </a:p>
      </dgm:t>
    </dgm:pt>
    <dgm:pt modelId="{C6056E51-66D8-47BB-8378-D6C7D9F3A29F}" type="parTrans" cxnId="{BE3A6D6F-5330-49E0-860D-06690DC34B4D}">
      <dgm:prSet/>
      <dgm:spPr/>
      <dgm:t>
        <a:bodyPr/>
        <a:lstStyle/>
        <a:p>
          <a:endParaRPr lang="zh-CN" altLang="en-US"/>
        </a:p>
      </dgm:t>
    </dgm:pt>
    <dgm:pt modelId="{03109B4B-C4D2-48BC-A52C-AA4A20B63752}" type="sibTrans" cxnId="{BE3A6D6F-5330-49E0-860D-06690DC34B4D}">
      <dgm:prSet/>
      <dgm:spPr/>
      <dgm:t>
        <a:bodyPr/>
        <a:lstStyle/>
        <a:p>
          <a:endParaRPr lang="zh-CN" altLang="en-US"/>
        </a:p>
      </dgm:t>
    </dgm:pt>
    <dgm:pt modelId="{D5EAA424-54B4-412D-8D31-CBB5276B787B}">
      <dgm:prSet phldrT="[Text]" custT="1"/>
      <dgm:spPr/>
      <dgm:t>
        <a:bodyPr/>
        <a:lstStyle/>
        <a:p>
          <a:r>
            <a:rPr lang="zh-CN" altLang="en-US" sz="3000" b="1" dirty="0" smtClean="0"/>
            <a:t>受伤</a:t>
          </a:r>
          <a:endParaRPr lang="zh-CN" altLang="en-US" sz="3000" b="1" dirty="0"/>
        </a:p>
      </dgm:t>
    </dgm:pt>
    <dgm:pt modelId="{8EC9E1F2-A12B-45E6-AA53-E5626A920155}" type="parTrans" cxnId="{87C96730-8646-44D3-82F4-991345754017}">
      <dgm:prSet/>
      <dgm:spPr/>
      <dgm:t>
        <a:bodyPr/>
        <a:lstStyle/>
        <a:p>
          <a:endParaRPr lang="zh-CN" altLang="en-US"/>
        </a:p>
      </dgm:t>
    </dgm:pt>
    <dgm:pt modelId="{5526B40B-5218-4C50-A304-20BCD25F9901}" type="sibTrans" cxnId="{87C96730-8646-44D3-82F4-991345754017}">
      <dgm:prSet/>
      <dgm:spPr/>
      <dgm:t>
        <a:bodyPr/>
        <a:lstStyle/>
        <a:p>
          <a:endParaRPr lang="zh-CN" altLang="en-US"/>
        </a:p>
      </dgm:t>
    </dgm:pt>
    <dgm:pt modelId="{98ADEDD9-8DF7-44D4-AEEC-BE826A1C7360}">
      <dgm:prSet phldrT="[Text]" custT="1"/>
      <dgm:spPr/>
      <dgm:t>
        <a:bodyPr/>
        <a:lstStyle/>
        <a:p>
          <a:r>
            <a:rPr lang="zh-CN" altLang="en-US" sz="3000" b="1" dirty="0" smtClean="0"/>
            <a:t>勉强</a:t>
          </a:r>
          <a:endParaRPr lang="zh-CN" altLang="en-US" sz="3000" b="1" dirty="0"/>
        </a:p>
      </dgm:t>
    </dgm:pt>
    <dgm:pt modelId="{1A4BE310-A2A5-47A3-86C7-716FC2178F94}" type="parTrans" cxnId="{AF735508-8C5A-4806-9889-E07D7234B3F6}">
      <dgm:prSet/>
      <dgm:spPr/>
      <dgm:t>
        <a:bodyPr/>
        <a:lstStyle/>
        <a:p>
          <a:endParaRPr lang="zh-CN" altLang="en-US"/>
        </a:p>
      </dgm:t>
    </dgm:pt>
    <dgm:pt modelId="{48678AA2-643F-45E4-B399-0114BB90FCA2}" type="sibTrans" cxnId="{AF735508-8C5A-4806-9889-E07D7234B3F6}">
      <dgm:prSet/>
      <dgm:spPr/>
      <dgm:t>
        <a:bodyPr/>
        <a:lstStyle/>
        <a:p>
          <a:endParaRPr lang="zh-CN" altLang="en-US"/>
        </a:p>
      </dgm:t>
    </dgm:pt>
    <dgm:pt modelId="{D75610CB-8AF3-419F-9E1B-798159B1E8AB}" type="pres">
      <dgm:prSet presAssocID="{AE9EA76F-6AE5-4245-9389-52EDC9005E0B}" presName="cycle" presStyleCnt="0">
        <dgm:presLayoutVars>
          <dgm:dir/>
          <dgm:resizeHandles val="exact"/>
        </dgm:presLayoutVars>
      </dgm:prSet>
      <dgm:spPr/>
    </dgm:pt>
    <dgm:pt modelId="{7B6B3AC6-549F-44AF-900C-FDECA5D2B9A7}" type="pres">
      <dgm:prSet presAssocID="{BEBDDD2B-27A9-4E31-A983-0E61AE26A907}" presName="dummy" presStyleCnt="0"/>
      <dgm:spPr/>
    </dgm:pt>
    <dgm:pt modelId="{DBF25D6C-6633-4753-A3A0-FEAD86B43295}" type="pres">
      <dgm:prSet presAssocID="{BEBDDD2B-27A9-4E31-A983-0E61AE26A907}" presName="node" presStyleLbl="revTx" presStyleIdx="0" presStyleCnt="4" custScaleX="1070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3CFB78B-2010-4BE9-8C10-59748EC860E5}" type="pres">
      <dgm:prSet presAssocID="{F48BDC4D-C8DD-42B2-8E12-7B3F8466F33C}" presName="sibTrans" presStyleLbl="node1" presStyleIdx="0" presStyleCnt="4"/>
      <dgm:spPr/>
    </dgm:pt>
    <dgm:pt modelId="{7CBECB44-999F-40B4-8969-72F4747AF6A0}" type="pres">
      <dgm:prSet presAssocID="{D757CC7A-D253-438D-8F90-CC2468185A9C}" presName="dummy" presStyleCnt="0"/>
      <dgm:spPr/>
    </dgm:pt>
    <dgm:pt modelId="{57F9744C-B334-4FA2-85A0-87BE36DC6A3A}" type="pres">
      <dgm:prSet presAssocID="{D757CC7A-D253-438D-8F90-CC2468185A9C}" presName="node" presStyleLbl="revTx" presStyleIdx="1" presStyleCnt="4" custScaleX="131659">
        <dgm:presLayoutVars>
          <dgm:bulletEnabled val="1"/>
        </dgm:presLayoutVars>
      </dgm:prSet>
      <dgm:spPr/>
    </dgm:pt>
    <dgm:pt modelId="{79BD12D2-C5D9-42D4-AB7E-99B224164F14}" type="pres">
      <dgm:prSet presAssocID="{03109B4B-C4D2-48BC-A52C-AA4A20B63752}" presName="sibTrans" presStyleLbl="node1" presStyleIdx="1" presStyleCnt="4"/>
      <dgm:spPr/>
    </dgm:pt>
    <dgm:pt modelId="{30E3D9A1-9DAA-465E-8956-48E36E6A11CC}" type="pres">
      <dgm:prSet presAssocID="{D5EAA424-54B4-412D-8D31-CBB5276B787B}" presName="dummy" presStyleCnt="0"/>
      <dgm:spPr/>
    </dgm:pt>
    <dgm:pt modelId="{764EB963-1C1D-4017-86DF-95A8E9BF21AD}" type="pres">
      <dgm:prSet presAssocID="{D5EAA424-54B4-412D-8D31-CBB5276B787B}" presName="node" presStyleLbl="revTx" presStyleIdx="2" presStyleCnt="4" custScaleX="118808">
        <dgm:presLayoutVars>
          <dgm:bulletEnabled val="1"/>
        </dgm:presLayoutVars>
      </dgm:prSet>
      <dgm:spPr/>
    </dgm:pt>
    <dgm:pt modelId="{AA5C2CD6-7468-4F7C-8A33-1F3745907026}" type="pres">
      <dgm:prSet presAssocID="{5526B40B-5218-4C50-A304-20BCD25F9901}" presName="sibTrans" presStyleLbl="node1" presStyleIdx="2" presStyleCnt="4"/>
      <dgm:spPr/>
    </dgm:pt>
    <dgm:pt modelId="{C1C160C9-6936-4C38-B5ED-0EE708E3C5DD}" type="pres">
      <dgm:prSet presAssocID="{98ADEDD9-8DF7-44D4-AEEC-BE826A1C7360}" presName="dummy" presStyleCnt="0"/>
      <dgm:spPr/>
    </dgm:pt>
    <dgm:pt modelId="{C461FAE7-4E81-4148-B85D-4E82F4CA3AA3}" type="pres">
      <dgm:prSet presAssocID="{98ADEDD9-8DF7-44D4-AEEC-BE826A1C7360}" presName="node" presStyleLbl="revTx" presStyleIdx="3" presStyleCnt="4" custScaleX="119348">
        <dgm:presLayoutVars>
          <dgm:bulletEnabled val="1"/>
        </dgm:presLayoutVars>
      </dgm:prSet>
      <dgm:spPr/>
    </dgm:pt>
    <dgm:pt modelId="{1087EE21-C2EC-4D37-812F-0B97C3237809}" type="pres">
      <dgm:prSet presAssocID="{48678AA2-643F-45E4-B399-0114BB90FCA2}" presName="sibTrans" presStyleLbl="node1" presStyleIdx="3" presStyleCnt="4"/>
      <dgm:spPr/>
    </dgm:pt>
  </dgm:ptLst>
  <dgm:cxnLst>
    <dgm:cxn modelId="{75FA3555-C47B-47CA-B6B5-AB43C1FCEEDD}" type="presOf" srcId="{BEBDDD2B-27A9-4E31-A983-0E61AE26A907}" destId="{DBF25D6C-6633-4753-A3A0-FEAD86B43295}" srcOrd="0" destOrd="0" presId="urn:microsoft.com/office/officeart/2005/8/layout/cycle1"/>
    <dgm:cxn modelId="{6EC0C895-8F18-43A5-A3EA-152737813888}" type="presOf" srcId="{03109B4B-C4D2-48BC-A52C-AA4A20B63752}" destId="{79BD12D2-C5D9-42D4-AB7E-99B224164F14}" srcOrd="0" destOrd="0" presId="urn:microsoft.com/office/officeart/2005/8/layout/cycle1"/>
    <dgm:cxn modelId="{BE3A6D6F-5330-49E0-860D-06690DC34B4D}" srcId="{AE9EA76F-6AE5-4245-9389-52EDC9005E0B}" destId="{D757CC7A-D253-438D-8F90-CC2468185A9C}" srcOrd="1" destOrd="0" parTransId="{C6056E51-66D8-47BB-8378-D6C7D9F3A29F}" sibTransId="{03109B4B-C4D2-48BC-A52C-AA4A20B63752}"/>
    <dgm:cxn modelId="{4276DFF3-3482-448E-BF82-301E34489DF2}" type="presOf" srcId="{D5EAA424-54B4-412D-8D31-CBB5276B787B}" destId="{764EB963-1C1D-4017-86DF-95A8E9BF21AD}" srcOrd="0" destOrd="0" presId="urn:microsoft.com/office/officeart/2005/8/layout/cycle1"/>
    <dgm:cxn modelId="{782BD6D3-8E91-4860-B3EE-AB957A0332EF}" type="presOf" srcId="{48678AA2-643F-45E4-B399-0114BB90FCA2}" destId="{1087EE21-C2EC-4D37-812F-0B97C3237809}" srcOrd="0" destOrd="0" presId="urn:microsoft.com/office/officeart/2005/8/layout/cycle1"/>
    <dgm:cxn modelId="{87C96730-8646-44D3-82F4-991345754017}" srcId="{AE9EA76F-6AE5-4245-9389-52EDC9005E0B}" destId="{D5EAA424-54B4-412D-8D31-CBB5276B787B}" srcOrd="2" destOrd="0" parTransId="{8EC9E1F2-A12B-45E6-AA53-E5626A920155}" sibTransId="{5526B40B-5218-4C50-A304-20BCD25F9901}"/>
    <dgm:cxn modelId="{03115544-0706-4857-8F2C-1C1C4FBEA6E1}" type="presOf" srcId="{D757CC7A-D253-438D-8F90-CC2468185A9C}" destId="{57F9744C-B334-4FA2-85A0-87BE36DC6A3A}" srcOrd="0" destOrd="0" presId="urn:microsoft.com/office/officeart/2005/8/layout/cycle1"/>
    <dgm:cxn modelId="{AF735508-8C5A-4806-9889-E07D7234B3F6}" srcId="{AE9EA76F-6AE5-4245-9389-52EDC9005E0B}" destId="{98ADEDD9-8DF7-44D4-AEEC-BE826A1C7360}" srcOrd="3" destOrd="0" parTransId="{1A4BE310-A2A5-47A3-86C7-716FC2178F94}" sibTransId="{48678AA2-643F-45E4-B399-0114BB90FCA2}"/>
    <dgm:cxn modelId="{41840B33-1905-4DA3-9451-8C74D8D6EB88}" type="presOf" srcId="{5526B40B-5218-4C50-A304-20BCD25F9901}" destId="{AA5C2CD6-7468-4F7C-8A33-1F3745907026}" srcOrd="0" destOrd="0" presId="urn:microsoft.com/office/officeart/2005/8/layout/cycle1"/>
    <dgm:cxn modelId="{4061588E-1916-4DEA-97E3-B9E72A09DEE9}" type="presOf" srcId="{F48BDC4D-C8DD-42B2-8E12-7B3F8466F33C}" destId="{53CFB78B-2010-4BE9-8C10-59748EC860E5}" srcOrd="0" destOrd="0" presId="urn:microsoft.com/office/officeart/2005/8/layout/cycle1"/>
    <dgm:cxn modelId="{B16D3703-3559-4DB3-B095-96C7A79986A2}" srcId="{AE9EA76F-6AE5-4245-9389-52EDC9005E0B}" destId="{BEBDDD2B-27A9-4E31-A983-0E61AE26A907}" srcOrd="0" destOrd="0" parTransId="{4E17151B-1AEF-44EF-A936-366CB48AB879}" sibTransId="{F48BDC4D-C8DD-42B2-8E12-7B3F8466F33C}"/>
    <dgm:cxn modelId="{E141BF63-BA80-44D6-B02A-EECBDDBC7334}" type="presOf" srcId="{98ADEDD9-8DF7-44D4-AEEC-BE826A1C7360}" destId="{C461FAE7-4E81-4148-B85D-4E82F4CA3AA3}" srcOrd="0" destOrd="0" presId="urn:microsoft.com/office/officeart/2005/8/layout/cycle1"/>
    <dgm:cxn modelId="{73AFFFC4-2212-4038-989F-A275D0684E23}" type="presOf" srcId="{AE9EA76F-6AE5-4245-9389-52EDC9005E0B}" destId="{D75610CB-8AF3-419F-9E1B-798159B1E8AB}" srcOrd="0" destOrd="0" presId="urn:microsoft.com/office/officeart/2005/8/layout/cycle1"/>
    <dgm:cxn modelId="{42D2FBAA-B61D-455D-868A-1B7188BB23A7}" type="presParOf" srcId="{D75610CB-8AF3-419F-9E1B-798159B1E8AB}" destId="{7B6B3AC6-549F-44AF-900C-FDECA5D2B9A7}" srcOrd="0" destOrd="0" presId="urn:microsoft.com/office/officeart/2005/8/layout/cycle1"/>
    <dgm:cxn modelId="{A1C6E168-A3B8-44B1-BBB8-136A9B9C2958}" type="presParOf" srcId="{D75610CB-8AF3-419F-9E1B-798159B1E8AB}" destId="{DBF25D6C-6633-4753-A3A0-FEAD86B43295}" srcOrd="1" destOrd="0" presId="urn:microsoft.com/office/officeart/2005/8/layout/cycle1"/>
    <dgm:cxn modelId="{997CE1ED-018C-41B7-AF22-B1C34A3A7960}" type="presParOf" srcId="{D75610CB-8AF3-419F-9E1B-798159B1E8AB}" destId="{53CFB78B-2010-4BE9-8C10-59748EC860E5}" srcOrd="2" destOrd="0" presId="urn:microsoft.com/office/officeart/2005/8/layout/cycle1"/>
    <dgm:cxn modelId="{1F0D0853-B6E6-4114-ACA6-114557A694A0}" type="presParOf" srcId="{D75610CB-8AF3-419F-9E1B-798159B1E8AB}" destId="{7CBECB44-999F-40B4-8969-72F4747AF6A0}" srcOrd="3" destOrd="0" presId="urn:microsoft.com/office/officeart/2005/8/layout/cycle1"/>
    <dgm:cxn modelId="{D6DDB36E-82A0-448E-A2E2-5D994B5A7317}" type="presParOf" srcId="{D75610CB-8AF3-419F-9E1B-798159B1E8AB}" destId="{57F9744C-B334-4FA2-85A0-87BE36DC6A3A}" srcOrd="4" destOrd="0" presId="urn:microsoft.com/office/officeart/2005/8/layout/cycle1"/>
    <dgm:cxn modelId="{2199E81C-6042-4F90-9A87-7EEC198EF62E}" type="presParOf" srcId="{D75610CB-8AF3-419F-9E1B-798159B1E8AB}" destId="{79BD12D2-C5D9-42D4-AB7E-99B224164F14}" srcOrd="5" destOrd="0" presId="urn:microsoft.com/office/officeart/2005/8/layout/cycle1"/>
    <dgm:cxn modelId="{6879AA05-2787-4AC5-AAC9-9222D22433B2}" type="presParOf" srcId="{D75610CB-8AF3-419F-9E1B-798159B1E8AB}" destId="{30E3D9A1-9DAA-465E-8956-48E36E6A11CC}" srcOrd="6" destOrd="0" presId="urn:microsoft.com/office/officeart/2005/8/layout/cycle1"/>
    <dgm:cxn modelId="{F103E010-79BB-4D7A-BA5F-836C953A7DAC}" type="presParOf" srcId="{D75610CB-8AF3-419F-9E1B-798159B1E8AB}" destId="{764EB963-1C1D-4017-86DF-95A8E9BF21AD}" srcOrd="7" destOrd="0" presId="urn:microsoft.com/office/officeart/2005/8/layout/cycle1"/>
    <dgm:cxn modelId="{C2C19800-3898-47D3-9AD8-522BAA36D17C}" type="presParOf" srcId="{D75610CB-8AF3-419F-9E1B-798159B1E8AB}" destId="{AA5C2CD6-7468-4F7C-8A33-1F3745907026}" srcOrd="8" destOrd="0" presId="urn:microsoft.com/office/officeart/2005/8/layout/cycle1"/>
    <dgm:cxn modelId="{9E6532BD-AFF4-4875-9920-AFDAA68475C6}" type="presParOf" srcId="{D75610CB-8AF3-419F-9E1B-798159B1E8AB}" destId="{C1C160C9-6936-4C38-B5ED-0EE708E3C5DD}" srcOrd="9" destOrd="0" presId="urn:microsoft.com/office/officeart/2005/8/layout/cycle1"/>
    <dgm:cxn modelId="{8C6ACBE4-831F-4A28-A8BF-7E1389662AE1}" type="presParOf" srcId="{D75610CB-8AF3-419F-9E1B-798159B1E8AB}" destId="{C461FAE7-4E81-4148-B85D-4E82F4CA3AA3}" srcOrd="10" destOrd="0" presId="urn:microsoft.com/office/officeart/2005/8/layout/cycle1"/>
    <dgm:cxn modelId="{DB5F5B46-9B1A-4814-8CB1-0A4D6D1AC356}" type="presParOf" srcId="{D75610CB-8AF3-419F-9E1B-798159B1E8AB}" destId="{1087EE21-C2EC-4D37-812F-0B97C3237809}" srcOrd="11" destOrd="0" presId="urn:microsoft.com/office/officeart/2005/8/layout/cycl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7/26/2025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/>
          <a:lstStyle/>
          <a:p>
            <a:r>
              <a:rPr lang="zh-CN" altLang="en-US" sz="3600" b="1" dirty="0" smtClean="0"/>
              <a:t>照神心意，忠心牧养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2800" b="1" dirty="0" smtClean="0"/>
              <a:t>彼前</a:t>
            </a:r>
            <a:r>
              <a:rPr lang="en-US" altLang="zh-CN" sz="2800" b="1" dirty="0" smtClean="0"/>
              <a:t>5:1-4</a:t>
            </a:r>
            <a:endParaRPr lang="zh-CN" altLang="en-US" sz="2800" b="1" dirty="0"/>
          </a:p>
        </p:txBody>
      </p:sp>
      <p:pic>
        <p:nvPicPr>
          <p:cNvPr id="1026" name="Picture 2" descr="E:\2025 证道\照神心意，忠心牧养\Unconfirmed 24516.cr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3950"/>
            <a:ext cx="9144000" cy="4019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zh-CN" altLang="en-US" sz="3600" b="1" dirty="0" smtClean="0"/>
              <a:t>就会最终走偏（地盘意识、辖制他人）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动机扭曲（为得好处、利益、好名声）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导致</a:t>
            </a:r>
            <a:r>
              <a:rPr lang="zh-CN" altLang="en-US" sz="3600" b="1" dirty="0" smtClean="0"/>
              <a:t>心态的失衡（不甘心、抱怨）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定位的错误（不是照着神的旨意）</a:t>
            </a:r>
            <a:endParaRPr lang="zh-CN" altLang="en-US" sz="3600" b="1" dirty="0"/>
          </a:p>
        </p:txBody>
      </p:sp>
      <p:sp>
        <p:nvSpPr>
          <p:cNvPr id="3" name="Up Arrow 2"/>
          <p:cNvSpPr/>
          <p:nvPr/>
        </p:nvSpPr>
        <p:spPr>
          <a:xfrm>
            <a:off x="3810000" y="819150"/>
            <a:ext cx="457200" cy="6096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Up Arrow 3"/>
          <p:cNvSpPr/>
          <p:nvPr/>
        </p:nvSpPr>
        <p:spPr>
          <a:xfrm>
            <a:off x="3810000" y="3638550"/>
            <a:ext cx="4572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Up Arrow 4"/>
          <p:cNvSpPr/>
          <p:nvPr/>
        </p:nvSpPr>
        <p:spPr>
          <a:xfrm>
            <a:off x="3810000" y="2266950"/>
            <a:ext cx="457200" cy="6858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zh-CN" altLang="en-US" sz="3600" b="1" dirty="0" smtClean="0"/>
              <a:t>带出合神心意的行为（彼此配搭</a:t>
            </a:r>
            <a:r>
              <a:rPr lang="en-US" altLang="zh-CN" sz="3600" b="1" dirty="0" smtClean="0"/>
              <a:t>,</a:t>
            </a:r>
            <a:r>
              <a:rPr lang="zh-CN" altLang="en-US" sz="3600" b="1" dirty="0" smtClean="0"/>
              <a:t>不辖制人）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zh-CN" altLang="en-US" sz="3600" b="1" dirty="0" smtClean="0"/>
              <a:t>产生纯正的动机（为荣耀神、造就人）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zh-CN" altLang="en-US" sz="3600" b="1" dirty="0" smtClean="0"/>
              <a:t>带来心态的平衡（甘心乐意、忠心委身）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zh-CN" altLang="en-US" sz="3600" b="1" dirty="0" smtClean="0"/>
              <a:t>定位正确（照着神的旨意而服侍）</a:t>
            </a:r>
            <a:endParaRPr lang="zh-CN" altLang="en-US" sz="3600" b="1" dirty="0"/>
          </a:p>
        </p:txBody>
      </p:sp>
      <p:sp>
        <p:nvSpPr>
          <p:cNvPr id="3" name="Up Arrow 2"/>
          <p:cNvSpPr/>
          <p:nvPr/>
        </p:nvSpPr>
        <p:spPr>
          <a:xfrm>
            <a:off x="3810000" y="819150"/>
            <a:ext cx="457200" cy="6096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Up Arrow 3"/>
          <p:cNvSpPr/>
          <p:nvPr/>
        </p:nvSpPr>
        <p:spPr>
          <a:xfrm>
            <a:off x="3733800" y="2266950"/>
            <a:ext cx="457200" cy="6096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Up Arrow 4"/>
          <p:cNvSpPr/>
          <p:nvPr/>
        </p:nvSpPr>
        <p:spPr>
          <a:xfrm>
            <a:off x="3733800" y="3562350"/>
            <a:ext cx="457200" cy="6096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477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三、生活应用</a:t>
            </a:r>
            <a:endParaRPr lang="zh-CN" altLang="en-US" sz="3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038600" y="819150"/>
          <a:ext cx="1371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总会</a:t>
                      </a:r>
                      <a:endParaRPr lang="zh-CN" alt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3409950"/>
          <a:ext cx="1371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堂会</a:t>
                      </a:r>
                      <a:endParaRPr lang="zh-CN" alt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3409950"/>
          <a:ext cx="1371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堂会</a:t>
                      </a:r>
                      <a:endParaRPr lang="zh-CN" alt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886200" y="3409950"/>
          <a:ext cx="1371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堂会</a:t>
                      </a:r>
                      <a:endParaRPr lang="zh-CN" alt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715000" y="3409950"/>
          <a:ext cx="1371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堂会</a:t>
                      </a:r>
                      <a:endParaRPr lang="zh-CN" alt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543800" y="3409950"/>
          <a:ext cx="1371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60960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堂会</a:t>
                      </a:r>
                      <a:endParaRPr lang="zh-CN" alt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Up Arrow 12"/>
          <p:cNvSpPr/>
          <p:nvPr/>
        </p:nvSpPr>
        <p:spPr>
          <a:xfrm rot="14011308">
            <a:off x="1779424" y="764183"/>
            <a:ext cx="511334" cy="2788501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Up Arrow 16"/>
          <p:cNvSpPr/>
          <p:nvPr/>
        </p:nvSpPr>
        <p:spPr>
          <a:xfrm rot="13209083">
            <a:off x="2890085" y="1592141"/>
            <a:ext cx="457200" cy="180443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Up Arrow 17"/>
          <p:cNvSpPr/>
          <p:nvPr/>
        </p:nvSpPr>
        <p:spPr>
          <a:xfrm rot="10800000">
            <a:off x="4357141" y="2038350"/>
            <a:ext cx="457200" cy="12954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Up Arrow 18"/>
          <p:cNvSpPr/>
          <p:nvPr/>
        </p:nvSpPr>
        <p:spPr>
          <a:xfrm rot="9256807">
            <a:off x="5656593" y="1753939"/>
            <a:ext cx="457200" cy="159108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Up Arrow 19"/>
          <p:cNvSpPr/>
          <p:nvPr/>
        </p:nvSpPr>
        <p:spPr>
          <a:xfrm rot="7850729">
            <a:off x="6755490" y="1152835"/>
            <a:ext cx="457200" cy="2154148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标题 1"/>
          <p:cNvSpPr txBox="1">
            <a:spLocks/>
          </p:cNvSpPr>
          <p:nvPr/>
        </p:nvSpPr>
        <p:spPr bwMode="auto">
          <a:xfrm>
            <a:off x="7315200" y="4152900"/>
            <a:ext cx="1828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我所服侍的堂会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标题 1"/>
          <p:cNvSpPr txBox="1">
            <a:spLocks/>
          </p:cNvSpPr>
          <p:nvPr/>
        </p:nvSpPr>
        <p:spPr bwMode="auto">
          <a:xfrm>
            <a:off x="5943600" y="285750"/>
            <a:ext cx="12954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总会会长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标题 1"/>
          <p:cNvSpPr txBox="1">
            <a:spLocks/>
          </p:cNvSpPr>
          <p:nvPr/>
        </p:nvSpPr>
        <p:spPr bwMode="auto">
          <a:xfrm>
            <a:off x="7924800" y="2114550"/>
            <a:ext cx="12192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堂会牧师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Equal 20"/>
          <p:cNvSpPr/>
          <p:nvPr/>
        </p:nvSpPr>
        <p:spPr>
          <a:xfrm rot="1821028">
            <a:off x="6684175" y="1321401"/>
            <a:ext cx="1795450" cy="402178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Minus 23"/>
          <p:cNvSpPr/>
          <p:nvPr/>
        </p:nvSpPr>
        <p:spPr>
          <a:xfrm rot="18920634">
            <a:off x="7004173" y="1311938"/>
            <a:ext cx="1156364" cy="457200"/>
          </a:xfrm>
          <a:prstGeom prst="mathMin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标题 1"/>
          <p:cNvSpPr txBox="1">
            <a:spLocks/>
          </p:cNvSpPr>
          <p:nvPr/>
        </p:nvSpPr>
        <p:spPr bwMode="auto">
          <a:xfrm rot="2064438">
            <a:off x="7491052" y="550198"/>
            <a:ext cx="17526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关系破裂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、上帝是不是真实的？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、你现在的身份是什么？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666750"/>
            <a:ext cx="5486400" cy="11430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、北京户口</a:t>
            </a:r>
            <a:r>
              <a:rPr lang="en-US" altLang="zh-CN" sz="3600" b="1" dirty="0" smtClean="0"/>
              <a:t> </a:t>
            </a:r>
            <a:r>
              <a:rPr lang="en-US" altLang="zh-CN" sz="3600" b="1" dirty="0" smtClean="0"/>
              <a:t>  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/>
              <a:t>住房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、孩子上学  </a:t>
            </a: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、牧师按立</a:t>
            </a:r>
            <a:endParaRPr lang="zh-CN" altLang="en-US" sz="3600" b="1" dirty="0"/>
          </a:p>
        </p:txBody>
      </p:sp>
      <p:pic>
        <p:nvPicPr>
          <p:cNvPr id="1028" name="Picture 4" descr="E:\2025 证道\照神心意，忠心牧养\E592E8663CDDDE2BBFDDF94971DB550636CA5108_size29_w750_h420 (1)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2247900"/>
            <a:ext cx="5170714" cy="289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6019800" y="0"/>
            <a:ext cx="31242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5</a:t>
            </a:r>
            <a:r>
              <a:rPr lang="zh-CN" altLang="en-US" sz="3600" b="1" dirty="0" smtClean="0"/>
              <a:t>我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从前</a:t>
            </a:r>
            <a:r>
              <a:rPr lang="zh-CN" altLang="en-US" sz="3600" b="1" dirty="0" smtClean="0"/>
              <a:t>风闻有你，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现在</a:t>
            </a:r>
            <a:r>
              <a:rPr lang="zh-CN" altLang="en-US" sz="3600" b="1" dirty="0" smtClean="0"/>
              <a:t>亲眼看见你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                                    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</a:t>
            </a:r>
            <a:r>
              <a:rPr lang="en-US" altLang="zh-CN" sz="3600" b="1" dirty="0" smtClean="0"/>
              <a:t>    </a:t>
            </a:r>
            <a:r>
              <a:rPr lang="zh-CN" altLang="en-US" sz="3600" b="1" dirty="0" smtClean="0"/>
              <a:t>伯</a:t>
            </a:r>
            <a:r>
              <a:rPr lang="en-US" altLang="zh-CN" sz="3600" b="1" dirty="0" smtClean="0"/>
              <a:t>42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5</a:t>
            </a:r>
            <a:r>
              <a:rPr lang="zh-CN" altLang="en-US" sz="3600" b="1" dirty="0" smtClean="0"/>
              <a:t>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/>
          </a:p>
        </p:txBody>
      </p:sp>
      <p:pic>
        <p:nvPicPr>
          <p:cNvPr id="2055" name="Picture 7" descr="E:\2025 证道\照神心意，忠心牧养\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5626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        时至今日</a:t>
            </a:r>
            <a:r>
              <a:rPr lang="zh-CN" altLang="en-US" sz="3600" b="1" dirty="0" smtClean="0"/>
              <a:t>，服侍的道路上虽然仍有眼泪，那是因着神的同在而流下平安与安慰的眼泪；虽然也有委屈，那是出于甘心摆上的眼泪；虽然仍有艰难，但正是在这些艰难中</a:t>
            </a:r>
            <a:r>
              <a:rPr lang="zh-CN" altLang="en-US" sz="3600" b="1" dirty="0" smtClean="0"/>
              <a:t>，让我更深</a:t>
            </a:r>
            <a:r>
              <a:rPr lang="zh-CN" altLang="en-US" sz="3600" b="1" dirty="0" smtClean="0"/>
              <a:t>地经历了神的恩典与托住。许多时候，人在看不见的地方流泪，神却在看不见的地方预备恩典；人在无声的坚持中默默前行，神却在暗中赐下力量。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357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0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533400" y="203835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、你现在的服侍，是出于什么？是向着谁？为着谁？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、你在服侍中遇到不被理解、付代价、无人看见时，是否</a:t>
            </a:r>
            <a:r>
              <a:rPr lang="zh-CN" altLang="en-US" sz="3600" b="1" dirty="0" smtClean="0"/>
              <a:t>仍然</a:t>
            </a:r>
            <a:r>
              <a:rPr lang="zh-CN" altLang="en-US" sz="3600" b="1" dirty="0" smtClean="0"/>
              <a:t>甘心</a:t>
            </a:r>
            <a:r>
              <a:rPr lang="zh-CN" altLang="en-US" sz="3600" b="1" dirty="0" smtClean="0"/>
              <a:t>乐意？</a:t>
            </a: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、你的价值系统是建立在神的话语上，</a:t>
            </a:r>
            <a:r>
              <a:rPr lang="zh-CN" altLang="en-US" sz="3600" b="1" dirty="0" smtClean="0"/>
              <a:t>还是</a:t>
            </a:r>
            <a:r>
              <a:rPr lang="zh-CN" altLang="en-US" sz="3600" b="1" dirty="0" smtClean="0"/>
              <a:t>建立在这个世界的</a:t>
            </a:r>
            <a:r>
              <a:rPr lang="zh-CN" altLang="en-US" sz="3600" b="1" dirty="0" smtClean="0"/>
              <a:t>回报体系之中？</a:t>
            </a: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、你服侍的方向，是出于“这是主的托付”，还是“我要有所得”？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533400" y="0"/>
            <a:ext cx="8610600" cy="514350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当下                                           美国梦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当下的生活</a:t>
            </a:r>
            <a:endParaRPr lang="zh-CN" altLang="en-US" sz="3200" b="1" dirty="0"/>
          </a:p>
        </p:txBody>
      </p:sp>
      <p:sp>
        <p:nvSpPr>
          <p:cNvPr id="4" name="Curved Down Arrow 3"/>
          <p:cNvSpPr/>
          <p:nvPr/>
        </p:nvSpPr>
        <p:spPr>
          <a:xfrm>
            <a:off x="1066800" y="438150"/>
            <a:ext cx="5181600" cy="762000"/>
          </a:xfrm>
          <a:prstGeom prst="curved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rot="9589233">
            <a:off x="1995157" y="3020350"/>
            <a:ext cx="4981959" cy="967416"/>
          </a:xfrm>
          <a:prstGeom prst="curved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838200" y="2114550"/>
            <a:ext cx="381000" cy="8382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1371600" y="1581150"/>
            <a:ext cx="457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000" b="1" dirty="0" smtClean="0">
                <a:latin typeface="+mj-lt"/>
                <a:ea typeface="+mj-ea"/>
                <a:cs typeface="+mj-cs"/>
              </a:rPr>
              <a:t>学英文没用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3429000" y="2190750"/>
            <a:ext cx="457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000" b="1" dirty="0" smtClean="0">
                <a:latin typeface="+mj-lt"/>
                <a:ea typeface="+mj-ea"/>
                <a:cs typeface="+mj-cs"/>
              </a:rPr>
              <a:t>学英文，第一优先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4114800" y="2038350"/>
            <a:ext cx="457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准备签证的材料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4648200" y="2038350"/>
            <a:ext cx="457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坐</a:t>
            </a:r>
            <a:r>
              <a:rPr kumimoji="0" lang="en-US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个小时的飞机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101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一、身份的定位</a:t>
            </a:r>
            <a:r>
              <a:rPr lang="en-US" altLang="zh-CN" sz="3600" b="1" dirty="0" smtClean="0"/>
              <a:t>5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1-2a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1</a:t>
            </a:r>
            <a:r>
              <a:rPr lang="zh-CN" altLang="en-US" sz="3600" b="1" dirty="0" smtClean="0"/>
              <a:t>我这作长老，作基督受苦的见证，同享后来所要显现之荣耀的，劝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你们中间与我同作长老</a:t>
            </a:r>
            <a:r>
              <a:rPr lang="zh-CN" altLang="en-US" sz="3600" b="1" dirty="0" smtClean="0"/>
              <a:t>的人。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务要牧养</a:t>
            </a:r>
            <a:r>
              <a:rPr lang="zh-CN" altLang="en-US" sz="3600" b="1" dirty="0" smtClean="0"/>
              <a:t>在你们中间神的群羊，按着神旨意照管他们。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</a:t>
            </a:r>
            <a:endParaRPr lang="zh-CN" altLang="en-US" sz="3600" b="1" dirty="0"/>
          </a:p>
        </p:txBody>
      </p:sp>
      <p:pic>
        <p:nvPicPr>
          <p:cNvPr id="2050" name="Picture 2" descr="E:\2025 证道\照神心意，忠心牧养\fi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505200" cy="5153834"/>
          </a:xfrm>
          <a:prstGeom prst="rect">
            <a:avLst/>
          </a:prstGeom>
          <a:noFill/>
        </p:spPr>
      </p:pic>
      <p:pic>
        <p:nvPicPr>
          <p:cNvPr id="2051" name="Picture 3" descr="E:\2025 证道\照神心意，忠心牧养\010-主耶稣问彼得你爱我吗-ZB-2018102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1" y="0"/>
            <a:ext cx="54102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</a:t>
            </a:r>
            <a:endParaRPr lang="zh-CN" altLang="en-US" sz="3600" b="1" dirty="0"/>
          </a:p>
        </p:txBody>
      </p:sp>
      <p:pic>
        <p:nvPicPr>
          <p:cNvPr id="3074" name="Picture 2" descr="E:\2025 证道\照神心意，忠心牧养\Lost-Shee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189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二、服侍的定位与态度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2……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不是</a:t>
            </a:r>
            <a:r>
              <a:rPr lang="zh-CN" altLang="en-US" sz="3600" b="1" dirty="0" smtClean="0"/>
              <a:t>出于勉强，乃是出于甘心。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也不是</a:t>
            </a:r>
            <a:r>
              <a:rPr lang="zh-CN" altLang="en-US" sz="3600" b="1" dirty="0" smtClean="0"/>
              <a:t>因为贪财，乃是出于乐意。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3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也不是</a:t>
            </a:r>
            <a:r>
              <a:rPr lang="zh-CN" altLang="en-US" sz="3600" b="1" dirty="0" smtClean="0"/>
              <a:t>辖制所托付你们的，乃是作群羊的榜样。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到了牧长显现的时候，你们必得那永不衰残的荣耀冠冕。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533400" y="0"/>
            <a:ext cx="8610600" cy="455295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当下                                         将来（结局</a:t>
            </a:r>
            <a:r>
              <a:rPr lang="en-US" altLang="zh-CN" sz="3200" b="1" dirty="0" smtClean="0"/>
              <a:t>/</a:t>
            </a:r>
            <a:r>
              <a:rPr lang="zh-CN" altLang="en-US" sz="3200" b="1" dirty="0" smtClean="0"/>
              <a:t>荣耀）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当下的生活</a:t>
            </a:r>
            <a:endParaRPr lang="zh-CN" altLang="en-US" sz="3200" b="1" dirty="0"/>
          </a:p>
        </p:txBody>
      </p:sp>
      <p:sp>
        <p:nvSpPr>
          <p:cNvPr id="4" name="Curved Down Arrow 3"/>
          <p:cNvSpPr/>
          <p:nvPr/>
        </p:nvSpPr>
        <p:spPr>
          <a:xfrm>
            <a:off x="1524000" y="361950"/>
            <a:ext cx="4724400" cy="762000"/>
          </a:xfrm>
          <a:prstGeom prst="curved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rot="9589233">
            <a:off x="1690356" y="2715551"/>
            <a:ext cx="4981959" cy="967416"/>
          </a:xfrm>
          <a:prstGeom prst="curved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838200" y="2114550"/>
            <a:ext cx="381000" cy="8382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4095750"/>
            <a:ext cx="9144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zh-CN" altLang="en-US" sz="2800" b="1" dirty="0" smtClean="0">
                <a:latin typeface="+mj-lt"/>
                <a:ea typeface="+mj-ea"/>
                <a:cs typeface="+mj-cs"/>
              </a:rPr>
              <a:t>彼前</a:t>
            </a:r>
            <a:r>
              <a:rPr lang="en-US" altLang="zh-CN" sz="2800" b="1" dirty="0" smtClean="0">
                <a:latin typeface="+mj-lt"/>
                <a:ea typeface="+mj-ea"/>
                <a:cs typeface="+mj-cs"/>
              </a:rPr>
              <a:t>5</a:t>
            </a:r>
            <a:r>
              <a:rPr lang="zh-CN" altLang="en-US" sz="2800" b="1" dirty="0" smtClean="0">
                <a:latin typeface="+mj-lt"/>
                <a:ea typeface="+mj-ea"/>
                <a:cs typeface="+mj-cs"/>
              </a:rPr>
              <a:t>：</a:t>
            </a:r>
            <a:r>
              <a:rPr lang="en-US" altLang="zh-CN" sz="2800" b="1" dirty="0" smtClean="0">
                <a:latin typeface="+mj-lt"/>
                <a:ea typeface="+mj-ea"/>
                <a:cs typeface="+mj-cs"/>
              </a:rPr>
              <a:t>1-5 </a:t>
            </a:r>
            <a:r>
              <a:rPr lang="zh-CN" altLang="en-US" sz="2800" b="1" dirty="0" smtClean="0"/>
              <a:t>同享后来所要显现之荣耀</a:t>
            </a:r>
            <a:r>
              <a:rPr lang="en-US" altLang="zh-CN" sz="2800" b="1" dirty="0" smtClean="0"/>
              <a:t>…</a:t>
            </a:r>
            <a:r>
              <a:rPr lang="zh-CN" altLang="en-US" sz="2800" b="1" dirty="0" smtClean="0"/>
              <a:t>牧长显现的时候，必得那永不衰残的荣耀冠冕</a:t>
            </a:r>
            <a:r>
              <a:rPr lang="zh-CN" altLang="en-US" sz="2800" b="1" dirty="0" smtClean="0">
                <a:latin typeface="+mj-lt"/>
                <a:ea typeface="+mj-ea"/>
                <a:cs typeface="+mj-cs"/>
              </a:rPr>
              <a:t>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097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出于喜好</a:t>
            </a:r>
            <a:r>
              <a:rPr lang="en-US" altLang="zh-CN" sz="3600" b="1" dirty="0" smtClean="0"/>
              <a:t> </a:t>
            </a:r>
            <a:r>
              <a:rPr lang="en-US" altLang="zh-CN" sz="3600" b="1" dirty="0" smtClean="0"/>
              <a:t>      </a:t>
            </a:r>
            <a:r>
              <a:rPr lang="zh-CN" altLang="en-US" sz="3600" b="1" dirty="0" smtClean="0"/>
              <a:t>产生比较</a:t>
            </a:r>
            <a:r>
              <a:rPr lang="en-US" altLang="zh-CN" sz="3600" b="1" dirty="0" smtClean="0"/>
              <a:t> </a:t>
            </a:r>
            <a:r>
              <a:rPr lang="en-US" altLang="zh-CN" sz="3600" b="1" dirty="0" smtClean="0"/>
              <a:t>      </a:t>
            </a:r>
            <a:r>
              <a:rPr lang="zh-CN" altLang="en-US" sz="3600" b="1" dirty="0" smtClean="0"/>
              <a:t>勉强不甘心      受伤</a:t>
            </a:r>
            <a:endParaRPr lang="zh-CN" altLang="en-US" sz="3600" b="1" dirty="0"/>
          </a:p>
        </p:txBody>
      </p:sp>
      <p:sp>
        <p:nvSpPr>
          <p:cNvPr id="3" name="Right Arrow 2"/>
          <p:cNvSpPr/>
          <p:nvPr/>
        </p:nvSpPr>
        <p:spPr>
          <a:xfrm>
            <a:off x="2057400" y="742950"/>
            <a:ext cx="457200" cy="3048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ight Arrow 3"/>
          <p:cNvSpPr/>
          <p:nvPr/>
        </p:nvSpPr>
        <p:spPr>
          <a:xfrm>
            <a:off x="4572000" y="742950"/>
            <a:ext cx="457200" cy="3048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ight Arrow 4"/>
          <p:cNvSpPr/>
          <p:nvPr/>
        </p:nvSpPr>
        <p:spPr>
          <a:xfrm>
            <a:off x="7543800" y="742950"/>
            <a:ext cx="457200" cy="3048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3962400" y="1581150"/>
            <a:ext cx="121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受伤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3257550"/>
            <a:ext cx="31242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软弱、跌倒；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不服侍；</a:t>
            </a:r>
            <a:endParaRPr lang="en-US" altLang="zh-CN" sz="36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甚至离弃信仰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876800" y="2876550"/>
          <a:ext cx="4267200" cy="226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ight Arrow 9"/>
          <p:cNvSpPr/>
          <p:nvPr/>
        </p:nvSpPr>
        <p:spPr>
          <a:xfrm rot="8835108">
            <a:off x="2744602" y="2530183"/>
            <a:ext cx="1375209" cy="4092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ight Arrow 10"/>
          <p:cNvSpPr/>
          <p:nvPr/>
        </p:nvSpPr>
        <p:spPr>
          <a:xfrm rot="2367522">
            <a:off x="4936379" y="2392923"/>
            <a:ext cx="1214815" cy="4092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28635</TotalTime>
  <Words>318</Words>
  <Application>Microsoft Office PowerPoint</Application>
  <PresentationFormat>On-screen Show (16:9)</PresentationFormat>
  <Paragraphs>57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主题</vt:lpstr>
      <vt:lpstr>照神心意，忠心牧养 彼前5:1-4</vt:lpstr>
      <vt:lpstr>祈祷/Prayer</vt:lpstr>
      <vt:lpstr>当下                                           美国梦    当下的生活</vt:lpstr>
      <vt:lpstr>一、身份的定位5：1-2a   1我这作长老，作基督受苦的见证，同享后来所要显现之荣耀的，劝你们中间与我同作长老的人。  2务要牧养在你们中间神的群羊，按着神旨意照管他们。</vt:lpstr>
      <vt:lpstr>一</vt:lpstr>
      <vt:lpstr>一</vt:lpstr>
      <vt:lpstr>二、服侍的定位与态度  2……不是出于勉强，乃是出于甘心。也不是因为贪财，乃是出于乐意。 3也不是辖制所托付你们的，乃是作群羊的榜样。 4到了牧长显现的时候，你们必得那永不衰残的荣耀冠冕。</vt:lpstr>
      <vt:lpstr>当下                                         将来（结局/荣耀）    当下的生活</vt:lpstr>
      <vt:lpstr>出于喜好       产生比较       勉强不甘心      受伤</vt:lpstr>
      <vt:lpstr>就会最终走偏（地盘意识、辖制他人）   动机扭曲（为得好处、利益、好名声）   导致心态的失衡（不甘心、抱怨）   定位的错误（不是照着神的旨意）</vt:lpstr>
      <vt:lpstr>带出合神心意的行为（彼此配搭,不辖制人）   产生纯正的动机（为荣耀神、造就人）   带来心态的平衡（甘心乐意、忠心委身）   定位正确（照着神的旨意而服侍）</vt:lpstr>
      <vt:lpstr>三、生活应用</vt:lpstr>
      <vt:lpstr>1、上帝是不是真实的？  2、你现在的身份是什么？</vt:lpstr>
      <vt:lpstr>1、北京户口   2、住房 3、孩子上学  4、牧师按立</vt:lpstr>
      <vt:lpstr>5我从前风闻有你，现在亲眼看见你。                                                              伯42：5节 </vt:lpstr>
      <vt:lpstr>        时至今日，服侍的道路上虽然仍有眼泪，那是因着神的同在而流下平安与安慰的眼泪；虽然也有委屈，那是出于甘心摆上的眼泪；虽然仍有艰难，但正是在这些艰难中，让我更深地经历了神的恩典与托住。许多时候，人在看不见的地方流泪，神却在看不见的地方预备恩典；人在无声的坚持中默默前行，神却在暗中赐下力量。</vt:lpstr>
      <vt:lpstr>总结 Summary</vt:lpstr>
      <vt:lpstr>1、你现在的服侍，是出于什么？是向着谁？为着谁？ 2、你在服侍中遇到不被理解、付代价、无人看见时，是否仍然甘心乐意？ 3、你的价值系统是建立在神的话语上，还是建立在这个世界的回报体系之中？ 4、你服侍的方向，是出于“这是主的托付”，还是“我要有所得”？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dc:creator>peter tian</dc:creator>
  <cp:lastModifiedBy>peter tian</cp:lastModifiedBy>
  <cp:revision>1547</cp:revision>
  <dcterms:modified xsi:type="dcterms:W3CDTF">2025-07-27T03:33:06Z</dcterms:modified>
</cp:coreProperties>
</file>