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888" r:id="rId2"/>
    <p:sldId id="890" r:id="rId3"/>
    <p:sldId id="421" r:id="rId4"/>
    <p:sldId id="870" r:id="rId5"/>
    <p:sldId id="871" r:id="rId6"/>
    <p:sldId id="881" r:id="rId7"/>
    <p:sldId id="872" r:id="rId8"/>
    <p:sldId id="874" r:id="rId9"/>
    <p:sldId id="875" r:id="rId10"/>
    <p:sldId id="876" r:id="rId11"/>
    <p:sldId id="885" r:id="rId12"/>
    <p:sldId id="886" r:id="rId13"/>
    <p:sldId id="887" r:id="rId14"/>
    <p:sldId id="889" r:id="rId15"/>
    <p:sldId id="877" r:id="rId16"/>
    <p:sldId id="883" r:id="rId17"/>
  </p:sldIdLst>
  <p:sldSz cx="9144000" cy="5143500" type="screen16x9"/>
  <p:notesSz cx="7315200" cy="96012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0000"/>
    <a:srgbClr val="EAEBB7"/>
    <a:srgbClr val="C9CC44"/>
    <a:srgbClr val="AEB092"/>
    <a:srgbClr val="AAB6AD"/>
    <a:srgbClr val="FFFF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2294" autoAdjust="0"/>
    <p:restoredTop sz="94581" autoAdjust="0"/>
  </p:normalViewPr>
  <p:slideViewPr>
    <p:cSldViewPr>
      <p:cViewPr>
        <p:scale>
          <a:sx n="66" d="100"/>
          <a:sy n="66" d="100"/>
        </p:scale>
        <p:origin x="-2934" y="-152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9510A215-44AC-48DA-AF86-EC2F785F13D6}" type="datetimeFigureOut">
              <a:rPr lang="en-US" smtClean="0"/>
              <a:pPr/>
              <a:t>7/20/2024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E85D5665-A5AE-45BB-8848-AA424DA214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49591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3D9D37-59B6-4FD4-B62C-EA5223FD416D}" type="datetimeFigureOut">
              <a:rPr lang="zh-CN" altLang="en-US"/>
              <a:pPr>
                <a:defRPr/>
              </a:pPr>
              <a:t>2024/7/20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609F6C-3832-4A94-9C78-A09827F5503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49838-A36D-4165-A395-840B24B390A6}" type="datetimeFigureOut">
              <a:rPr lang="zh-CN" altLang="en-US"/>
              <a:pPr>
                <a:defRPr/>
              </a:pPr>
              <a:t>2024/7/20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E6CA8-7327-434E-99BD-8578615981D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029E5-0BC8-4359-9890-8277E61C6893}" type="datetimeFigureOut">
              <a:rPr lang="zh-CN" altLang="en-US"/>
              <a:pPr>
                <a:defRPr/>
              </a:pPr>
              <a:t>2024/7/20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9E28C-3C3A-49E1-9025-02BEA788874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CC31A-9154-43B9-AC08-B2E1B37570E0}" type="datetimeFigureOut">
              <a:rPr lang="zh-CN" altLang="en-US"/>
              <a:pPr>
                <a:defRPr/>
              </a:pPr>
              <a:t>2024/7/20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F81B23-17D3-48A0-9A34-43C89BFDCDE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9C003D-1630-4417-9F76-668A9E0FFDC5}" type="datetimeFigureOut">
              <a:rPr lang="zh-CN" altLang="en-US"/>
              <a:pPr>
                <a:defRPr/>
              </a:pPr>
              <a:t>2024/7/20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50CCD0-35AC-49FD-98B8-8BED130348F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88E6E-A14D-4A90-B2B4-E9F41E1F8165}" type="datetimeFigureOut">
              <a:rPr lang="zh-CN" altLang="en-US"/>
              <a:pPr>
                <a:defRPr/>
              </a:pPr>
              <a:t>2024/7/20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F350B-92BC-41F2-A4FE-565A1044C20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06C53-A131-498A-A525-37077DBA0095}" type="datetimeFigureOut">
              <a:rPr lang="zh-CN" altLang="en-US"/>
              <a:pPr>
                <a:defRPr/>
              </a:pPr>
              <a:t>2024/7/20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87A055-C9CE-4D91-9D43-D408D8ECF7F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0E5D7-D573-4729-A6A0-6031E4F961CC}" type="datetimeFigureOut">
              <a:rPr lang="zh-CN" altLang="en-US"/>
              <a:pPr>
                <a:defRPr/>
              </a:pPr>
              <a:t>2024/7/20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777D0-42B9-4AEE-ADE2-0004775D976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42271-1D37-45F0-82D7-82D18C5C5122}" type="datetimeFigureOut">
              <a:rPr lang="zh-CN" altLang="en-US"/>
              <a:pPr>
                <a:defRPr/>
              </a:pPr>
              <a:t>2024/7/20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81EDB-8CE2-40C9-AB82-6EA86292D4F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9C8085-0888-43B1-9E2E-D6E727554759}" type="datetimeFigureOut">
              <a:rPr lang="zh-CN" altLang="en-US"/>
              <a:pPr>
                <a:defRPr/>
              </a:pPr>
              <a:t>2024/7/20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C95EFB-B999-418C-A689-C35398BA7EB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C5665-1B5B-4687-9E2E-C0A1946DE657}" type="datetimeFigureOut">
              <a:rPr lang="zh-CN" altLang="en-US"/>
              <a:pPr>
                <a:defRPr/>
              </a:pPr>
              <a:t>2024/7/20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D6D2DC-6CF7-40E1-B2C3-9049AEEFDCE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6C1C240-9017-4C45-A094-DD8E498073CB}" type="datetimeFigureOut">
              <a:rPr lang="zh-CN" altLang="en-US"/>
              <a:pPr>
                <a:defRPr/>
              </a:pPr>
              <a:t>2024/7/20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7EEFD9F-D935-4FC2-AC09-44F040414EE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标题 3"/>
          <p:cNvSpPr>
            <a:spLocks noGrp="1"/>
          </p:cNvSpPr>
          <p:nvPr>
            <p:ph type="title"/>
          </p:nvPr>
        </p:nvSpPr>
        <p:spPr>
          <a:xfrm>
            <a:off x="13934" y="0"/>
            <a:ext cx="9130066" cy="1428750"/>
          </a:xfrm>
        </p:spPr>
        <p:txBody>
          <a:bodyPr/>
          <a:lstStyle/>
          <a:p>
            <a:r>
              <a:rPr lang="zh-CN" altLang="en-US" sz="3200" b="1" dirty="0" smtClean="0"/>
              <a:t>活出神在你生命中的“心意”</a:t>
            </a:r>
            <a:r>
              <a:rPr lang="en-US" altLang="zh-CN" sz="3200" b="1" dirty="0" smtClean="0"/>
              <a:t/>
            </a:r>
            <a:br>
              <a:rPr lang="en-US" altLang="zh-CN" sz="3200" b="1" dirty="0" smtClean="0"/>
            </a:br>
            <a:r>
              <a:rPr lang="zh-CN" altLang="en-US" sz="3200" b="1" dirty="0" smtClean="0"/>
              <a:t>徒</a:t>
            </a:r>
            <a:r>
              <a:rPr lang="en-US" altLang="zh-CN" sz="3200" b="1" dirty="0" smtClean="0"/>
              <a:t>17</a:t>
            </a:r>
            <a:r>
              <a:rPr lang="zh-CN" altLang="en-US" sz="3200" b="1" dirty="0" smtClean="0"/>
              <a:t>：</a:t>
            </a:r>
            <a:r>
              <a:rPr lang="en-US" altLang="zh-CN" sz="3200" b="1" dirty="0" smtClean="0"/>
              <a:t>1-9</a:t>
            </a:r>
            <a:endParaRPr lang="zh-CN" altLang="en-US" sz="3200" b="1" dirty="0"/>
          </a:p>
        </p:txBody>
      </p:sp>
      <p:pic>
        <p:nvPicPr>
          <p:cNvPr id="1026" name="Picture 2" descr="F:\2024 证道\活出神在你生命中的心意\ItVvX6qwC6uibgyYVHO6YG82MHHwjXicTNCYXRNfrfQvkcoDWr1GiahcLNeI1upcEPC0bUbxHC1MmhNFxNUum0Nx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750"/>
            <a:ext cx="9144000" cy="40528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algn="l"/>
            <a:endParaRPr lang="zh-CN" altLang="en-US" sz="3600" b="1" dirty="0" smtClean="0">
              <a:ea typeface="汉仪中楷简"/>
            </a:endParaRPr>
          </a:p>
        </p:txBody>
      </p:sp>
      <p:pic>
        <p:nvPicPr>
          <p:cNvPr id="28674" name="Picture 2" descr="F:\2024 证道\“走出去”之—— 识别撒但的诡计\e78fc541d0ffa921121c7722e4900b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92340" y="1581151"/>
            <a:ext cx="4751660" cy="3562349"/>
          </a:xfrm>
          <a:prstGeom prst="rect">
            <a:avLst/>
          </a:prstGeom>
          <a:noFill/>
        </p:spPr>
      </p:pic>
      <p:pic>
        <p:nvPicPr>
          <p:cNvPr id="28675" name="Picture 3" descr="F:\2024 证道\“走出去”之—— 识别撒但的诡计\2dfc45d44c8f70eef04e3b8ee9b0ca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57200" y="0"/>
            <a:ext cx="5342889" cy="24688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15697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标题 1"/>
          <p:cNvSpPr>
            <a:spLocks noGrp="1"/>
          </p:cNvSpPr>
          <p:nvPr>
            <p:ph type="title"/>
          </p:nvPr>
        </p:nvSpPr>
        <p:spPr>
          <a:xfrm>
            <a:off x="304800" y="3333750"/>
            <a:ext cx="3352800" cy="1809750"/>
          </a:xfrm>
        </p:spPr>
        <p:txBody>
          <a:bodyPr/>
          <a:lstStyle/>
          <a:p>
            <a:r>
              <a:rPr lang="en-US" altLang="zh-CN" sz="3600" b="1" dirty="0" smtClean="0">
                <a:ea typeface="汉仪中楷简"/>
              </a:rPr>
              <a:t>7</a:t>
            </a:r>
            <a:r>
              <a:rPr lang="zh-CN" altLang="en-US" sz="3600" b="1" dirty="0" smtClean="0">
                <a:ea typeface="汉仪中楷简"/>
              </a:rPr>
              <a:t>月</a:t>
            </a:r>
            <a:r>
              <a:rPr lang="en-US" altLang="zh-CN" sz="3600" b="1" dirty="0" smtClean="0">
                <a:ea typeface="汉仪中楷简"/>
              </a:rPr>
              <a:t>4-7</a:t>
            </a:r>
            <a:r>
              <a:rPr lang="zh-CN" altLang="en-US" sz="3600" b="1" dirty="0" smtClean="0">
                <a:ea typeface="汉仪中楷简"/>
              </a:rPr>
              <a:t>日 </a:t>
            </a:r>
            <a:r>
              <a:rPr lang="en-US" altLang="zh-CN" sz="3600" b="1" dirty="0" smtClean="0">
                <a:ea typeface="汉仪中楷简"/>
              </a:rPr>
              <a:t>MCCA </a:t>
            </a:r>
            <a:r>
              <a:rPr lang="zh-CN" altLang="en-US" sz="3600" b="1" dirty="0" smtClean="0">
                <a:ea typeface="汉仪中楷简"/>
              </a:rPr>
              <a:t>退修会</a:t>
            </a:r>
          </a:p>
        </p:txBody>
      </p:sp>
      <p:pic>
        <p:nvPicPr>
          <p:cNvPr id="22530" name="Picture 2" descr="F:\2024 证道\“走出去”之—— 识别撒但的诡计\53122af35a9122e081bad5b75383f0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445869" cy="3333750"/>
          </a:xfrm>
          <a:prstGeom prst="rect">
            <a:avLst/>
          </a:prstGeom>
          <a:noFill/>
        </p:spPr>
      </p:pic>
      <p:pic>
        <p:nvPicPr>
          <p:cNvPr id="22531" name="Picture 3" descr="F:\2024 证道\“走出去”之—— 识别撒但的诡计\584ba36aac6f7c2b07c234e04c8e97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770332"/>
            <a:ext cx="4495800" cy="3373168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724400" y="285750"/>
            <a:ext cx="4114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600" b="1" dirty="0" smtClean="0">
                <a:ea typeface="汉仪中楷简"/>
              </a:rPr>
              <a:t>7</a:t>
            </a:r>
            <a:r>
              <a:rPr lang="zh-CN" altLang="en-US" sz="3600" b="1" dirty="0" smtClean="0">
                <a:ea typeface="汉仪中楷简"/>
              </a:rPr>
              <a:t>月</a:t>
            </a:r>
            <a:r>
              <a:rPr lang="en-US" altLang="zh-CN" sz="3600" b="1" dirty="0" smtClean="0">
                <a:ea typeface="汉仪中楷简"/>
              </a:rPr>
              <a:t>10-12</a:t>
            </a:r>
            <a:r>
              <a:rPr lang="zh-CN" altLang="en-US" sz="3600" b="1" dirty="0" smtClean="0">
                <a:ea typeface="汉仪中楷简"/>
              </a:rPr>
              <a:t>日 陈院长幸福小组培训</a:t>
            </a:r>
            <a:endParaRPr lang="en-US" sz="3600" dirty="0"/>
          </a:p>
        </p:txBody>
      </p:sp>
    </p:spTree>
    <p:extLst>
      <p:ext uri="{BB962C8B-B14F-4D97-AF65-F5344CB8AC3E}">
        <p14:creationId xmlns="" xmlns:p14="http://schemas.microsoft.com/office/powerpoint/2010/main" val="415697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标题 1"/>
          <p:cNvSpPr>
            <a:spLocks noGrp="1"/>
          </p:cNvSpPr>
          <p:nvPr>
            <p:ph type="title"/>
          </p:nvPr>
        </p:nvSpPr>
        <p:spPr>
          <a:xfrm>
            <a:off x="304800" y="3333750"/>
            <a:ext cx="3352800" cy="1809750"/>
          </a:xfrm>
        </p:spPr>
        <p:txBody>
          <a:bodyPr/>
          <a:lstStyle/>
          <a:p>
            <a:r>
              <a:rPr lang="en-US" altLang="zh-CN" sz="3600" b="1" dirty="0" smtClean="0">
                <a:ea typeface="汉仪中楷简"/>
              </a:rPr>
              <a:t>7</a:t>
            </a:r>
            <a:r>
              <a:rPr lang="zh-CN" altLang="en-US" sz="3600" b="1" dirty="0" smtClean="0">
                <a:ea typeface="汉仪中楷简"/>
              </a:rPr>
              <a:t>月</a:t>
            </a:r>
            <a:r>
              <a:rPr lang="en-US" altLang="zh-CN" sz="3600" b="1" dirty="0" smtClean="0">
                <a:ea typeface="汉仪中楷简"/>
              </a:rPr>
              <a:t>8-12</a:t>
            </a:r>
            <a:r>
              <a:rPr lang="zh-CN" altLang="en-US" sz="3600" b="1" dirty="0" smtClean="0">
                <a:ea typeface="汉仪中楷简"/>
              </a:rPr>
              <a:t>日 东肯青少年短宣</a:t>
            </a:r>
          </a:p>
        </p:txBody>
      </p:sp>
      <p:sp>
        <p:nvSpPr>
          <p:cNvPr id="5" name="Rectangle 4"/>
          <p:cNvSpPr/>
          <p:nvPr/>
        </p:nvSpPr>
        <p:spPr>
          <a:xfrm>
            <a:off x="4724400" y="285750"/>
            <a:ext cx="4114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600" b="1" dirty="0" smtClean="0">
                <a:ea typeface="汉仪中楷简"/>
              </a:rPr>
              <a:t>7</a:t>
            </a:r>
            <a:r>
              <a:rPr lang="zh-CN" altLang="en-US" sz="3600" b="1" dirty="0" smtClean="0">
                <a:ea typeface="汉仪中楷简"/>
              </a:rPr>
              <a:t>月</a:t>
            </a:r>
            <a:r>
              <a:rPr lang="en-US" altLang="zh-CN" sz="3600" b="1" dirty="0" smtClean="0">
                <a:ea typeface="汉仪中楷简"/>
              </a:rPr>
              <a:t>12-16</a:t>
            </a:r>
            <a:r>
              <a:rPr lang="zh-CN" altLang="en-US" sz="3600" b="1" dirty="0" smtClean="0">
                <a:ea typeface="汉仪中楷简"/>
              </a:rPr>
              <a:t>日 田牧师北卡“印度”网宣</a:t>
            </a:r>
            <a:endParaRPr lang="en-US" sz="3600" dirty="0"/>
          </a:p>
        </p:txBody>
      </p:sp>
      <p:pic>
        <p:nvPicPr>
          <p:cNvPr id="23554" name="Picture 2" descr="F:\2024 证道\“走出去”之—— 识别撒但的诡计\57dc08f375b860f2d984b715783fb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72000" cy="3333750"/>
          </a:xfrm>
          <a:prstGeom prst="rect">
            <a:avLst/>
          </a:prstGeom>
          <a:noFill/>
        </p:spPr>
      </p:pic>
      <p:pic>
        <p:nvPicPr>
          <p:cNvPr id="23555" name="Picture 3" descr="F:\2024 证道\“走出去”之—— 识别撒但的诡计\94f1ae0d282ee7e3596bd226b7555c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1885950"/>
            <a:ext cx="4343400" cy="32575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15697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标题 1"/>
          <p:cNvSpPr>
            <a:spLocks noGrp="1"/>
          </p:cNvSpPr>
          <p:nvPr>
            <p:ph type="title"/>
          </p:nvPr>
        </p:nvSpPr>
        <p:spPr>
          <a:xfrm>
            <a:off x="304800" y="3333750"/>
            <a:ext cx="3352800" cy="1809750"/>
          </a:xfrm>
        </p:spPr>
        <p:txBody>
          <a:bodyPr/>
          <a:lstStyle/>
          <a:p>
            <a:r>
              <a:rPr lang="en-US" altLang="zh-CN" sz="3600" b="1" dirty="0" smtClean="0">
                <a:ea typeface="汉仪中楷简"/>
              </a:rPr>
              <a:t>7</a:t>
            </a:r>
            <a:r>
              <a:rPr lang="zh-CN" altLang="en-US" sz="3600" b="1" dirty="0" smtClean="0">
                <a:ea typeface="汉仪中楷简"/>
              </a:rPr>
              <a:t>月</a:t>
            </a:r>
            <a:r>
              <a:rPr lang="en-US" altLang="zh-CN" sz="3600" b="1" dirty="0" smtClean="0">
                <a:ea typeface="汉仪中楷简"/>
              </a:rPr>
              <a:t>15-19</a:t>
            </a:r>
            <a:r>
              <a:rPr lang="zh-CN" altLang="en-US" sz="3600" b="1" dirty="0" smtClean="0">
                <a:ea typeface="汉仪中楷简"/>
              </a:rPr>
              <a:t>日，</a:t>
            </a:r>
            <a:r>
              <a:rPr lang="en-US" altLang="zh-CN" sz="3600" b="1" dirty="0" smtClean="0">
                <a:ea typeface="汉仪中楷简"/>
              </a:rPr>
              <a:t>LCCC VBS</a:t>
            </a:r>
            <a:endParaRPr lang="zh-CN" altLang="en-US" sz="3600" b="1" dirty="0" smtClean="0">
              <a:ea typeface="汉仪中楷简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24400" y="285750"/>
            <a:ext cx="4114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600" b="1" dirty="0" smtClean="0">
                <a:ea typeface="汉仪中楷简"/>
              </a:rPr>
              <a:t>7/21</a:t>
            </a:r>
            <a:r>
              <a:rPr lang="zh-CN" altLang="en-US" sz="3600" b="1" dirty="0" smtClean="0">
                <a:ea typeface="汉仪中楷简"/>
              </a:rPr>
              <a:t>日（今天下午）</a:t>
            </a:r>
            <a:r>
              <a:rPr lang="en-US" altLang="zh-CN" sz="3600" b="1" dirty="0" smtClean="0">
                <a:ea typeface="汉仪中楷简"/>
              </a:rPr>
              <a:t>1</a:t>
            </a:r>
            <a:r>
              <a:rPr lang="zh-CN" altLang="en-US" sz="3600" b="1" dirty="0" smtClean="0">
                <a:ea typeface="汉仪中楷简"/>
              </a:rPr>
              <a:t>：</a:t>
            </a:r>
            <a:r>
              <a:rPr lang="en-US" altLang="zh-CN" sz="3600" b="1" dirty="0" smtClean="0">
                <a:ea typeface="汉仪中楷简"/>
              </a:rPr>
              <a:t>15</a:t>
            </a:r>
            <a:r>
              <a:rPr lang="zh-CN" altLang="en-US" sz="3600" b="1" dirty="0" smtClean="0">
                <a:ea typeface="汉仪中楷简"/>
              </a:rPr>
              <a:t>健康讲座</a:t>
            </a:r>
            <a:endParaRPr lang="en-US" sz="3600" dirty="0"/>
          </a:p>
        </p:txBody>
      </p:sp>
      <p:pic>
        <p:nvPicPr>
          <p:cNvPr id="6" name="Picture 2" descr="F:\2024 证道\“走出去”之—— 识别撒但的诡计\89b98bc5558e64d840f20203fc5784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429125" cy="2952750"/>
          </a:xfrm>
          <a:prstGeom prst="rect">
            <a:avLst/>
          </a:prstGeom>
          <a:noFill/>
        </p:spPr>
      </p:pic>
      <p:pic>
        <p:nvPicPr>
          <p:cNvPr id="1026" name="Picture 2" descr="F:\2024 证道\活出神在你生命中的心意\20e085b06c0ffd7eb0a69d9f3bf5b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1690370"/>
            <a:ext cx="2667000" cy="34531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15697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857750"/>
          </a:xfrm>
        </p:spPr>
        <p:txBody>
          <a:bodyPr/>
          <a:lstStyle/>
          <a:p>
            <a:pPr algn="l"/>
            <a:r>
              <a:rPr lang="zh-CN" altLang="en-US" sz="3600" b="1" dirty="0" smtClean="0">
                <a:ea typeface="汉仪中楷简"/>
              </a:rPr>
              <a:t>超越的三个阶段：</a:t>
            </a:r>
            <a:r>
              <a:rPr lang="en-US" altLang="zh-CN" sz="3600" b="1" dirty="0" smtClean="0">
                <a:ea typeface="汉仪中楷简"/>
              </a:rPr>
              <a:t/>
            </a:r>
            <a:br>
              <a:rPr lang="en-US" altLang="zh-CN" sz="3600" b="1" dirty="0" smtClean="0">
                <a:ea typeface="汉仪中楷简"/>
              </a:rPr>
            </a:br>
            <a:r>
              <a:rPr lang="en-US" altLang="zh-CN" sz="3600" b="1" dirty="0" smtClean="0">
                <a:ea typeface="汉仪中楷简"/>
              </a:rPr>
              <a:t/>
            </a:r>
            <a:br>
              <a:rPr lang="en-US" altLang="zh-CN" sz="3600" b="1" dirty="0" smtClean="0">
                <a:ea typeface="汉仪中楷简"/>
              </a:rPr>
            </a:br>
            <a:r>
              <a:rPr lang="en-US" altLang="zh-CN" sz="3600" b="1" dirty="0" smtClean="0">
                <a:ea typeface="汉仪中楷简"/>
              </a:rPr>
              <a:t>1</a:t>
            </a:r>
            <a:r>
              <a:rPr lang="zh-CN" altLang="en-US" sz="3600" b="1" dirty="0" smtClean="0">
                <a:ea typeface="汉仪中楷简"/>
              </a:rPr>
              <a:t>、宣教前接受三个月的培训</a:t>
            </a:r>
            <a:r>
              <a:rPr lang="en-US" altLang="zh-CN" sz="3600" b="1" dirty="0" smtClean="0">
                <a:ea typeface="汉仪中楷简"/>
              </a:rPr>
              <a:t/>
            </a:r>
            <a:br>
              <a:rPr lang="en-US" altLang="zh-CN" sz="3600" b="1" dirty="0" smtClean="0">
                <a:ea typeface="汉仪中楷简"/>
              </a:rPr>
            </a:br>
            <a:r>
              <a:rPr lang="en-US" altLang="zh-CN" sz="3600" b="1" dirty="0" smtClean="0">
                <a:ea typeface="汉仪中楷简"/>
              </a:rPr>
              <a:t/>
            </a:r>
            <a:br>
              <a:rPr lang="en-US" altLang="zh-CN" sz="3600" b="1" dirty="0" smtClean="0">
                <a:ea typeface="汉仪中楷简"/>
              </a:rPr>
            </a:br>
            <a:r>
              <a:rPr lang="en-US" altLang="zh-CN" sz="3600" b="1" dirty="0" smtClean="0">
                <a:ea typeface="汉仪中楷简"/>
              </a:rPr>
              <a:t>2</a:t>
            </a:r>
            <a:r>
              <a:rPr lang="zh-CN" altLang="en-US" sz="3600" b="1" dirty="0" smtClean="0">
                <a:ea typeface="汉仪中楷简"/>
              </a:rPr>
              <a:t>、网上“实战”向福音朋友传福音</a:t>
            </a:r>
            <a:r>
              <a:rPr lang="en-US" altLang="zh-CN" sz="3600" b="1" dirty="0" smtClean="0">
                <a:ea typeface="汉仪中楷简"/>
              </a:rPr>
              <a:t/>
            </a:r>
            <a:br>
              <a:rPr lang="en-US" altLang="zh-CN" sz="3600" b="1" dirty="0" smtClean="0">
                <a:ea typeface="汉仪中楷简"/>
              </a:rPr>
            </a:br>
            <a:r>
              <a:rPr lang="en-US" altLang="zh-CN" sz="3600" b="1" dirty="0" smtClean="0">
                <a:ea typeface="汉仪中楷简"/>
              </a:rPr>
              <a:t/>
            </a:r>
            <a:br>
              <a:rPr lang="en-US" altLang="zh-CN" sz="3600" b="1" dirty="0" smtClean="0">
                <a:ea typeface="汉仪中楷简"/>
              </a:rPr>
            </a:br>
            <a:r>
              <a:rPr lang="en-US" altLang="zh-CN" sz="3600" b="1" dirty="0" smtClean="0">
                <a:ea typeface="汉仪中楷简"/>
              </a:rPr>
              <a:t>3</a:t>
            </a:r>
            <a:r>
              <a:rPr lang="zh-CN" altLang="en-US" sz="3600" b="1" dirty="0" smtClean="0">
                <a:ea typeface="汉仪中楷简"/>
              </a:rPr>
              <a:t>、实地到印度或其它国家向福音朋友传福音</a:t>
            </a:r>
          </a:p>
        </p:txBody>
      </p:sp>
    </p:spTree>
    <p:extLst>
      <p:ext uri="{BB962C8B-B14F-4D97-AF65-F5344CB8AC3E}">
        <p14:creationId xmlns="" xmlns:p14="http://schemas.microsoft.com/office/powerpoint/2010/main" val="415697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algn="l"/>
            <a:r>
              <a:rPr lang="zh-CN" altLang="en-US" sz="3600" b="1" dirty="0" smtClean="0">
                <a:ea typeface="汉仪中楷简"/>
              </a:rPr>
              <a:t>四、保罗是一位对他人有影响的人</a:t>
            </a:r>
            <a:r>
              <a:rPr lang="en-US" altLang="zh-CN" sz="3600" b="1" dirty="0" smtClean="0">
                <a:ea typeface="汉仪中楷简"/>
              </a:rPr>
              <a:t/>
            </a:r>
            <a:br>
              <a:rPr lang="en-US" altLang="zh-CN" sz="3600" b="1" dirty="0" smtClean="0">
                <a:ea typeface="汉仪中楷简"/>
              </a:rPr>
            </a:br>
            <a:r>
              <a:rPr lang="en-US" altLang="zh-CN" sz="2400" b="1" dirty="0" smtClean="0">
                <a:ea typeface="汉仪中楷简"/>
              </a:rPr>
              <a:t/>
            </a:r>
            <a:br>
              <a:rPr lang="en-US" altLang="zh-CN" sz="2400" b="1" dirty="0" smtClean="0">
                <a:ea typeface="汉仪中楷简"/>
              </a:rPr>
            </a:br>
            <a:r>
              <a:rPr lang="en-US" altLang="zh-CN" sz="3600" b="1" dirty="0" smtClean="0">
                <a:ea typeface="汉仪中楷简"/>
              </a:rPr>
              <a:t>4</a:t>
            </a:r>
            <a:r>
              <a:rPr lang="zh-CN" altLang="en-US" sz="3600" b="1" dirty="0" smtClean="0">
                <a:ea typeface="汉仪中楷简"/>
              </a:rPr>
              <a:t>他们中间有些人听了劝，就附从保罗和西拉</a:t>
            </a:r>
            <a:r>
              <a:rPr lang="en-US" altLang="zh-CN" sz="3600" b="1" dirty="0" smtClean="0">
                <a:ea typeface="汉仪中楷简"/>
              </a:rPr>
              <a:t>……</a:t>
            </a:r>
            <a:r>
              <a:rPr lang="zh-CN" altLang="en-US" sz="3600" b="1" dirty="0" smtClean="0">
                <a:ea typeface="汉仪中楷简"/>
              </a:rPr>
              <a:t>但那不信的犹太人心里嫉妒，招聚了些市井匪类，搭伙成群，耸动合城的人，闯进耶孙的家，要将保罗西拉带到百姓那里。</a:t>
            </a:r>
            <a:r>
              <a:rPr lang="en-US" altLang="zh-CN" sz="3600" b="1" dirty="0" smtClean="0">
                <a:ea typeface="汉仪中楷简"/>
              </a:rPr>
              <a:t>6</a:t>
            </a:r>
            <a:r>
              <a:rPr lang="zh-CN" altLang="en-US" sz="3600" b="1" dirty="0" smtClean="0">
                <a:ea typeface="汉仪中楷简"/>
              </a:rPr>
              <a:t>找不着他们，就把耶孙和几个弟兄，拉到地方官那里，喊叫说，</a:t>
            </a:r>
            <a:r>
              <a:rPr lang="zh-CN" altLang="en-US" sz="3600" b="1" dirty="0" smtClean="0">
                <a:solidFill>
                  <a:srgbClr val="0070C0"/>
                </a:solidFill>
                <a:ea typeface="汉仪中楷简"/>
              </a:rPr>
              <a:t>那搅乱天下的</a:t>
            </a:r>
            <a:r>
              <a:rPr lang="zh-CN" altLang="en-US" sz="3600" b="1" dirty="0" smtClean="0">
                <a:ea typeface="汉仪中楷简"/>
              </a:rPr>
              <a:t>，也到这里来了。</a:t>
            </a:r>
          </a:p>
        </p:txBody>
      </p:sp>
    </p:spTree>
    <p:extLst>
      <p:ext uri="{BB962C8B-B14F-4D97-AF65-F5344CB8AC3E}">
        <p14:creationId xmlns="" xmlns:p14="http://schemas.microsoft.com/office/powerpoint/2010/main" val="415697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F94DE62-692C-5CC5-E178-029A30853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7474"/>
            <a:ext cx="8229600" cy="579276"/>
          </a:xfrm>
        </p:spPr>
        <p:txBody>
          <a:bodyPr/>
          <a:lstStyle/>
          <a:p>
            <a:r>
              <a:rPr lang="zh-CN" altLang="en-US" b="1" dirty="0"/>
              <a:t>祈祷</a:t>
            </a:r>
            <a:r>
              <a:rPr lang="en-US" altLang="zh-CN" b="1" dirty="0"/>
              <a:t>/Prayer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BE501A2-3EFA-0310-6D6A-5ACABD8CF2C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496" y="895351"/>
            <a:ext cx="9108504" cy="424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778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algn="l"/>
            <a:endParaRPr lang="zh-CN" altLang="en-US" sz="3600" b="1" dirty="0" smtClean="0">
              <a:ea typeface="汉仪中楷简"/>
            </a:endParaRPr>
          </a:p>
        </p:txBody>
      </p:sp>
      <p:pic>
        <p:nvPicPr>
          <p:cNvPr id="1026" name="Picture 2" descr="F:\2024 证道\活出神在你生命中的心意\保罗第二次宣教图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0"/>
            <a:ext cx="8001000" cy="5143500"/>
          </a:xfrm>
          <a:prstGeom prst="rect">
            <a:avLst/>
          </a:prstGeom>
          <a:solidFill>
            <a:srgbClr val="FF0000"/>
          </a:solidFill>
        </p:spPr>
      </p:pic>
    </p:spTree>
    <p:extLst>
      <p:ext uri="{BB962C8B-B14F-4D97-AF65-F5344CB8AC3E}">
        <p14:creationId xmlns="" xmlns:p14="http://schemas.microsoft.com/office/powerpoint/2010/main" val="415697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F94DE62-692C-5CC5-E178-029A30853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7474"/>
            <a:ext cx="8229600" cy="579276"/>
          </a:xfrm>
        </p:spPr>
        <p:txBody>
          <a:bodyPr/>
          <a:lstStyle/>
          <a:p>
            <a:r>
              <a:rPr lang="zh-CN" altLang="en-US" b="1" dirty="0"/>
              <a:t>祈祷</a:t>
            </a:r>
            <a:r>
              <a:rPr lang="en-US" altLang="zh-CN" b="1" dirty="0"/>
              <a:t>/Prayer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BE501A2-3EFA-0310-6D6A-5ACABD8CF2C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496" y="895351"/>
            <a:ext cx="9108504" cy="424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778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181350"/>
          </a:xfrm>
        </p:spPr>
        <p:txBody>
          <a:bodyPr/>
          <a:lstStyle/>
          <a:p>
            <a:pPr algn="l"/>
            <a:r>
              <a:rPr lang="zh-CN" altLang="en-US" sz="3600" b="1" dirty="0" smtClean="0">
                <a:ea typeface="汉仪中楷简"/>
              </a:rPr>
              <a:t>一、保罗是一位内心有福音负担的人</a:t>
            </a:r>
            <a:r>
              <a:rPr lang="en-US" altLang="zh-CN" sz="3600" b="1" dirty="0" smtClean="0">
                <a:ea typeface="汉仪中楷简"/>
              </a:rPr>
              <a:t/>
            </a:r>
            <a:br>
              <a:rPr lang="en-US" altLang="zh-CN" sz="3600" b="1" dirty="0" smtClean="0">
                <a:ea typeface="汉仪中楷简"/>
              </a:rPr>
            </a:br>
            <a:r>
              <a:rPr lang="en-US" altLang="zh-CN" sz="3600" b="1" dirty="0" smtClean="0">
                <a:ea typeface="汉仪中楷简"/>
              </a:rPr>
              <a:t/>
            </a:r>
            <a:br>
              <a:rPr lang="en-US" altLang="zh-CN" sz="3600" b="1" dirty="0" smtClean="0">
                <a:ea typeface="汉仪中楷简"/>
              </a:rPr>
            </a:br>
            <a:r>
              <a:rPr lang="en-US" altLang="zh-CN" sz="3600" b="1" dirty="0" smtClean="0">
                <a:ea typeface="汉仪中楷简"/>
              </a:rPr>
              <a:t>1</a:t>
            </a:r>
            <a:r>
              <a:rPr lang="zh-CN" altLang="en-US" sz="3600" b="1" dirty="0" smtClean="0">
                <a:ea typeface="汉仪中楷简"/>
              </a:rPr>
              <a:t>保罗和西拉，经过暗妃波里，亚波罗尼亚，来到帖撒罗尼迦，在那里</a:t>
            </a:r>
            <a:r>
              <a:rPr lang="zh-CN" altLang="en-US" sz="3600" b="1" dirty="0" smtClean="0">
                <a:solidFill>
                  <a:srgbClr val="0070C0"/>
                </a:solidFill>
                <a:ea typeface="汉仪中楷简"/>
              </a:rPr>
              <a:t>有犹太人的会堂</a:t>
            </a:r>
            <a:r>
              <a:rPr lang="zh-CN" altLang="en-US" sz="3600" b="1" dirty="0" smtClean="0">
                <a:ea typeface="汉仪中楷简"/>
              </a:rPr>
              <a:t>。</a:t>
            </a:r>
          </a:p>
        </p:txBody>
      </p:sp>
    </p:spTree>
    <p:extLst>
      <p:ext uri="{BB962C8B-B14F-4D97-AF65-F5344CB8AC3E}">
        <p14:creationId xmlns="" xmlns:p14="http://schemas.microsoft.com/office/powerpoint/2010/main" val="415697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algn="l"/>
            <a:r>
              <a:rPr lang="zh-CN" altLang="en-US" sz="3600" b="1" dirty="0" smtClean="0">
                <a:ea typeface="汉仪中楷简"/>
              </a:rPr>
              <a:t>罗</a:t>
            </a:r>
            <a:r>
              <a:rPr lang="en-US" altLang="zh-CN" sz="3600" b="1" dirty="0" smtClean="0">
                <a:ea typeface="汉仪中楷简"/>
              </a:rPr>
              <a:t>1</a:t>
            </a:r>
            <a:r>
              <a:rPr lang="zh-CN" altLang="en-US" sz="3600" b="1" dirty="0" smtClean="0">
                <a:ea typeface="汉仪中楷简"/>
              </a:rPr>
              <a:t>：</a:t>
            </a:r>
            <a:r>
              <a:rPr lang="en-US" altLang="zh-CN" sz="3600" b="1" dirty="0" smtClean="0">
                <a:ea typeface="汉仪中楷简"/>
              </a:rPr>
              <a:t>14</a:t>
            </a:r>
            <a:r>
              <a:rPr lang="zh-CN" altLang="en-US" sz="3600" b="1" dirty="0" smtClean="0">
                <a:ea typeface="汉仪中楷简"/>
              </a:rPr>
              <a:t>无论是希利尼人，化外人，聪明人，愚拙人，</a:t>
            </a:r>
            <a:r>
              <a:rPr lang="zh-CN" altLang="en-US" sz="3600" b="1" dirty="0" smtClean="0">
                <a:solidFill>
                  <a:srgbClr val="0070C0"/>
                </a:solidFill>
                <a:ea typeface="汉仪中楷简"/>
              </a:rPr>
              <a:t>我都欠他们的债</a:t>
            </a:r>
            <a:r>
              <a:rPr lang="zh-CN" altLang="en-US" sz="3600" b="1" dirty="0" smtClean="0">
                <a:ea typeface="汉仪中楷简"/>
              </a:rPr>
              <a:t>。</a:t>
            </a:r>
            <a:r>
              <a:rPr lang="en-US" altLang="zh-CN" sz="3600" b="1" dirty="0" smtClean="0">
                <a:ea typeface="汉仪中楷简"/>
              </a:rPr>
              <a:t>15</a:t>
            </a:r>
            <a:r>
              <a:rPr lang="zh-CN" altLang="en-US" sz="3600" b="1" dirty="0" smtClean="0">
                <a:ea typeface="汉仪中楷简"/>
              </a:rPr>
              <a:t>所以情愿尽我的力量，将福音也传给你们在罗马的人。</a:t>
            </a:r>
            <a:r>
              <a:rPr lang="en-US" altLang="zh-CN" sz="3600" b="1" dirty="0" smtClean="0">
                <a:ea typeface="汉仪中楷简"/>
              </a:rPr>
              <a:t/>
            </a:r>
            <a:br>
              <a:rPr lang="en-US" altLang="zh-CN" sz="3600" b="1" dirty="0" smtClean="0">
                <a:ea typeface="汉仪中楷简"/>
              </a:rPr>
            </a:br>
            <a:r>
              <a:rPr lang="en-US" altLang="zh-CN" sz="3600" b="1" dirty="0" smtClean="0">
                <a:ea typeface="汉仪中楷简"/>
              </a:rPr>
              <a:t/>
            </a:r>
            <a:br>
              <a:rPr lang="en-US" altLang="zh-CN" sz="3600" b="1" dirty="0" smtClean="0">
                <a:ea typeface="汉仪中楷简"/>
              </a:rPr>
            </a:br>
            <a:r>
              <a:rPr lang="zh-CN" altLang="en-US" sz="3600" b="1" dirty="0" smtClean="0">
                <a:ea typeface="汉仪中楷简"/>
              </a:rPr>
              <a:t>罗</a:t>
            </a:r>
            <a:r>
              <a:rPr lang="en-US" altLang="zh-CN" sz="3600" b="1" dirty="0" smtClean="0">
                <a:ea typeface="汉仪中楷简"/>
              </a:rPr>
              <a:t>9</a:t>
            </a:r>
            <a:r>
              <a:rPr lang="zh-CN" altLang="en-US" sz="3600" b="1" dirty="0" smtClean="0">
                <a:ea typeface="汉仪中楷简"/>
              </a:rPr>
              <a:t>：</a:t>
            </a:r>
            <a:r>
              <a:rPr lang="en-US" altLang="zh-CN" sz="3600" b="1" dirty="0" smtClean="0">
                <a:ea typeface="汉仪中楷简"/>
              </a:rPr>
              <a:t>1</a:t>
            </a:r>
            <a:r>
              <a:rPr lang="zh-CN" altLang="en-US" sz="3600" b="1" dirty="0" smtClean="0">
                <a:ea typeface="汉仪中楷简"/>
              </a:rPr>
              <a:t>我在基督里说真话，并不谎言，有我</a:t>
            </a:r>
            <a:r>
              <a:rPr lang="zh-CN" altLang="en-US" sz="3600" b="1" dirty="0" smtClean="0">
                <a:solidFill>
                  <a:srgbClr val="0070C0"/>
                </a:solidFill>
                <a:ea typeface="汉仪中楷简"/>
              </a:rPr>
              <a:t>良心被圣灵感动，给我作见证</a:t>
            </a:r>
            <a:r>
              <a:rPr lang="zh-CN" altLang="en-US" sz="3600" b="1" dirty="0" smtClean="0">
                <a:ea typeface="汉仪中楷简"/>
              </a:rPr>
              <a:t>。</a:t>
            </a:r>
            <a:r>
              <a:rPr lang="en-US" altLang="zh-CN" sz="3600" b="1" dirty="0" smtClean="0">
                <a:ea typeface="汉仪中楷简"/>
              </a:rPr>
              <a:t>2</a:t>
            </a:r>
            <a:r>
              <a:rPr lang="zh-CN" altLang="en-US" sz="3600" b="1" dirty="0" smtClean="0">
                <a:ea typeface="汉仪中楷简"/>
              </a:rPr>
              <a:t>我是大有忧愁，心里时常伤痛。</a:t>
            </a:r>
            <a:r>
              <a:rPr lang="en-US" altLang="zh-CN" sz="3600" b="1" dirty="0" smtClean="0">
                <a:ea typeface="汉仪中楷简"/>
              </a:rPr>
              <a:t>3</a:t>
            </a:r>
            <a:r>
              <a:rPr lang="zh-CN" altLang="en-US" sz="3600" b="1" dirty="0" smtClean="0">
                <a:solidFill>
                  <a:srgbClr val="0070C0"/>
                </a:solidFill>
                <a:ea typeface="汉仪中楷简"/>
              </a:rPr>
              <a:t>为我弟兄，我骨肉之亲，就是自己被咒诅，与基督分离，我也愿意</a:t>
            </a:r>
            <a:r>
              <a:rPr lang="zh-CN" altLang="en-US" sz="3600" b="1" dirty="0" smtClean="0">
                <a:ea typeface="汉仪中楷简"/>
              </a:rPr>
              <a:t>。</a:t>
            </a:r>
          </a:p>
        </p:txBody>
      </p:sp>
    </p:spTree>
    <p:extLst>
      <p:ext uri="{BB962C8B-B14F-4D97-AF65-F5344CB8AC3E}">
        <p14:creationId xmlns="" xmlns:p14="http://schemas.microsoft.com/office/powerpoint/2010/main" val="415697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AEB0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algn="l"/>
            <a:endParaRPr lang="zh-CN" altLang="en-US" sz="3600" b="1" dirty="0" smtClean="0">
              <a:ea typeface="汉仪中楷简"/>
            </a:endParaRPr>
          </a:p>
        </p:txBody>
      </p:sp>
      <p:pic>
        <p:nvPicPr>
          <p:cNvPr id="24578" name="Picture 2" descr="F:\2024 证道\“走出去”之—— 识别撒但的诡计\1ce1007ac7c335e1ff5687e537ecc4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0"/>
            <a:ext cx="6759575" cy="50676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15697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419350"/>
          </a:xfrm>
        </p:spPr>
        <p:txBody>
          <a:bodyPr/>
          <a:lstStyle/>
          <a:p>
            <a:pPr algn="l"/>
            <a:r>
              <a:rPr lang="zh-CN" altLang="en-US" sz="3200" b="1" dirty="0" smtClean="0">
                <a:ea typeface="汉仪中楷简"/>
              </a:rPr>
              <a:t>路</a:t>
            </a:r>
            <a:r>
              <a:rPr lang="en-US" altLang="zh-CN" sz="3200" b="1" dirty="0" smtClean="0">
                <a:ea typeface="汉仪中楷简"/>
              </a:rPr>
              <a:t>16</a:t>
            </a:r>
            <a:r>
              <a:rPr lang="zh-CN" altLang="en-US" sz="3200" b="1" dirty="0" smtClean="0">
                <a:ea typeface="汉仪中楷简"/>
              </a:rPr>
              <a:t>：</a:t>
            </a:r>
            <a:r>
              <a:rPr lang="en-US" altLang="zh-CN" sz="3200" b="1" dirty="0" smtClean="0">
                <a:ea typeface="汉仪中楷简"/>
              </a:rPr>
              <a:t>24</a:t>
            </a:r>
            <a:r>
              <a:rPr lang="zh-CN" altLang="en-US" sz="3200" b="1" dirty="0" smtClean="0">
                <a:ea typeface="汉仪中楷简"/>
              </a:rPr>
              <a:t>就喊着说：我祖亚伯拉罕哪，可怜我吧，</a:t>
            </a:r>
            <a:r>
              <a:rPr lang="zh-CN" altLang="en-US" sz="3200" b="1" dirty="0" smtClean="0">
                <a:solidFill>
                  <a:srgbClr val="0070C0"/>
                </a:solidFill>
                <a:ea typeface="汉仪中楷简"/>
              </a:rPr>
              <a:t>打发拉撒路来，用指头尖蘸点水，凉凉我的舌头。因为我在这火焰里，极其痛苦</a:t>
            </a:r>
            <a:r>
              <a:rPr lang="zh-CN" altLang="en-US" sz="3200" b="1" dirty="0" smtClean="0">
                <a:ea typeface="汉仪中楷简"/>
              </a:rPr>
              <a:t>。</a:t>
            </a:r>
            <a:r>
              <a:rPr lang="en-US" altLang="zh-CN" sz="3200" b="1" dirty="0" smtClean="0">
                <a:ea typeface="汉仪中楷简"/>
              </a:rPr>
              <a:t>25</a:t>
            </a:r>
            <a:r>
              <a:rPr lang="zh-CN" altLang="en-US" sz="3200" b="1" dirty="0" smtClean="0">
                <a:ea typeface="汉仪中楷简"/>
              </a:rPr>
              <a:t>亚伯拉罕说，儿阿，你该回想你生前享过福，拉撒路也受过苦。如今他在这里得安慰，你倒受痛苦</a:t>
            </a:r>
            <a:r>
              <a:rPr lang="zh-CN" altLang="en-US" sz="3200" b="1" dirty="0" smtClean="0">
                <a:ea typeface="汉仪中楷简"/>
              </a:rPr>
              <a:t>。</a:t>
            </a:r>
            <a:r>
              <a:rPr lang="en-US" altLang="zh-CN" sz="3200" b="1" dirty="0" smtClean="0">
                <a:ea typeface="汉仪中楷简"/>
              </a:rPr>
              <a:t> 26</a:t>
            </a:r>
            <a:r>
              <a:rPr lang="zh-CN" altLang="en-US" sz="3200" b="1" dirty="0" smtClean="0">
                <a:ea typeface="汉仪中楷简"/>
              </a:rPr>
              <a:t>不</a:t>
            </a:r>
            <a:endParaRPr lang="zh-CN" altLang="en-US" sz="3200" b="1" dirty="0" smtClean="0">
              <a:ea typeface="汉仪中楷简"/>
            </a:endParaRPr>
          </a:p>
        </p:txBody>
      </p:sp>
      <p:pic>
        <p:nvPicPr>
          <p:cNvPr id="25604" name="Picture 4" descr="F:\2024 证道\“走出去”之—— 识别撒但的诡计\04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2428874"/>
            <a:ext cx="4343400" cy="2714625"/>
          </a:xfrm>
          <a:prstGeom prst="rect">
            <a:avLst/>
          </a:prstGeom>
          <a:noFill/>
        </p:spPr>
      </p:pic>
      <p:sp>
        <p:nvSpPr>
          <p:cNvPr id="6" name="标题 1"/>
          <p:cNvSpPr txBox="1">
            <a:spLocks/>
          </p:cNvSpPr>
          <p:nvPr/>
        </p:nvSpPr>
        <p:spPr bwMode="auto">
          <a:xfrm>
            <a:off x="0" y="2343150"/>
            <a:ext cx="48006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eaLnBrk="0" hangingPunct="0">
              <a:defRPr/>
            </a:pPr>
            <a:r>
              <a:rPr lang="zh-CN" altLang="en-US" sz="3200" b="1" dirty="0" smtClean="0">
                <a:ea typeface="汉仪中楷简"/>
              </a:rPr>
              <a:t>但</a:t>
            </a:r>
            <a:r>
              <a:rPr lang="zh-CN" altLang="en-US" sz="3200" b="1" dirty="0" smtClean="0">
                <a:ea typeface="汉仪中楷简"/>
              </a:rPr>
              <a:t>这样，</a:t>
            </a: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汉仪中楷简"/>
                <a:cs typeface="+mj-cs"/>
              </a:rPr>
              <a:t>并且</a:t>
            </a: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汉仪中楷简"/>
                <a:cs typeface="+mj-cs"/>
              </a:rPr>
              <a:t>在你我之间，有深渊限定，以致人要从这边过到你们那边，是不能的，要从那边过到我们这边，也是不能</a:t>
            </a: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汉仪中楷简"/>
                <a:cs typeface="+mj-cs"/>
              </a:rPr>
              <a:t>的。</a:t>
            </a:r>
            <a:endParaRPr kumimoji="0" lang="zh-CN" alt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汉仪中楷简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5697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5410200" cy="4095750"/>
          </a:xfrm>
        </p:spPr>
        <p:txBody>
          <a:bodyPr/>
          <a:lstStyle/>
          <a:p>
            <a:pPr algn="l"/>
            <a:r>
              <a:rPr lang="zh-CN" altLang="en-US" sz="3600" b="1" dirty="0" smtClean="0">
                <a:ea typeface="汉仪中楷简"/>
              </a:rPr>
              <a:t>二、保罗是一位珍惜机会的人</a:t>
            </a:r>
            <a:r>
              <a:rPr lang="en-US" altLang="zh-CN" sz="3600" b="1" dirty="0" smtClean="0">
                <a:ea typeface="汉仪中楷简"/>
              </a:rPr>
              <a:t/>
            </a:r>
            <a:br>
              <a:rPr lang="en-US" altLang="zh-CN" sz="3600" b="1" dirty="0" smtClean="0">
                <a:ea typeface="汉仪中楷简"/>
              </a:rPr>
            </a:br>
            <a:r>
              <a:rPr lang="en-US" altLang="zh-CN" sz="3600" b="1" dirty="0" smtClean="0">
                <a:ea typeface="汉仪中楷简"/>
              </a:rPr>
              <a:t/>
            </a:r>
            <a:br>
              <a:rPr lang="en-US" altLang="zh-CN" sz="3600" b="1" dirty="0" smtClean="0">
                <a:ea typeface="汉仪中楷简"/>
              </a:rPr>
            </a:br>
            <a:r>
              <a:rPr lang="zh-CN" altLang="en-US" sz="3600" b="1" dirty="0" smtClean="0">
                <a:ea typeface="汉仪中楷简"/>
              </a:rPr>
              <a:t> </a:t>
            </a:r>
            <a:r>
              <a:rPr lang="en-US" altLang="zh-CN" sz="3600" b="1" dirty="0" smtClean="0">
                <a:ea typeface="汉仪中楷简"/>
              </a:rPr>
              <a:t>2</a:t>
            </a:r>
            <a:r>
              <a:rPr lang="zh-CN" altLang="en-US" sz="3600" b="1" dirty="0" smtClean="0">
                <a:ea typeface="汉仪中楷简"/>
              </a:rPr>
              <a:t> </a:t>
            </a:r>
            <a:r>
              <a:rPr lang="zh-CN" altLang="en-US" sz="3600" b="1" dirty="0" smtClean="0">
                <a:solidFill>
                  <a:srgbClr val="0070C0"/>
                </a:solidFill>
                <a:ea typeface="汉仪中楷简"/>
              </a:rPr>
              <a:t>保罗照他素常的规矩进去，一连三个安息日</a:t>
            </a:r>
            <a:r>
              <a:rPr lang="zh-CN" altLang="en-US" sz="3600" b="1" dirty="0" smtClean="0">
                <a:ea typeface="汉仪中楷简"/>
              </a:rPr>
              <a:t>，本着圣经与他们辩论。</a:t>
            </a:r>
          </a:p>
        </p:txBody>
      </p:sp>
      <p:pic>
        <p:nvPicPr>
          <p:cNvPr id="27651" name="Picture 3" descr="F:\2024 证道\“走出去”之—— 识别撒但的诡计\Dore_44_Acts17_Paul_Preaches_to_the_Thessalonian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2600" y="0"/>
            <a:ext cx="3581400" cy="5143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15697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171950"/>
          </a:xfrm>
        </p:spPr>
        <p:txBody>
          <a:bodyPr/>
          <a:lstStyle/>
          <a:p>
            <a:pPr algn="l"/>
            <a:r>
              <a:rPr lang="zh-CN" altLang="en-US" sz="3600" b="1" dirty="0" smtClean="0">
                <a:ea typeface="汉仪中楷简"/>
              </a:rPr>
              <a:t>三、 保罗是一位“本着圣经，传讲福音”的人</a:t>
            </a:r>
            <a:r>
              <a:rPr lang="en-US" altLang="zh-CN" sz="3600" b="1" dirty="0" smtClean="0">
                <a:ea typeface="汉仪中楷简"/>
              </a:rPr>
              <a:t/>
            </a:r>
            <a:br>
              <a:rPr lang="en-US" altLang="zh-CN" sz="3600" b="1" dirty="0" smtClean="0">
                <a:ea typeface="汉仪中楷简"/>
              </a:rPr>
            </a:br>
            <a:r>
              <a:rPr lang="en-US" altLang="zh-CN" sz="3600" b="1" dirty="0" smtClean="0">
                <a:ea typeface="汉仪中楷简"/>
              </a:rPr>
              <a:t/>
            </a:r>
            <a:br>
              <a:rPr lang="en-US" altLang="zh-CN" sz="3600" b="1" dirty="0" smtClean="0">
                <a:ea typeface="汉仪中楷简"/>
              </a:rPr>
            </a:br>
            <a:r>
              <a:rPr lang="zh-CN" altLang="en-US" sz="3600" b="1" dirty="0" smtClean="0">
                <a:ea typeface="汉仪中楷简"/>
              </a:rPr>
              <a:t> </a:t>
            </a:r>
            <a:r>
              <a:rPr lang="en-US" altLang="zh-CN" sz="3600" b="1" dirty="0" smtClean="0">
                <a:ea typeface="汉仪中楷简"/>
              </a:rPr>
              <a:t>2</a:t>
            </a:r>
            <a:r>
              <a:rPr lang="zh-CN" altLang="en-US" sz="3600" b="1" dirty="0" smtClean="0">
                <a:ea typeface="汉仪中楷简"/>
              </a:rPr>
              <a:t>保罗照他素常的规矩进去，一连三个安息日，</a:t>
            </a:r>
            <a:r>
              <a:rPr lang="zh-CN" altLang="en-US" sz="3600" b="1" dirty="0" smtClean="0">
                <a:solidFill>
                  <a:srgbClr val="0070C0"/>
                </a:solidFill>
                <a:ea typeface="汉仪中楷简"/>
              </a:rPr>
              <a:t>本着圣经与他们辩论</a:t>
            </a:r>
            <a:r>
              <a:rPr lang="zh-CN" altLang="en-US" sz="3600" b="1" dirty="0" smtClean="0">
                <a:ea typeface="汉仪中楷简"/>
              </a:rPr>
              <a:t>，</a:t>
            </a:r>
            <a:r>
              <a:rPr lang="en-US" altLang="zh-CN" sz="3600" b="1" dirty="0" smtClean="0">
                <a:ea typeface="汉仪中楷简"/>
              </a:rPr>
              <a:t>3</a:t>
            </a:r>
            <a:r>
              <a:rPr lang="zh-CN" altLang="en-US" sz="3600" b="1" dirty="0" smtClean="0">
                <a:solidFill>
                  <a:srgbClr val="0070C0"/>
                </a:solidFill>
                <a:ea typeface="汉仪中楷简"/>
              </a:rPr>
              <a:t>讲解陈明基督</a:t>
            </a:r>
            <a:r>
              <a:rPr lang="zh-CN" altLang="en-US" sz="3600" b="1" dirty="0" smtClean="0">
                <a:ea typeface="汉仪中楷简"/>
              </a:rPr>
              <a:t>必须受害，从死里复活。又说，我所传与你们的这位耶稣，就是基督。</a:t>
            </a:r>
          </a:p>
        </p:txBody>
      </p:sp>
    </p:spTree>
    <p:extLst>
      <p:ext uri="{BB962C8B-B14F-4D97-AF65-F5344CB8AC3E}">
        <p14:creationId xmlns="" xmlns:p14="http://schemas.microsoft.com/office/powerpoint/2010/main" val="415697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20515</TotalTime>
  <Words>294</Words>
  <Application>Microsoft Office PowerPoint</Application>
  <PresentationFormat>On-screen Show (16:9)</PresentationFormat>
  <Paragraphs>17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主题</vt:lpstr>
      <vt:lpstr>活出神在你生命中的“心意” 徒17：1-9</vt:lpstr>
      <vt:lpstr>Slide 2</vt:lpstr>
      <vt:lpstr>祈祷/Prayer</vt:lpstr>
      <vt:lpstr>一、保罗是一位内心有福音负担的人  1保罗和西拉，经过暗妃波里，亚波罗尼亚，来到帖撒罗尼迦，在那里有犹太人的会堂。</vt:lpstr>
      <vt:lpstr>罗1：14无论是希利尼人，化外人，聪明人，愚拙人，我都欠他们的债。15所以情愿尽我的力量，将福音也传给你们在罗马的人。  罗9：1我在基督里说真话，并不谎言，有我良心被圣灵感动，给我作见证。2我是大有忧愁，心里时常伤痛。3为我弟兄，我骨肉之亲，就是自己被咒诅，与基督分离，我也愿意。</vt:lpstr>
      <vt:lpstr>Slide 6</vt:lpstr>
      <vt:lpstr>路16：24就喊着说：我祖亚伯拉罕哪，可怜我吧，打发拉撒路来，用指头尖蘸点水，凉凉我的舌头。因为我在这火焰里，极其痛苦。25亚伯拉罕说，儿阿，你该回想你生前享过福，拉撒路也受过苦。如今他在这里得安慰，你倒受痛苦。 26不</vt:lpstr>
      <vt:lpstr>二、保罗是一位珍惜机会的人   2 保罗照他素常的规矩进去，一连三个安息日，本着圣经与他们辩论。</vt:lpstr>
      <vt:lpstr>三、 保罗是一位“本着圣经，传讲福音”的人   2保罗照他素常的规矩进去，一连三个安息日，本着圣经与他们辩论，3讲解陈明基督必须受害，从死里复活。又说，我所传与你们的这位耶稣，就是基督。</vt:lpstr>
      <vt:lpstr>Slide 10</vt:lpstr>
      <vt:lpstr>7月4-7日 MCCA 退修会</vt:lpstr>
      <vt:lpstr>7月8-12日 东肯青少年短宣</vt:lpstr>
      <vt:lpstr>7月15-19日，LCCC VBS</vt:lpstr>
      <vt:lpstr>超越的三个阶段：  1、宣教前接受三个月的培训  2、网上“实战”向福音朋友传福音  3、实地到印度或其它国家向福音朋友传福音</vt:lpstr>
      <vt:lpstr>四、保罗是一位对他人有影响的人  4他们中间有些人听了劝，就附从保罗和西拉……但那不信的犹太人心里嫉妒，招聚了些市井匪类，搭伙成群，耸动合城的人，闯进耶孙的家，要将保罗西拉带到百姓那里。6找不着他们，就把耶孙和几个弟兄，拉到地方官那里，喊叫说，那搅乱天下的，也到这里来了。</vt:lpstr>
      <vt:lpstr>祈祷/Prayer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20:3 除了我以外，你不可有别的神。20:4 不可为自己雕刻偶像；也不可做甚么形像彷佛上天、下地和地底下、水中的百物.  20:7 不可妄称耶和华你　神的名；因为妄称耶和华名的，耶和华必不以他为无罪。不可妄称耶和华你　神的名；因为妄称耶和华名的，耶和华必不以他为无罪。 </dc:title>
  <cp:lastModifiedBy>Peter Tian</cp:lastModifiedBy>
  <cp:revision>930</cp:revision>
  <dcterms:modified xsi:type="dcterms:W3CDTF">2024-07-20T17:06:34Z</dcterms:modified>
</cp:coreProperties>
</file>