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88" r:id="rId2"/>
    <p:sldId id="421" r:id="rId3"/>
    <p:sldId id="932" r:id="rId4"/>
    <p:sldId id="946" r:id="rId5"/>
    <p:sldId id="933" r:id="rId6"/>
    <p:sldId id="934" r:id="rId7"/>
    <p:sldId id="935" r:id="rId8"/>
    <p:sldId id="936" r:id="rId9"/>
    <p:sldId id="937" r:id="rId10"/>
    <p:sldId id="947" r:id="rId11"/>
    <p:sldId id="939" r:id="rId12"/>
    <p:sldId id="940" r:id="rId13"/>
    <p:sldId id="914" r:id="rId14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294" autoAdjust="0"/>
    <p:restoredTop sz="94581" autoAdjust="0"/>
  </p:normalViewPr>
  <p:slideViewPr>
    <p:cSldViewPr>
      <p:cViewPr>
        <p:scale>
          <a:sx n="66" d="100"/>
          <a:sy n="66" d="100"/>
        </p:scale>
        <p:origin x="-2934" y="-14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3934" y="0"/>
            <a:ext cx="9130066" cy="1047750"/>
          </a:xfrm>
        </p:spPr>
        <p:txBody>
          <a:bodyPr/>
          <a:lstStyle/>
          <a:p>
            <a:r>
              <a:rPr lang="zh-CN" altLang="en-US" sz="3200" b="1" dirty="0" smtClean="0"/>
              <a:t>活出神在你生命中的命定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zh-CN" altLang="en-US" sz="3200" dirty="0" smtClean="0"/>
              <a:t>经文 拿</a:t>
            </a:r>
            <a:r>
              <a:rPr lang="en-US" sz="3200" dirty="0" smtClean="0"/>
              <a:t>3</a:t>
            </a:r>
            <a:r>
              <a:rPr lang="zh-CN" altLang="en-US" sz="3200" dirty="0" smtClean="0"/>
              <a:t>：</a:t>
            </a:r>
            <a:r>
              <a:rPr lang="en-US" sz="3200" dirty="0" smtClean="0"/>
              <a:t>1-10</a:t>
            </a:r>
            <a:endParaRPr lang="zh-CN" altLang="en-US" sz="3200" dirty="0"/>
          </a:p>
        </p:txBody>
      </p:sp>
      <p:pic>
        <p:nvPicPr>
          <p:cNvPr id="1028" name="Picture 4" descr="E:\2024 证道\活出神在你生命中的呼召\Jonah-宣告审判-Preac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0"/>
            <a:ext cx="91440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这信息传到尼尼微王的耳中，他就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下了宝座，脱下朝服，披上麻布，坐在灰中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7</a:t>
            </a:r>
            <a:r>
              <a:rPr lang="zh-CN" altLang="en-US" sz="3600" b="1" dirty="0" smtClean="0"/>
              <a:t>他又使人遍告尼尼微通城，说，王和大臣有令，人不可尝什么，牲畜，牛羊不可吃草，也不可喝水。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8</a:t>
            </a:r>
            <a:r>
              <a:rPr lang="zh-CN" altLang="en-US" sz="3600" b="1" dirty="0" smtClean="0"/>
              <a:t>人与牲畜都当披上麻布，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人要切切求告神。各人回头离开所行的恶道，丢弃手中的强暴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</a:rPr>
            </a:br>
            <a:r>
              <a:rPr lang="en-US" altLang="zh-CN" sz="3600" b="1" dirty="0" smtClean="0"/>
              <a:t>9</a:t>
            </a:r>
            <a:r>
              <a:rPr lang="zh-CN" altLang="en-US" sz="3600" b="1" dirty="0" smtClean="0"/>
              <a:t>或者神转意后悔，不发烈怒，使我们不至灭亡，也未可知。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97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耶</a:t>
            </a:r>
            <a:r>
              <a:rPr lang="en-US" sz="3600" b="1" dirty="0" smtClean="0"/>
              <a:t>36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22</a:t>
            </a:r>
            <a:r>
              <a:rPr lang="zh-CN" altLang="en-US" sz="3600" b="1" dirty="0" smtClean="0"/>
              <a:t>那时正是九月，王坐在过冬的房屋里，王的前面火盆中有烧着的火。</a:t>
            </a:r>
            <a:r>
              <a:rPr lang="en-US" sz="3600" b="1" dirty="0" smtClean="0"/>
              <a:t>23</a:t>
            </a:r>
            <a:r>
              <a:rPr lang="zh-CN" altLang="en-US" sz="3600" b="1" dirty="0" smtClean="0"/>
              <a:t>犹底念了三四篇（或作行），王就用文士的刀将书</a:t>
            </a:r>
            <a:endParaRPr lang="zh-CN" altLang="en-US" sz="3600" b="1" dirty="0"/>
          </a:p>
        </p:txBody>
      </p:sp>
      <p:pic>
        <p:nvPicPr>
          <p:cNvPr id="5122" name="Picture 2" descr="E:\2024 证道\活出神在你生命中的呼召\16-297_斯维特出版社_约雅敬王焚烧耶利米的书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038350"/>
            <a:ext cx="4140200" cy="3105150"/>
          </a:xfrm>
          <a:prstGeom prst="rect">
            <a:avLst/>
          </a:prstGeom>
          <a:noFill/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0" y="1981200"/>
            <a:ext cx="4724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卷割破，扔在火盆中，直到全卷在火中烧尽了。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王和听见这一切话的臣仆都不惧怕，也不撕裂衣服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31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10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于是神察看他们的行为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见他们离开</a:t>
            </a:r>
            <a:r>
              <a:rPr lang="zh-CN" altLang="en-US" sz="3600" b="1" dirty="0" smtClean="0"/>
              <a:t>恶道，他就后悔，不把所说的灾祸降与他们了。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387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1885950"/>
            <a:ext cx="914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34315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一、耶和华神对约拿的呼召和托付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耶和华的话，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二次临到约拿说</a:t>
            </a:r>
            <a:r>
              <a:rPr lang="zh-CN" altLang="en-US" sz="3600" b="1" dirty="0" smtClean="0"/>
              <a:t>，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你起来，往尼尼微大城去，向其中的居民宣告我所吩咐你的话。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dirty="0" smtClean="0"/>
              <a:t>“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600" dirty="0" smtClean="0"/>
              <a:t>“</a:t>
            </a:r>
            <a:r>
              <a:rPr lang="zh-CN" altLang="en-US" sz="3600" b="1" dirty="0" smtClean="0"/>
              <a:t>亚述帝国的征服战争以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残暴闻名，军队所到之处城镇都被焚烧破坏，财物被掠夺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居民被屠杀或被掳走</a:t>
            </a:r>
            <a:r>
              <a:rPr lang="zh-CN" altLang="en-US" sz="3600" b="1" dirty="0" smtClean="0"/>
              <a:t>，人口锐减的大灾难。由于亚述人在战争中的行为异常残暴，犹太人将亚述首都尼尼微称为“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血腥的狮穴</a:t>
            </a:r>
            <a:r>
              <a:rPr lang="zh-CN" altLang="en-US" sz="3600" b="1" dirty="0" smtClean="0"/>
              <a:t>”。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152400" y="1581150"/>
            <a:ext cx="457200" cy="21145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约拿</a:t>
            </a:r>
            <a:endParaRPr 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819400" y="20955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以色列人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514600" y="302895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尼尼微人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09750"/>
            <a:ext cx="461962" cy="461962"/>
          </a:xfrm>
          <a:prstGeom prst="rect">
            <a:avLst/>
          </a:prstGeom>
          <a:noFill/>
        </p:spPr>
      </p:pic>
      <p:pic>
        <p:nvPicPr>
          <p:cNvPr id="6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52550"/>
            <a:ext cx="461962" cy="461962"/>
          </a:xfrm>
          <a:prstGeom prst="rect">
            <a:avLst/>
          </a:prstGeom>
          <a:noFill/>
        </p:spPr>
      </p:pic>
      <p:pic>
        <p:nvPicPr>
          <p:cNvPr id="7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95350"/>
            <a:ext cx="461962" cy="461962"/>
          </a:xfrm>
          <a:prstGeom prst="rect">
            <a:avLst/>
          </a:prstGeom>
          <a:noFill/>
        </p:spPr>
      </p:pic>
      <p:pic>
        <p:nvPicPr>
          <p:cNvPr id="8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95350"/>
            <a:ext cx="461962" cy="461962"/>
          </a:xfrm>
          <a:prstGeom prst="rect">
            <a:avLst/>
          </a:prstGeom>
          <a:noFill/>
        </p:spPr>
      </p:pic>
      <p:pic>
        <p:nvPicPr>
          <p:cNvPr id="9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09750"/>
            <a:ext cx="461962" cy="461962"/>
          </a:xfrm>
          <a:prstGeom prst="rect">
            <a:avLst/>
          </a:prstGeom>
          <a:noFill/>
        </p:spPr>
      </p:pic>
      <p:pic>
        <p:nvPicPr>
          <p:cNvPr id="10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895350"/>
            <a:ext cx="461962" cy="461962"/>
          </a:xfrm>
          <a:prstGeom prst="rect">
            <a:avLst/>
          </a:prstGeom>
          <a:noFill/>
        </p:spPr>
      </p:pic>
      <p:pic>
        <p:nvPicPr>
          <p:cNvPr id="11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895350"/>
            <a:ext cx="461962" cy="461962"/>
          </a:xfrm>
          <a:prstGeom prst="rect">
            <a:avLst/>
          </a:prstGeom>
          <a:noFill/>
        </p:spPr>
      </p:pic>
      <p:pic>
        <p:nvPicPr>
          <p:cNvPr id="12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895350"/>
            <a:ext cx="461962" cy="461962"/>
          </a:xfrm>
          <a:prstGeom prst="rect">
            <a:avLst/>
          </a:prstGeom>
          <a:noFill/>
        </p:spPr>
      </p:pic>
      <p:pic>
        <p:nvPicPr>
          <p:cNvPr id="13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09750"/>
            <a:ext cx="461962" cy="461962"/>
          </a:xfrm>
          <a:prstGeom prst="rect">
            <a:avLst/>
          </a:prstGeom>
          <a:noFill/>
        </p:spPr>
      </p:pic>
      <p:pic>
        <p:nvPicPr>
          <p:cNvPr id="14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09750"/>
            <a:ext cx="461962" cy="461962"/>
          </a:xfrm>
          <a:prstGeom prst="rect">
            <a:avLst/>
          </a:prstGeom>
          <a:noFill/>
        </p:spPr>
      </p:pic>
      <p:pic>
        <p:nvPicPr>
          <p:cNvPr id="15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09750"/>
            <a:ext cx="461962" cy="461962"/>
          </a:xfrm>
          <a:prstGeom prst="rect">
            <a:avLst/>
          </a:prstGeom>
          <a:noFill/>
        </p:spPr>
      </p:pic>
      <p:pic>
        <p:nvPicPr>
          <p:cNvPr id="16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809750"/>
            <a:ext cx="461962" cy="461962"/>
          </a:xfrm>
          <a:prstGeom prst="rect">
            <a:avLst/>
          </a:prstGeom>
          <a:noFill/>
        </p:spPr>
      </p:pic>
      <p:pic>
        <p:nvPicPr>
          <p:cNvPr id="17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809750"/>
            <a:ext cx="461962" cy="461962"/>
          </a:xfrm>
          <a:prstGeom prst="rect">
            <a:avLst/>
          </a:prstGeom>
          <a:noFill/>
        </p:spPr>
      </p:pic>
      <p:pic>
        <p:nvPicPr>
          <p:cNvPr id="18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52550"/>
            <a:ext cx="461962" cy="461962"/>
          </a:xfrm>
          <a:prstGeom prst="rect">
            <a:avLst/>
          </a:prstGeom>
          <a:noFill/>
        </p:spPr>
      </p:pic>
      <p:pic>
        <p:nvPicPr>
          <p:cNvPr id="19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352550"/>
            <a:ext cx="461962" cy="461962"/>
          </a:xfrm>
          <a:prstGeom prst="rect">
            <a:avLst/>
          </a:prstGeom>
          <a:noFill/>
        </p:spPr>
      </p:pic>
      <p:pic>
        <p:nvPicPr>
          <p:cNvPr id="20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52550"/>
            <a:ext cx="461962" cy="461962"/>
          </a:xfrm>
          <a:prstGeom prst="rect">
            <a:avLst/>
          </a:prstGeom>
          <a:noFill/>
        </p:spPr>
      </p:pic>
      <p:pic>
        <p:nvPicPr>
          <p:cNvPr id="21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52550"/>
            <a:ext cx="461962" cy="461962"/>
          </a:xfrm>
          <a:prstGeom prst="rect">
            <a:avLst/>
          </a:prstGeom>
          <a:noFill/>
        </p:spPr>
      </p:pic>
      <p:pic>
        <p:nvPicPr>
          <p:cNvPr id="22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52550"/>
            <a:ext cx="461962" cy="461962"/>
          </a:xfrm>
          <a:prstGeom prst="rect">
            <a:avLst/>
          </a:prstGeom>
          <a:noFill/>
        </p:spPr>
      </p:pic>
      <p:pic>
        <p:nvPicPr>
          <p:cNvPr id="23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52550"/>
            <a:ext cx="461962" cy="461962"/>
          </a:xfrm>
          <a:prstGeom prst="rect">
            <a:avLst/>
          </a:prstGeom>
          <a:noFill/>
        </p:spPr>
      </p:pic>
      <p:pic>
        <p:nvPicPr>
          <p:cNvPr id="24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09750"/>
            <a:ext cx="461962" cy="461962"/>
          </a:xfrm>
          <a:prstGeom prst="rect">
            <a:avLst/>
          </a:prstGeom>
          <a:noFill/>
        </p:spPr>
      </p:pic>
      <p:pic>
        <p:nvPicPr>
          <p:cNvPr id="25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52950"/>
            <a:ext cx="461962" cy="461962"/>
          </a:xfrm>
          <a:prstGeom prst="rect">
            <a:avLst/>
          </a:prstGeom>
          <a:noFill/>
        </p:spPr>
      </p:pic>
      <p:pic>
        <p:nvPicPr>
          <p:cNvPr id="26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095750"/>
            <a:ext cx="461962" cy="461962"/>
          </a:xfrm>
          <a:prstGeom prst="rect">
            <a:avLst/>
          </a:prstGeom>
          <a:noFill/>
        </p:spPr>
      </p:pic>
      <p:pic>
        <p:nvPicPr>
          <p:cNvPr id="27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638550"/>
            <a:ext cx="461962" cy="461962"/>
          </a:xfrm>
          <a:prstGeom prst="rect">
            <a:avLst/>
          </a:prstGeom>
          <a:noFill/>
        </p:spPr>
      </p:pic>
      <p:pic>
        <p:nvPicPr>
          <p:cNvPr id="28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38550"/>
            <a:ext cx="461962" cy="461962"/>
          </a:xfrm>
          <a:prstGeom prst="rect">
            <a:avLst/>
          </a:prstGeom>
          <a:noFill/>
        </p:spPr>
      </p:pic>
      <p:pic>
        <p:nvPicPr>
          <p:cNvPr id="29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52950"/>
            <a:ext cx="461962" cy="461962"/>
          </a:xfrm>
          <a:prstGeom prst="rect">
            <a:avLst/>
          </a:prstGeom>
          <a:noFill/>
        </p:spPr>
      </p:pic>
      <p:pic>
        <p:nvPicPr>
          <p:cNvPr id="30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638550"/>
            <a:ext cx="461962" cy="461962"/>
          </a:xfrm>
          <a:prstGeom prst="rect">
            <a:avLst/>
          </a:prstGeom>
          <a:noFill/>
        </p:spPr>
      </p:pic>
      <p:pic>
        <p:nvPicPr>
          <p:cNvPr id="31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38550"/>
            <a:ext cx="461962" cy="461962"/>
          </a:xfrm>
          <a:prstGeom prst="rect">
            <a:avLst/>
          </a:prstGeom>
          <a:noFill/>
        </p:spPr>
      </p:pic>
      <p:pic>
        <p:nvPicPr>
          <p:cNvPr id="32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638550"/>
            <a:ext cx="461962" cy="461962"/>
          </a:xfrm>
          <a:prstGeom prst="rect">
            <a:avLst/>
          </a:prstGeom>
          <a:noFill/>
        </p:spPr>
      </p:pic>
      <p:pic>
        <p:nvPicPr>
          <p:cNvPr id="33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52950"/>
            <a:ext cx="461962" cy="461962"/>
          </a:xfrm>
          <a:prstGeom prst="rect">
            <a:avLst/>
          </a:prstGeom>
          <a:noFill/>
        </p:spPr>
      </p:pic>
      <p:pic>
        <p:nvPicPr>
          <p:cNvPr id="34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52950"/>
            <a:ext cx="461962" cy="461962"/>
          </a:xfrm>
          <a:prstGeom prst="rect">
            <a:avLst/>
          </a:prstGeom>
          <a:noFill/>
        </p:spPr>
      </p:pic>
      <p:pic>
        <p:nvPicPr>
          <p:cNvPr id="35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52950"/>
            <a:ext cx="461962" cy="461962"/>
          </a:xfrm>
          <a:prstGeom prst="rect">
            <a:avLst/>
          </a:prstGeom>
          <a:noFill/>
        </p:spPr>
      </p:pic>
      <p:pic>
        <p:nvPicPr>
          <p:cNvPr id="36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552950"/>
            <a:ext cx="461962" cy="461962"/>
          </a:xfrm>
          <a:prstGeom prst="rect">
            <a:avLst/>
          </a:prstGeom>
          <a:noFill/>
        </p:spPr>
      </p:pic>
      <p:pic>
        <p:nvPicPr>
          <p:cNvPr id="37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552950"/>
            <a:ext cx="461962" cy="461962"/>
          </a:xfrm>
          <a:prstGeom prst="rect">
            <a:avLst/>
          </a:prstGeom>
          <a:noFill/>
        </p:spPr>
      </p:pic>
      <p:pic>
        <p:nvPicPr>
          <p:cNvPr id="38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095750"/>
            <a:ext cx="461962" cy="461962"/>
          </a:xfrm>
          <a:prstGeom prst="rect">
            <a:avLst/>
          </a:prstGeom>
          <a:noFill/>
        </p:spPr>
      </p:pic>
      <p:pic>
        <p:nvPicPr>
          <p:cNvPr id="39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095750"/>
            <a:ext cx="461962" cy="461962"/>
          </a:xfrm>
          <a:prstGeom prst="rect">
            <a:avLst/>
          </a:prstGeom>
          <a:noFill/>
        </p:spPr>
      </p:pic>
      <p:pic>
        <p:nvPicPr>
          <p:cNvPr id="40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095750"/>
            <a:ext cx="461962" cy="461962"/>
          </a:xfrm>
          <a:prstGeom prst="rect">
            <a:avLst/>
          </a:prstGeom>
          <a:noFill/>
        </p:spPr>
      </p:pic>
      <p:pic>
        <p:nvPicPr>
          <p:cNvPr id="41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095750"/>
            <a:ext cx="461962" cy="461962"/>
          </a:xfrm>
          <a:prstGeom prst="rect">
            <a:avLst/>
          </a:prstGeom>
          <a:noFill/>
        </p:spPr>
      </p:pic>
      <p:pic>
        <p:nvPicPr>
          <p:cNvPr id="42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095750"/>
            <a:ext cx="461962" cy="461962"/>
          </a:xfrm>
          <a:prstGeom prst="rect">
            <a:avLst/>
          </a:prstGeom>
          <a:noFill/>
        </p:spPr>
      </p:pic>
      <p:pic>
        <p:nvPicPr>
          <p:cNvPr id="43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095750"/>
            <a:ext cx="461962" cy="461962"/>
          </a:xfrm>
          <a:prstGeom prst="rect">
            <a:avLst/>
          </a:prstGeom>
          <a:noFill/>
        </p:spPr>
      </p:pic>
      <p:pic>
        <p:nvPicPr>
          <p:cNvPr id="44" name="Picture 2" descr="E:\2024 证道\活出神在你生命中的呼召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552950"/>
            <a:ext cx="461962" cy="461962"/>
          </a:xfrm>
          <a:prstGeom prst="rect">
            <a:avLst/>
          </a:prstGeom>
          <a:noFill/>
        </p:spPr>
      </p:pic>
      <p:cxnSp>
        <p:nvCxnSpPr>
          <p:cNvPr id="49" name="Straight Connector 48"/>
          <p:cNvCxnSpPr/>
          <p:nvPr/>
        </p:nvCxnSpPr>
        <p:spPr>
          <a:xfrm>
            <a:off x="1905000" y="209550"/>
            <a:ext cx="3810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800100" y="1314450"/>
            <a:ext cx="2209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05000" y="2419350"/>
            <a:ext cx="3810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10894" y="1313656"/>
            <a:ext cx="2209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828800" y="2932112"/>
            <a:ext cx="3810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3900" y="4037012"/>
            <a:ext cx="2209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28800" y="5141912"/>
            <a:ext cx="3810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534694" y="4036218"/>
            <a:ext cx="2209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>
            <a:off x="1219200" y="285750"/>
            <a:ext cx="609600" cy="472440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标题 1"/>
          <p:cNvSpPr txBox="1">
            <a:spLocks/>
          </p:cNvSpPr>
          <p:nvPr/>
        </p:nvSpPr>
        <p:spPr bwMode="auto">
          <a:xfrm>
            <a:off x="6324600" y="0"/>
            <a:ext cx="2819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、以色列人是上帝的选民，</a:t>
            </a:r>
            <a:endParaRPr lang="en-US" altLang="zh-CN" sz="2400" b="1" dirty="0" smtClean="0"/>
          </a:p>
          <a:p>
            <a:pPr lvl="0" eaLnBrk="0" hangingPunct="0"/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、以色列人是神爱的对象，</a:t>
            </a:r>
            <a:endParaRPr lang="en-US" altLang="zh-CN" sz="2400" b="1" dirty="0" smtClean="0"/>
          </a:p>
          <a:p>
            <a:pPr lvl="0" eaLnBrk="0" hangingPunct="0"/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、以色列人配受神的恩典和福音，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标题 1"/>
          <p:cNvSpPr txBox="1">
            <a:spLocks/>
          </p:cNvSpPr>
          <p:nvPr/>
        </p:nvSpPr>
        <p:spPr bwMode="auto">
          <a:xfrm>
            <a:off x="6324600" y="30289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、尼尼微人不是神的选民。</a:t>
            </a:r>
            <a:endParaRPr lang="en-US" altLang="zh-CN" sz="2400" b="1" dirty="0" smtClean="0"/>
          </a:p>
          <a:p>
            <a:pPr lvl="0" eaLnBrk="0" hangingPunct="0"/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、尼尼微人不是。</a:t>
            </a:r>
            <a:endParaRPr lang="en-US" altLang="zh-CN" sz="2400" b="1" dirty="0" smtClean="0"/>
          </a:p>
          <a:p>
            <a:pPr lvl="0" eaLnBrk="0" hangingPunct="0"/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、尼尼微人不配领受神的恩典和福音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" name="Left Brace 57"/>
          <p:cNvSpPr/>
          <p:nvPr/>
        </p:nvSpPr>
        <p:spPr>
          <a:xfrm>
            <a:off x="6096000" y="438150"/>
            <a:ext cx="304800" cy="28956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Left Brace 58"/>
          <p:cNvSpPr/>
          <p:nvPr/>
        </p:nvSpPr>
        <p:spPr>
          <a:xfrm>
            <a:off x="5638800" y="1047750"/>
            <a:ext cx="685800" cy="28956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</a:t>
            </a:r>
            <a:endParaRPr lang="en-US" sz="3600" b="1" dirty="0"/>
          </a:p>
        </p:txBody>
      </p:sp>
      <p:pic>
        <p:nvPicPr>
          <p:cNvPr id="3074" name="Picture 2" descr="E:\2024 证道\活出神在你生命中的呼召\jonah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28750"/>
            <a:ext cx="4648200" cy="2509063"/>
          </a:xfrm>
          <a:prstGeom prst="rect">
            <a:avLst/>
          </a:prstGeom>
          <a:noFill/>
        </p:spPr>
      </p:pic>
      <p:pic>
        <p:nvPicPr>
          <p:cNvPr id="3075" name="Picture 3" descr="E:\2024 证道\活出神在你生命中的呼召\Jonah-被丢入海-23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4335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我遭遇患难求告耶和华</a:t>
            </a:r>
            <a:r>
              <a:rPr lang="zh-CN" altLang="en-US" sz="3600" b="1" dirty="0" smtClean="0"/>
              <a:t>，你就应允我；从阴间的深处呼求，你就俯听我的声音”。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7</a:t>
            </a:r>
            <a:r>
              <a:rPr lang="zh-CN" altLang="en-US" sz="3600" b="1" dirty="0" smtClean="0"/>
              <a:t>节，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我心在我里面发昏的时候，我就想念耶和华</a:t>
            </a:r>
            <a:r>
              <a:rPr lang="zh-CN" altLang="en-US" sz="3600" b="1" dirty="0" smtClean="0"/>
              <a:t>。我的祷告进入你的圣殿，达到你的面前。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二、约拿的顺服和行动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 3</a:t>
            </a:r>
            <a:r>
              <a:rPr lang="zh-CN" altLang="en-US" sz="3600" b="1" dirty="0" smtClean="0"/>
              <a:t>约拿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便照</a:t>
            </a:r>
            <a:r>
              <a:rPr lang="zh-CN" altLang="en-US" sz="3600" b="1" dirty="0" smtClean="0"/>
              <a:t>耶和华的话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起来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往</a:t>
            </a:r>
            <a:r>
              <a:rPr lang="zh-CN" altLang="en-US" sz="3600" b="1" dirty="0" smtClean="0"/>
              <a:t>尼尼微去。这尼尼微是极大的城，有三日的路程。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4</a:t>
            </a:r>
            <a:r>
              <a:rPr lang="zh-CN" altLang="en-US" sz="3600" b="1" dirty="0" smtClean="0"/>
              <a:t>约拿进城走了一日，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宣告说</a:t>
            </a:r>
            <a:r>
              <a:rPr lang="zh-CN" altLang="en-US" sz="3600" b="1" dirty="0" smtClean="0"/>
              <a:t>，再等四十日，尼尼微必倾覆了。</a:t>
            </a:r>
            <a:br>
              <a:rPr lang="zh-CN" altLang="en-US" sz="3600" b="1" dirty="0" smtClean="0"/>
            </a:b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193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三、约拿服侍的果效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尼尼微人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信服神</a:t>
            </a:r>
            <a:r>
              <a:rPr lang="zh-CN" altLang="en-US" sz="3600" b="1" dirty="0" smtClean="0"/>
              <a:t>，便宣告禁食，从最大的到至小的，都穿麻衣。</a:t>
            </a:r>
            <a:endParaRPr lang="en-US" sz="3600" b="1" dirty="0"/>
          </a:p>
        </p:txBody>
      </p:sp>
      <p:pic>
        <p:nvPicPr>
          <p:cNvPr id="3" name="Picture 3" descr="E:\2024 证道\活出神在你生命中的呼召\jonah_nineveh_jpeg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14550"/>
            <a:ext cx="44958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23150</TotalTime>
  <Words>345</Words>
  <Application>Microsoft Office PowerPoint</Application>
  <PresentationFormat>On-screen Show (16:9)</PresentationFormat>
  <Paragraphs>23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</vt:lpstr>
      <vt:lpstr>活出神在你生命中的命定 经文 拿3：1-10</vt:lpstr>
      <vt:lpstr>祈祷/Prayer</vt:lpstr>
      <vt:lpstr>一、耶和华神对约拿的呼召和托付   1耶和华的话，二次临到约拿说，  2你起来，往尼尼微大城去，向其中的居民宣告我所吩咐你的话。 “</vt:lpstr>
      <vt:lpstr>“亚述帝国的征服战争以残暴闻名，军队所到之处城镇都被焚烧破坏，财物被掠夺，居民被屠杀或被掳走，人口锐减的大灾难。由于亚述人在战争中的行为异常残暴，犹太人将亚述首都尼尼微称为“血腥的狮穴”。</vt:lpstr>
      <vt:lpstr>约拿</vt:lpstr>
      <vt:lpstr>一</vt:lpstr>
      <vt:lpstr>2：2我遭遇患难求告耶和华，你就应允我；从阴间的深处呼求，你就俯听我的声音”。   2：7节，我心在我里面发昏的时候，我就想念耶和华。我的祷告进入你的圣殿，达到你的面前。</vt:lpstr>
      <vt:lpstr>二、约拿的顺服和行动   3约拿便照耶和华的话起来，往尼尼微去。这尼尼微是极大的城，有三日的路程。  4约拿进城走了一日，宣告说，再等四十日，尼尼微必倾覆了。 </vt:lpstr>
      <vt:lpstr>三、约拿服侍的果效   5尼尼微人信服神，便宣告禁食，从最大的到至小的，都穿麻衣。</vt:lpstr>
      <vt:lpstr>6这信息传到尼尼微王的耳中，他就下了宝座，脱下朝服，披上麻布，坐在灰中。 7他又使人遍告尼尼微通城，说，王和大臣有令，人不可尝什么，牲畜，牛羊不可吃草，也不可喝水。 8人与牲畜都当披上麻布，人要切切求告神。各人回头离开所行的恶道，丢弃手中的强暴 9或者神转意后悔，不发烈怒，使我们不至灭亡，也未可知。</vt:lpstr>
      <vt:lpstr>耶36：22那时正是九月，王坐在过冬的房屋里，王的前面火盆中有烧着的火。23犹底念了三四篇（或作行），王就用文士的刀将书</vt:lpstr>
      <vt:lpstr>10于是神察看他们的行为，见他们离开恶道，他就后悔，不把所说的灾祸降与他们了。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1160</cp:revision>
  <dcterms:modified xsi:type="dcterms:W3CDTF">2024-11-17T00:52:17Z</dcterms:modified>
</cp:coreProperties>
</file>