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562" r:id="rId2"/>
    <p:sldId id="421" r:id="rId3"/>
    <p:sldId id="807" r:id="rId4"/>
    <p:sldId id="826" r:id="rId5"/>
    <p:sldId id="808" r:id="rId6"/>
    <p:sldId id="811" r:id="rId7"/>
    <p:sldId id="810" r:id="rId8"/>
    <p:sldId id="818" r:id="rId9"/>
    <p:sldId id="827" r:id="rId10"/>
    <p:sldId id="819" r:id="rId11"/>
    <p:sldId id="828" r:id="rId12"/>
    <p:sldId id="812" r:id="rId13"/>
    <p:sldId id="820" r:id="rId14"/>
    <p:sldId id="757" r:id="rId15"/>
  </p:sldIdLst>
  <p:sldSz cx="9144000" cy="5143500" type="screen16x9"/>
  <p:notesSz cx="7315200" cy="96012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66"/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22294" autoAdjust="0"/>
    <p:restoredTop sz="94581" autoAdjust="0"/>
  </p:normalViewPr>
  <p:slideViewPr>
    <p:cSldViewPr>
      <p:cViewPr varScale="1">
        <p:scale>
          <a:sx n="154" d="100"/>
          <a:sy n="154" d="100"/>
        </p:scale>
        <p:origin x="-384" y="-9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510A215-44AC-48DA-AF86-EC2F785F13D6}" type="datetimeFigureOut">
              <a:rPr lang="en-US" smtClean="0"/>
              <a:pPr/>
              <a:t>12/2/2023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85D5665-A5AE-45BB-8848-AA424DA214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49591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4:notes"/>
          <p:cNvSpPr txBox="1"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48309" rIns="96645" bIns="48309" anchor="t" anchorCtr="0">
            <a:noAutofit/>
          </a:bodyPr>
          <a:lstStyle/>
          <a:p>
            <a:pPr>
              <a:buSzPts val="1400"/>
            </a:pPr>
            <a:endParaRPr/>
          </a:p>
        </p:txBody>
      </p:sp>
      <p:sp>
        <p:nvSpPr>
          <p:cNvPr id="133" name="Google Shape;13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D9D37-59B6-4FD4-B62C-EA5223FD416D}" type="datetimeFigureOut">
              <a:rPr lang="zh-CN" altLang="en-US"/>
              <a:pPr>
                <a:defRPr/>
              </a:pPr>
              <a:t>2023/12/2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F6C-3832-4A94-9C78-A09827F5503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49838-A36D-4165-A395-840B24B390A6}" type="datetimeFigureOut">
              <a:rPr lang="zh-CN" altLang="en-US"/>
              <a:pPr>
                <a:defRPr/>
              </a:pPr>
              <a:t>2023/12/2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E6CA8-7327-434E-99BD-8578615981D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029E5-0BC8-4359-9890-8277E61C6893}" type="datetimeFigureOut">
              <a:rPr lang="zh-CN" altLang="en-US"/>
              <a:pPr>
                <a:defRPr/>
              </a:pPr>
              <a:t>2023/12/2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9E28C-3C3A-49E1-9025-02BEA788874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CC31A-9154-43B9-AC08-B2E1B37570E0}" type="datetimeFigureOut">
              <a:rPr lang="zh-CN" altLang="en-US"/>
              <a:pPr>
                <a:defRPr/>
              </a:pPr>
              <a:t>2023/12/2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81B23-17D3-48A0-9A34-43C89BFDCDE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C003D-1630-4417-9F76-668A9E0FFDC5}" type="datetimeFigureOut">
              <a:rPr lang="zh-CN" altLang="en-US"/>
              <a:pPr>
                <a:defRPr/>
              </a:pPr>
              <a:t>2023/12/2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0CCD0-35AC-49FD-98B8-8BED130348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88E6E-A14D-4A90-B2B4-E9F41E1F8165}" type="datetimeFigureOut">
              <a:rPr lang="zh-CN" altLang="en-US"/>
              <a:pPr>
                <a:defRPr/>
              </a:pPr>
              <a:t>2023/12/2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F350B-92BC-41F2-A4FE-565A1044C20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06C53-A131-498A-A525-37077DBA0095}" type="datetimeFigureOut">
              <a:rPr lang="zh-CN" altLang="en-US"/>
              <a:pPr>
                <a:defRPr/>
              </a:pPr>
              <a:t>2023/12/2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7A055-C9CE-4D91-9D43-D408D8ECF7F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0E5D7-D573-4729-A6A0-6031E4F961CC}" type="datetimeFigureOut">
              <a:rPr lang="zh-CN" altLang="en-US"/>
              <a:pPr>
                <a:defRPr/>
              </a:pPr>
              <a:t>2023/12/2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777D0-42B9-4AEE-ADE2-0004775D976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42271-1D37-45F0-82D7-82D18C5C5122}" type="datetimeFigureOut">
              <a:rPr lang="zh-CN" altLang="en-US"/>
              <a:pPr>
                <a:defRPr/>
              </a:pPr>
              <a:t>2023/12/2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81EDB-8CE2-40C9-AB82-6EA86292D4F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C8085-0888-43B1-9E2E-D6E727554759}" type="datetimeFigureOut">
              <a:rPr lang="zh-CN" altLang="en-US"/>
              <a:pPr>
                <a:defRPr/>
              </a:pPr>
              <a:t>2023/12/2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95EFB-B999-418C-A689-C35398BA7EB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C5665-1B5B-4687-9E2E-C0A1946DE657}" type="datetimeFigureOut">
              <a:rPr lang="zh-CN" altLang="en-US"/>
              <a:pPr>
                <a:defRPr/>
              </a:pPr>
              <a:t>2023/12/2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6D2DC-6CF7-40E1-B2C3-9049AEEFDCE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6C1C240-9017-4C45-A094-DD8E498073CB}" type="datetimeFigureOut">
              <a:rPr lang="zh-CN" altLang="en-US"/>
              <a:pPr>
                <a:defRPr/>
              </a:pPr>
              <a:t>2023/12/2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7EEFD9F-D935-4FC2-AC09-44F040414EE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3"/>
          <p:cNvSpPr>
            <a:spLocks noGrp="1"/>
          </p:cNvSpPr>
          <p:nvPr>
            <p:ph type="title"/>
          </p:nvPr>
        </p:nvSpPr>
        <p:spPr>
          <a:xfrm>
            <a:off x="13934" y="0"/>
            <a:ext cx="9130066" cy="1200150"/>
          </a:xfrm>
        </p:spPr>
        <p:txBody>
          <a:bodyPr/>
          <a:lstStyle/>
          <a:p>
            <a:r>
              <a:rPr lang="zh-CN" altLang="en-US" sz="4000" b="1" dirty="0" smtClean="0"/>
              <a:t>活出有“星”的人生</a:t>
            </a:r>
            <a:r>
              <a:rPr lang="en-US" altLang="zh-CN" sz="4000" b="1" dirty="0" smtClean="0"/>
              <a:t/>
            </a:r>
            <a:br>
              <a:rPr lang="en-US" altLang="zh-CN" sz="4000" b="1" dirty="0" smtClean="0"/>
            </a:br>
            <a:r>
              <a:rPr lang="zh-CN" altLang="en-US" sz="4000" b="1" dirty="0" smtClean="0"/>
              <a:t>太</a:t>
            </a:r>
            <a:r>
              <a:rPr lang="en-US" altLang="zh-CN" sz="4000" b="1" dirty="0" smtClean="0"/>
              <a:t>2</a:t>
            </a:r>
            <a:r>
              <a:rPr lang="zh-CN" altLang="en-US" sz="4000" b="1" dirty="0" smtClean="0"/>
              <a:t>：</a:t>
            </a:r>
            <a:r>
              <a:rPr lang="en-US" altLang="zh-CN" sz="4000" b="1" dirty="0" smtClean="0"/>
              <a:t>1-12</a:t>
            </a:r>
            <a:endParaRPr lang="zh-CN" altLang="en-US" sz="3200" b="1" dirty="0"/>
          </a:p>
        </p:txBody>
      </p:sp>
      <p:pic>
        <p:nvPicPr>
          <p:cNvPr id="1026" name="Picture 2" descr="F:\2023 证道\心中有星，生活有光，行动有力量\资料\351ca026089932386322f44c81c2e11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28750"/>
            <a:ext cx="9144000" cy="3714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76350"/>
          </a:xfrm>
        </p:spPr>
        <p:txBody>
          <a:bodyPr/>
          <a:lstStyle/>
          <a:p>
            <a:pPr algn="l"/>
            <a:r>
              <a:rPr lang="en-US" altLang="zh-CN" sz="3600" b="1" dirty="0" smtClean="0"/>
              <a:t>2</a:t>
            </a:r>
            <a:r>
              <a:rPr lang="zh-CN" altLang="en-US" sz="3600" b="1" dirty="0" smtClean="0"/>
              <a:t>那生下来作犹太人之王的在哪里？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</a:rPr>
              <a:t>我们在东方看见他的星</a:t>
            </a:r>
            <a:r>
              <a:rPr lang="zh-CN" altLang="en-US" sz="3600" b="1" dirty="0" smtClean="0"/>
              <a:t>，特来拜他。</a:t>
            </a:r>
            <a:endParaRPr lang="zh-CN" altLang="en-US" sz="3600" b="1" dirty="0" smtClean="0">
              <a:latin typeface="汉仪中楷简" panose="02010604000101010101" pitchFamily="2" charset="-122"/>
              <a:ea typeface="汉仪中楷简" panose="02010604000101010101" pitchFamily="2" charset="-122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  <p:pic>
        <p:nvPicPr>
          <p:cNvPr id="5122" name="Picture 2" descr="D:\FFOutput\Israel to Iran - Google Map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00150"/>
            <a:ext cx="9144000" cy="39433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0015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三、希律、祭司长和文士的“星”</a:t>
            </a: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 bwMode="auto">
          <a:xfrm>
            <a:off x="0" y="1428750"/>
            <a:ext cx="5029200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hangingPunct="0"/>
            <a:r>
              <a:rPr lang="en-US" altLang="zh-CN" sz="3600" b="1" dirty="0" smtClean="0">
                <a:latin typeface="+mj-lt"/>
                <a:ea typeface="+mj-ea"/>
                <a:cs typeface="+mj-cs"/>
              </a:rPr>
              <a:t>3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希律王听见了</a:t>
            </a:r>
            <a:r>
              <a:rPr lang="zh-CN" altLang="en-US" sz="3600" b="1" dirty="0" smtClean="0">
                <a:latin typeface="+mj-lt"/>
                <a:ea typeface="+mj-ea"/>
                <a:cs typeface="+mj-cs"/>
              </a:rPr>
              <a:t>，就心里不安。耶路撒冷合城的人，也都不安。</a:t>
            </a:r>
          </a:p>
          <a:p>
            <a:pPr lvl="0" eaLnBrk="0" hangingPunct="0"/>
            <a:r>
              <a:rPr lang="en-US" altLang="zh-CN" sz="3600" b="1" dirty="0" smtClean="0">
                <a:latin typeface="+mj-lt"/>
                <a:ea typeface="+mj-ea"/>
                <a:cs typeface="+mj-cs"/>
              </a:rPr>
              <a:t>4</a:t>
            </a:r>
            <a:r>
              <a:rPr lang="zh-CN" altLang="en-US" sz="3600" b="1" dirty="0" smtClean="0">
                <a:latin typeface="+mj-lt"/>
                <a:ea typeface="+mj-ea"/>
                <a:cs typeface="+mj-cs"/>
              </a:rPr>
              <a:t>他就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召齐了祭司长和民间的文士</a:t>
            </a:r>
            <a:r>
              <a:rPr lang="zh-CN" altLang="en-US" sz="3600" b="1" dirty="0" smtClean="0">
                <a:latin typeface="+mj-lt"/>
                <a:ea typeface="+mj-ea"/>
                <a:cs typeface="+mj-cs"/>
              </a:rPr>
              <a:t>，问他们说，基督当生在何处。</a:t>
            </a:r>
            <a:r>
              <a:rPr kumimoji="0" lang="zh-CN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zh-CN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/>
              <a:cs typeface="+mj-cs"/>
            </a:endParaRPr>
          </a:p>
        </p:txBody>
      </p:sp>
      <p:pic>
        <p:nvPicPr>
          <p:cNvPr id="3074" name="Picture 2" descr="F:\2023 证道\活出有“星”的人生\资料\slide_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00675" y="1200150"/>
            <a:ext cx="3843326" cy="39433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2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那生下来作犹太人之王的在哪里？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我们在东方看见他的星，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特来拜他。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3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希律王听见了，就心里不安。耶路撒冷合城的人，也都不安。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……</a:t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/>
            </a:r>
            <a:b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9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他们听见王的话，就去了。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在东方所看见的那星，忽然在他们前头行，直行到小孩子的地方，就在上头停住了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。</a:t>
            </a: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2"/>
            <a:ext cx="9144000" cy="819148"/>
          </a:xfrm>
        </p:spPr>
        <p:txBody>
          <a:bodyPr/>
          <a:lstStyle/>
          <a:p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博士与希律的星相同处和不同之处</a:t>
            </a: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2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0" y="932377"/>
          <a:ext cx="9144000" cy="42363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/>
                <a:gridCol w="4114800"/>
                <a:gridCol w="4038600"/>
              </a:tblGrid>
              <a:tr h="1750269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b="1" dirty="0" smtClean="0"/>
                        <a:t>        希律的“星”：</a:t>
                      </a:r>
                      <a:endParaRPr lang="en-US" altLang="zh-CN" sz="28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             </a:t>
                      </a:r>
                      <a:r>
                        <a:rPr lang="en-US" altLang="zh-CN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1</a:t>
                      </a:r>
                      <a:r>
                        <a:rPr lang="zh-CN" altLang="en-US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、梦想</a:t>
                      </a:r>
                      <a:endParaRPr lang="en-US" altLang="zh-CN" sz="28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2</a:t>
                      </a:r>
                      <a:r>
                        <a:rPr lang="zh-CN" altLang="en-US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、</a:t>
                      </a:r>
                      <a:r>
                        <a:rPr lang="zh-CN" altLang="en-US" sz="28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宝座、权力和荣耀</a:t>
                      </a:r>
                      <a:endParaRPr lang="en-US" altLang="zh-CN" sz="28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sz="2800" b="1" dirty="0" smtClean="0"/>
                        <a:t>         博士的“星”：</a:t>
                      </a:r>
                      <a:endParaRPr lang="en-US" altLang="zh-CN" sz="2800" b="1" dirty="0" smtClean="0"/>
                    </a:p>
                    <a:p>
                      <a:r>
                        <a:rPr lang="en-US" altLang="zh-CN" sz="11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  </a:t>
                      </a:r>
                      <a:endParaRPr lang="en-US" altLang="zh-CN" sz="1100" b="1" baseline="0" dirty="0" smtClean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  <a:p>
                      <a:r>
                        <a:rPr lang="en-US" altLang="zh-CN" sz="2800" b="1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     </a:t>
                      </a:r>
                      <a:r>
                        <a:rPr lang="zh-CN" altLang="en-US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神</a:t>
                      </a:r>
                      <a:r>
                        <a:rPr lang="zh-CN" altLang="en-US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的旨意</a:t>
                      </a:r>
                      <a:r>
                        <a:rPr lang="en-US" altLang="zh-CN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/</a:t>
                      </a:r>
                      <a:r>
                        <a:rPr lang="zh-CN" altLang="en-US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特来</a:t>
                      </a:r>
                      <a:r>
                        <a:rPr lang="zh-CN" altLang="en-US" sz="28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拜他</a:t>
                      </a:r>
                      <a:endParaRPr lang="en-US" sz="2800" b="1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9196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b="1" dirty="0" smtClean="0"/>
                        <a:t>相同之处：</a:t>
                      </a:r>
                      <a:endParaRPr lang="en-US" sz="2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2800" b="1" dirty="0" smtClean="0"/>
                        <a:t>1</a:t>
                      </a:r>
                      <a:r>
                        <a:rPr lang="zh-CN" altLang="en-US" sz="2800" b="1" dirty="0" smtClean="0"/>
                        <a:t>、为之付上代价和努力，</a:t>
                      </a:r>
                      <a:endParaRPr lang="en-US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b="1" dirty="0" smtClean="0"/>
                        <a:t>1</a:t>
                      </a:r>
                      <a:r>
                        <a:rPr lang="zh-CN" altLang="en-US" sz="2800" b="1" dirty="0" smtClean="0"/>
                        <a:t>、为之付上代价和努力，</a:t>
                      </a:r>
                      <a:endParaRPr lang="en-US" sz="2800" b="1" dirty="0" smtClean="0"/>
                    </a:p>
                  </a:txBody>
                  <a:tcPr/>
                </a:tc>
              </a:tr>
              <a:tr h="15412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b="1" dirty="0" smtClean="0"/>
                        <a:t>不同之处：</a:t>
                      </a:r>
                      <a:endParaRPr lang="en-US" altLang="zh-CN" sz="2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b="1" smtClean="0"/>
                        <a:t>1</a:t>
                      </a:r>
                      <a:r>
                        <a:rPr lang="zh-CN" altLang="en-US" sz="2800" b="1" smtClean="0"/>
                        <a:t>、自己作主</a:t>
                      </a:r>
                      <a:endParaRPr lang="en-US" altLang="zh-CN" sz="28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b="1" dirty="0" smtClean="0"/>
                        <a:t>2</a:t>
                      </a:r>
                      <a:r>
                        <a:rPr lang="zh-CN" altLang="en-US" sz="2800" b="1" dirty="0" smtClean="0"/>
                        <a:t>、看的是当下</a:t>
                      </a:r>
                      <a:endParaRPr lang="en-US" altLang="zh-CN" sz="28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b="1" smtClean="0"/>
                        <a:t>3</a:t>
                      </a:r>
                      <a:r>
                        <a:rPr lang="zh-CN" altLang="en-US" sz="2800" b="1" smtClean="0"/>
                        <a:t>、暂时的得着和享受</a:t>
                      </a:r>
                      <a:endParaRPr lang="en-US" altLang="zh-CN" sz="28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b="1" dirty="0" smtClean="0"/>
                        <a:t>1</a:t>
                      </a:r>
                      <a:r>
                        <a:rPr lang="zh-CN" altLang="en-US" sz="2800" b="1" dirty="0" smtClean="0"/>
                        <a:t>、接受耶稣为主</a:t>
                      </a:r>
                      <a:endParaRPr lang="en-US" altLang="zh-CN" sz="2800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2800" b="1" dirty="0" smtClean="0"/>
                        <a:t>2</a:t>
                      </a:r>
                      <a:r>
                        <a:rPr lang="zh-CN" altLang="en-US" sz="2800" b="1" dirty="0" smtClean="0"/>
                        <a:t>、看的是永恒</a:t>
                      </a:r>
                      <a:endParaRPr lang="en-US" altLang="zh-CN" sz="2800" b="1" dirty="0" smtClean="0"/>
                    </a:p>
                    <a:p>
                      <a:r>
                        <a:rPr lang="en-US" sz="2800" b="1" dirty="0" smtClean="0"/>
                        <a:t>3</a:t>
                      </a:r>
                      <a:r>
                        <a:rPr lang="zh-CN" altLang="en-US" sz="2800" b="1" dirty="0" smtClean="0"/>
                        <a:t>、具有永恒的价值</a:t>
                      </a:r>
                      <a:endParaRPr lang="en-US" altLang="zh-CN" sz="2800" b="1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3"/>
          <p:cNvSpPr txBox="1">
            <a:spLocks noGrp="1"/>
          </p:cNvSpPr>
          <p:nvPr>
            <p:ph type="title"/>
          </p:nvPr>
        </p:nvSpPr>
        <p:spPr>
          <a:xfrm>
            <a:off x="-28636" y="-10085"/>
            <a:ext cx="9172636" cy="22770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4800" b="1" dirty="0" err="1">
                <a:latin typeface="汉仪中楷简" panose="02010604000101010101" pitchFamily="2" charset="-122"/>
                <a:ea typeface="汉仪中楷简" panose="02010604000101010101" pitchFamily="2" charset="-122"/>
                <a:cs typeface="Arial"/>
                <a:sym typeface="Arial"/>
              </a:rPr>
              <a:t>总结</a:t>
            </a:r>
            <a:r>
              <a:rPr lang="en-US" sz="4800" b="1" dirty="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4800" b="1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4800" b="1" dirty="0" smtClean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Summary</a:t>
            </a:r>
            <a:br>
              <a:rPr lang="en-US" sz="4800" b="1" dirty="0" smtClean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</a:br>
            <a:endParaRPr sz="4800"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  <p:sp>
        <p:nvSpPr>
          <p:cNvPr id="3" name="标题 1"/>
          <p:cNvSpPr txBox="1">
            <a:spLocks/>
          </p:cNvSpPr>
          <p:nvPr/>
        </p:nvSpPr>
        <p:spPr bwMode="auto">
          <a:xfrm>
            <a:off x="0" y="1885950"/>
            <a:ext cx="9144000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j-cs"/>
              </a:rPr>
              <a:t>腓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j-cs"/>
              </a:rPr>
              <a:t>3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j-cs"/>
              </a:rPr>
              <a:t>：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j-cs"/>
              </a:rPr>
              <a:t>7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j-cs"/>
              </a:rPr>
              <a:t>只是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ea"/>
                <a:ea typeface="+mn-ea"/>
                <a:cs typeface="+mj-cs"/>
              </a:rPr>
              <a:t>我先前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j-cs"/>
              </a:rPr>
              <a:t>以为与我有益的，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ea"/>
                <a:ea typeface="+mn-ea"/>
                <a:cs typeface="+mj-cs"/>
              </a:rPr>
              <a:t>我现在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j-cs"/>
              </a:rPr>
              <a:t>因基督都当作有损的。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j-cs"/>
              </a:rPr>
              <a:t>8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j-cs"/>
              </a:rPr>
              <a:t>不但如此，我也将万事当作有损的，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n-ea"/>
                <a:ea typeface="+mn-ea"/>
                <a:cs typeface="+mj-cs"/>
              </a:rPr>
              <a:t>因我以认识我主基督耶稣为至宝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j-cs"/>
              </a:rPr>
              <a:t>。我为他已经丢弃万事，看作粪土，为要得着基督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F94DE62-692C-5CC5-E178-029A30853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474"/>
            <a:ext cx="8229600" cy="579276"/>
          </a:xfrm>
        </p:spPr>
        <p:txBody>
          <a:bodyPr/>
          <a:lstStyle/>
          <a:p>
            <a:r>
              <a:rPr lang="zh-CN" altLang="en-US" b="1" dirty="0"/>
              <a:t>祈祷</a:t>
            </a:r>
            <a:r>
              <a:rPr lang="en-US" altLang="zh-CN" b="1" dirty="0"/>
              <a:t>/Prayer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0BE501A2-3EFA-0310-6D6A-5ACABD8CF2C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496" y="895351"/>
            <a:ext cx="9108504" cy="424815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778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395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latin typeface="汉仪中楷简" panose="02010604000101010101" pitchFamily="2" charset="-122"/>
                <a:ea typeface="汉仪中楷简"/>
              </a:rPr>
              <a:t>一、耶稣基督生命中的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/>
              </a:rPr>
              <a:t> “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/>
              </a:rPr>
              <a:t>星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/>
              </a:rPr>
              <a:t>”</a:t>
            </a:r>
            <a:endParaRPr lang="zh-CN" altLang="en-US" sz="3600" b="1" dirty="0" smtClean="0">
              <a:latin typeface="汉仪中楷简" panose="02010604000101010101" pitchFamily="2" charset="-122"/>
              <a:ea typeface="汉仪中楷简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  <p:pic>
        <p:nvPicPr>
          <p:cNvPr id="1026" name="Picture 2" descr="F:\2023 证道\活出有“星”的人生\80345864_170166934381095_1195053394318852096_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5212" y="1428750"/>
            <a:ext cx="4268788" cy="3714750"/>
          </a:xfrm>
          <a:prstGeom prst="rect">
            <a:avLst/>
          </a:prstGeom>
          <a:noFill/>
        </p:spPr>
      </p:pic>
      <p:sp>
        <p:nvSpPr>
          <p:cNvPr id="5" name="标题 1"/>
          <p:cNvSpPr txBox="1">
            <a:spLocks/>
          </p:cNvSpPr>
          <p:nvPr/>
        </p:nvSpPr>
        <p:spPr bwMode="auto">
          <a:xfrm>
            <a:off x="152400" y="1428750"/>
            <a:ext cx="4648200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太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：</a:t>
            </a: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 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当希律王的时候，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耶稣生在犹太的伯利恒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。有几个博士从东方来到耶路撒冷，说，</a:t>
            </a:r>
            <a:r>
              <a:rPr kumimoji="0" lang="zh-CN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zh-CN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latin typeface="汉仪中楷简" panose="02010604000101010101" pitchFamily="2" charset="-122"/>
                <a:ea typeface="汉仪中楷简"/>
              </a:rPr>
              <a:t>太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/>
              </a:rPr>
              <a:t>2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/>
              </a:rPr>
              <a:t>：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/>
              </a:rPr>
              <a:t>6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/>
              </a:rPr>
              <a:t>犹大地的伯利恒阿，你在犹大诸城中，并不是最小的。因为将来有一位君王，要从你那里出来，牧养我以色列民。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/>
              </a:rPr>
            </a:br>
            <a:r>
              <a:rPr lang="en-US" altLang="zh-CN" sz="3600" b="1" dirty="0" smtClean="0">
                <a:latin typeface="汉仪中楷简" panose="02010604000101010101" pitchFamily="2" charset="-122"/>
                <a:ea typeface="汉仪中楷简"/>
              </a:rPr>
              <a:t/>
            </a:r>
            <a:br>
              <a:rPr lang="en-US" altLang="zh-CN" sz="3600" b="1" dirty="0" smtClean="0">
                <a:latin typeface="汉仪中楷简" panose="02010604000101010101" pitchFamily="2" charset="-122"/>
                <a:ea typeface="汉仪中楷简"/>
              </a:rPr>
            </a:br>
            <a:r>
              <a:rPr lang="en-US" altLang="zh-CN" sz="2000" b="1" dirty="0" smtClean="0">
                <a:latin typeface="汉仪中楷简" panose="02010604000101010101" pitchFamily="2" charset="-122"/>
                <a:ea typeface="汉仪中楷简"/>
              </a:rPr>
              <a:t/>
            </a:r>
            <a:br>
              <a:rPr lang="en-US" altLang="zh-CN" sz="2000" b="1" dirty="0" smtClean="0">
                <a:latin typeface="汉仪中楷简" panose="02010604000101010101" pitchFamily="2" charset="-122"/>
                <a:ea typeface="汉仪中楷简"/>
              </a:rPr>
            </a:br>
            <a:r>
              <a:rPr lang="zh-CN" altLang="en-US" sz="3600" b="1" dirty="0" smtClean="0">
                <a:latin typeface="汉仪中楷简" panose="02010604000101010101" pitchFamily="2" charset="-122"/>
                <a:ea typeface="汉仪中楷简"/>
              </a:rPr>
              <a:t>弥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/>
              </a:rPr>
              <a:t>5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/>
              </a:rPr>
              <a:t>：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/>
              </a:rPr>
              <a:t>2 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/>
              </a:rPr>
              <a:t>伯利恒的以法他啊，你在犹大诸城中为小，将来必有一位从你那里出来，在以色列中为我作掌权的，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  <a:latin typeface="汉仪中楷简" panose="02010604000101010101" pitchFamily="2" charset="-122"/>
                <a:ea typeface="汉仪中楷简"/>
              </a:rPr>
              <a:t>他的根源从亘古，从太初就有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/>
              </a:rPr>
              <a:t>。</a:t>
            </a: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路</a:t>
            </a:r>
            <a:r>
              <a:rPr lang="en-US" sz="3600" b="1" dirty="0" smtClean="0"/>
              <a:t>2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49 </a:t>
            </a:r>
            <a:r>
              <a:rPr lang="zh-CN" altLang="en-US" sz="3600" b="1" dirty="0" smtClean="0"/>
              <a:t>耶稣说，为什么找我呢？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</a:rPr>
              <a:t>岂不知我应当以我父的事为念吗</a:t>
            </a:r>
            <a:r>
              <a:rPr lang="zh-CN" altLang="en-US" sz="3600" b="1" dirty="0" smtClean="0"/>
              <a:t>？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>来</a:t>
            </a:r>
            <a:r>
              <a:rPr lang="en-US" sz="3600" b="1" dirty="0" smtClean="0"/>
              <a:t>10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7 </a:t>
            </a:r>
            <a:r>
              <a:rPr lang="zh-CN" altLang="en-US" sz="3600" b="1" dirty="0" smtClean="0"/>
              <a:t>神阿，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</a:rPr>
              <a:t>我来了为要照你的旨意行</a:t>
            </a:r>
            <a:r>
              <a:rPr lang="zh-CN" altLang="en-US" sz="3600" b="1" dirty="0" smtClean="0"/>
              <a:t>。 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>约</a:t>
            </a:r>
            <a:r>
              <a:rPr lang="en-US" sz="3600" b="1" dirty="0" smtClean="0"/>
              <a:t>3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16 </a:t>
            </a:r>
            <a:r>
              <a:rPr lang="zh-CN" altLang="en-US" sz="3600" b="1" dirty="0" smtClean="0"/>
              <a:t>神爱世人，甚至将他的独生子赐给他们，叫一切信他的，不至灭亡，反得永生。</a:t>
            </a:r>
            <a:endParaRPr lang="zh-CN" altLang="en-US" sz="3600" b="1" dirty="0" smtClean="0">
              <a:latin typeface="汉仪中楷简" panose="02010604000101010101" pitchFamily="2" charset="-122"/>
              <a:ea typeface="汉仪中楷简" panose="02010604000101010101" pitchFamily="2" charset="-122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可</a:t>
            </a:r>
            <a:r>
              <a:rPr lang="en-US" sz="3600" b="1" dirty="0" smtClean="0"/>
              <a:t> 6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3 </a:t>
            </a:r>
            <a:r>
              <a:rPr lang="zh-CN" altLang="en-US" sz="3600" b="1" dirty="0" smtClean="0"/>
              <a:t>这不是那木匠吗？不是马利亚的儿子，雅各，约西，犹大，西门的长兄吗？他妹妹们不也是在我们这里吗？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</a:rPr>
              <a:t>他们就厌弃他</a:t>
            </a:r>
            <a:r>
              <a:rPr lang="zh-CN" altLang="en-US" sz="3600" b="1" dirty="0" smtClean="0"/>
              <a:t>。</a:t>
            </a:r>
            <a:r>
              <a:rPr lang="en-US" altLang="zh-CN" sz="3600" dirty="0" smtClean="0"/>
              <a:t/>
            </a:r>
            <a:br>
              <a:rPr lang="en-US" altLang="zh-CN" sz="3600" dirty="0" smtClean="0"/>
            </a:br>
            <a:r>
              <a:rPr lang="en-US" altLang="zh-CN" sz="3600" dirty="0" smtClean="0"/>
              <a:t/>
            </a:r>
            <a:br>
              <a:rPr lang="en-US" altLang="zh-CN" sz="3600" dirty="0" smtClean="0"/>
            </a:b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太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26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：</a:t>
            </a:r>
            <a:r>
              <a:rPr lang="en-US" altLang="zh-CN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39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他就稍往前走，俯伏在地祷告说，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我父阿，倘若可行，求你叫这杯离开我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。</a:t>
            </a:r>
            <a:r>
              <a:rPr lang="zh-CN" altLang="en-US" sz="3600" b="1" dirty="0" smtClean="0">
                <a:solidFill>
                  <a:schemeClr val="accent3">
                    <a:lumMod val="50000"/>
                  </a:schemeClr>
                </a:solidFill>
                <a:latin typeface="汉仪中楷简" panose="02010604000101010101" pitchFamily="2" charset="-122"/>
                <a:ea typeface="汉仪中楷简" panose="02010604000101010101" pitchFamily="2" charset="-122"/>
              </a:rPr>
              <a:t>然而不要照我的意思，只要照你的意思</a:t>
            </a:r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。</a:t>
            </a: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0015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二、博士生命中的“星”</a:t>
            </a: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  <p:pic>
        <p:nvPicPr>
          <p:cNvPr id="5" name="Picture 4" descr="640.webp (6).jpg">
            <a:extLst>
              <a:ext uri="{FF2B5EF4-FFF2-40B4-BE49-F238E27FC236}">
                <a16:creationId xmlns="" xmlns:a16="http://schemas.microsoft.com/office/drawing/2014/main" id="{934C93E9-0AB8-1453-A87A-E02CBF286DF8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162051"/>
            <a:ext cx="4038600" cy="398144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标题 1"/>
          <p:cNvSpPr txBox="1">
            <a:spLocks/>
          </p:cNvSpPr>
          <p:nvPr/>
        </p:nvSpPr>
        <p:spPr bwMode="auto">
          <a:xfrm>
            <a:off x="152400" y="1428750"/>
            <a:ext cx="4648200" cy="3257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hangingPunct="0"/>
            <a:r>
              <a:rPr lang="en-US" altLang="zh-CN" sz="3600" b="1" dirty="0" smtClean="0">
                <a:latin typeface="+mj-lt"/>
                <a:ea typeface="+mj-ea"/>
                <a:cs typeface="+mj-cs"/>
              </a:rPr>
              <a:t>2</a:t>
            </a:r>
            <a:r>
              <a:rPr lang="zh-CN" altLang="en-US" sz="3600" b="1" dirty="0" smtClean="0">
                <a:latin typeface="+mj-lt"/>
                <a:ea typeface="+mj-ea"/>
                <a:cs typeface="+mj-cs"/>
              </a:rPr>
              <a:t>那生下来作犹太人之王的在哪里？</a:t>
            </a:r>
            <a:r>
              <a:rPr lang="zh-CN" altLang="en-US" sz="3600" b="1" dirty="0" smtClean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我们在东方看见他的星</a:t>
            </a:r>
            <a:r>
              <a:rPr lang="zh-CN" altLang="en-US" sz="3600" b="1" dirty="0" smtClean="0">
                <a:latin typeface="+mj-lt"/>
                <a:ea typeface="+mj-ea"/>
                <a:cs typeface="+mj-cs"/>
              </a:rPr>
              <a:t>，特来拜他。 </a:t>
            </a:r>
            <a:r>
              <a:rPr kumimoji="0" lang="zh-CN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zh-CN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257550"/>
          </a:xfrm>
        </p:spPr>
        <p:txBody>
          <a:bodyPr/>
          <a:lstStyle/>
          <a:p>
            <a:pPr algn="l"/>
            <a:r>
              <a:rPr lang="zh-CN" altLang="en-US" sz="3600" b="1" dirty="0" smtClean="0">
                <a:latin typeface="汉仪中楷简" panose="02010604000101010101" pitchFamily="2" charset="-122"/>
                <a:ea typeface="汉仪中楷简" panose="02010604000101010101" pitchFamily="2" charset="-122"/>
              </a:rPr>
              <a:t>一、</a:t>
            </a: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  <p:pic>
        <p:nvPicPr>
          <p:cNvPr id="4098" name="Picture 2" descr="F:\2023 证道\莱城主日\马可福音系列讲章\彼得对教会领袖的劝勉\U39P1T1D5278772F23DT200412210127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0" y="0"/>
            <a:ext cx="4419600" cy="5143500"/>
          </a:xfrm>
          <a:prstGeom prst="rect">
            <a:avLst/>
          </a:prstGeom>
          <a:noFill/>
        </p:spPr>
      </p:pic>
      <p:pic>
        <p:nvPicPr>
          <p:cNvPr id="4099" name="Picture 3" descr="F:\2023 证道\活出有“星”的人生\第二圣殿和西墙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742950"/>
            <a:ext cx="4648200" cy="38957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 bwMode="auto">
          <a:xfrm>
            <a:off x="0" y="895350"/>
            <a:ext cx="350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汉仪中楷简" panose="02010604000101010101" pitchFamily="2" charset="-122"/>
                <a:ea typeface="汉仪中楷简" panose="02010604000101010101" pitchFamily="2" charset="-122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 panose="02010604000101010101" pitchFamily="2" charset="-122"/>
              <a:cs typeface="+mj-cs"/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 bwMode="auto">
          <a:xfrm>
            <a:off x="0" y="0"/>
            <a:ext cx="6096000" cy="514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hangingPunct="0"/>
            <a:r>
              <a:rPr lang="zh-CN" altLang="en-US" sz="3000" b="1" dirty="0" smtClean="0">
                <a:latin typeface="+mj-lt"/>
                <a:ea typeface="汉仪中楷简"/>
                <a:cs typeface="+mj-cs"/>
              </a:rPr>
              <a:t>徒</a:t>
            </a:r>
            <a:r>
              <a:rPr lang="en-US" altLang="zh-CN" sz="3000" b="1" dirty="0" smtClean="0">
                <a:latin typeface="+mj-lt"/>
                <a:ea typeface="汉仪中楷简"/>
                <a:cs typeface="+mj-cs"/>
              </a:rPr>
              <a:t>8</a:t>
            </a:r>
            <a:r>
              <a:rPr lang="zh-CN" altLang="en-US" sz="3000" b="1" dirty="0" smtClean="0">
                <a:latin typeface="+mj-lt"/>
                <a:ea typeface="汉仪中楷简"/>
                <a:cs typeface="+mj-cs"/>
              </a:rPr>
              <a:t>：</a:t>
            </a:r>
            <a:r>
              <a:rPr lang="en-US" altLang="zh-CN" sz="3000" b="1" dirty="0" smtClean="0">
                <a:latin typeface="+mj-lt"/>
                <a:ea typeface="汉仪中楷简"/>
                <a:cs typeface="+mj-cs"/>
              </a:rPr>
              <a:t>27</a:t>
            </a:r>
            <a:r>
              <a:rPr lang="zh-CN" altLang="en-US" sz="3000" b="1" dirty="0" smtClean="0">
                <a:latin typeface="+mj-lt"/>
                <a:ea typeface="汉仪中楷简"/>
                <a:cs typeface="+mj-cs"/>
              </a:rPr>
              <a:t>腓利就起身去了。不料，</a:t>
            </a:r>
            <a:r>
              <a:rPr lang="zh-CN" altLang="en-US" sz="3000" b="1" dirty="0" smtClean="0">
                <a:solidFill>
                  <a:schemeClr val="accent6">
                    <a:lumMod val="50000"/>
                  </a:schemeClr>
                </a:solidFill>
                <a:latin typeface="+mj-lt"/>
                <a:ea typeface="汉仪中楷简"/>
                <a:cs typeface="+mj-cs"/>
              </a:rPr>
              <a:t>有一个埃提阿伯人</a:t>
            </a:r>
            <a:r>
              <a:rPr lang="zh-CN" altLang="en-US" sz="3000" b="1" dirty="0" smtClean="0">
                <a:latin typeface="+mj-lt"/>
                <a:ea typeface="汉仪中楷简"/>
                <a:cs typeface="+mj-cs"/>
              </a:rPr>
              <a:t>，是个有大权的太监，在埃提阿伯女王干大基的手下总管银库，</a:t>
            </a:r>
            <a:r>
              <a:rPr lang="zh-CN" altLang="en-US" sz="3000" b="1" dirty="0" smtClean="0">
                <a:solidFill>
                  <a:schemeClr val="accent6">
                    <a:lumMod val="50000"/>
                  </a:schemeClr>
                </a:solidFill>
                <a:latin typeface="+mj-lt"/>
                <a:ea typeface="汉仪中楷简"/>
                <a:cs typeface="+mj-cs"/>
              </a:rPr>
              <a:t>他上耶路撒冷礼拜去了</a:t>
            </a:r>
            <a:r>
              <a:rPr lang="zh-CN" altLang="en-US" sz="3000" b="1" dirty="0" smtClean="0">
                <a:latin typeface="+mj-lt"/>
                <a:ea typeface="汉仪中楷简"/>
                <a:cs typeface="+mj-cs"/>
              </a:rPr>
              <a:t>。</a:t>
            </a:r>
            <a:endParaRPr lang="en-US" altLang="zh-CN" sz="3000" b="1" dirty="0" smtClean="0">
              <a:latin typeface="+mj-lt"/>
              <a:ea typeface="汉仪中楷简"/>
              <a:cs typeface="+mj-cs"/>
            </a:endParaRPr>
          </a:p>
          <a:p>
            <a:pPr lvl="0" eaLnBrk="0" hangingPunct="0"/>
            <a:r>
              <a:rPr lang="zh-CN" altLang="en-US" sz="3000" b="1" dirty="0" smtClean="0">
                <a:latin typeface="+mj-lt"/>
                <a:ea typeface="汉仪中楷简"/>
                <a:cs typeface="+mj-cs"/>
              </a:rPr>
              <a:t>徒</a:t>
            </a:r>
            <a:r>
              <a:rPr lang="en-US" altLang="zh-CN" sz="3000" b="1" dirty="0" smtClean="0">
                <a:latin typeface="+mj-lt"/>
                <a:ea typeface="汉仪中楷简"/>
                <a:cs typeface="+mj-cs"/>
              </a:rPr>
              <a:t>10</a:t>
            </a:r>
            <a:r>
              <a:rPr lang="zh-CN" altLang="en-US" sz="3000" b="1" dirty="0" smtClean="0">
                <a:latin typeface="+mj-lt"/>
                <a:ea typeface="汉仪中楷简"/>
                <a:cs typeface="+mj-cs"/>
              </a:rPr>
              <a:t>：</a:t>
            </a:r>
            <a:r>
              <a:rPr lang="en-US" altLang="zh-CN" sz="3000" b="1" dirty="0" smtClean="0">
                <a:latin typeface="+mj-lt"/>
                <a:ea typeface="汉仪中楷简"/>
                <a:cs typeface="+mj-cs"/>
              </a:rPr>
              <a:t>1</a:t>
            </a:r>
            <a:r>
              <a:rPr lang="zh-CN" altLang="en-US" sz="3000" b="1" dirty="0" smtClean="0">
                <a:latin typeface="+mj-lt"/>
                <a:ea typeface="汉仪中楷简"/>
                <a:cs typeface="+mj-cs"/>
              </a:rPr>
              <a:t>在该撒利亚有一个人，名叫哥尼流，是义大利营的百夫长。</a:t>
            </a:r>
            <a:r>
              <a:rPr lang="en-US" altLang="zh-CN" sz="3000" b="1" dirty="0" smtClean="0">
                <a:latin typeface="+mj-lt"/>
                <a:ea typeface="汉仪中楷简"/>
                <a:cs typeface="+mj-cs"/>
              </a:rPr>
              <a:t>2</a:t>
            </a:r>
            <a:r>
              <a:rPr lang="zh-CN" altLang="en-US" sz="3000" b="1" dirty="0" smtClean="0">
                <a:solidFill>
                  <a:schemeClr val="accent6">
                    <a:lumMod val="50000"/>
                  </a:schemeClr>
                </a:solidFill>
                <a:latin typeface="+mj-lt"/>
                <a:ea typeface="汉仪中楷简"/>
                <a:cs typeface="+mj-cs"/>
              </a:rPr>
              <a:t>他是个虔诚人</a:t>
            </a:r>
            <a:r>
              <a:rPr lang="zh-CN" altLang="en-US" sz="3000" b="1" dirty="0" smtClean="0">
                <a:latin typeface="+mj-lt"/>
                <a:ea typeface="汉仪中楷简"/>
                <a:cs typeface="+mj-cs"/>
              </a:rPr>
              <a:t>，</a:t>
            </a:r>
            <a:r>
              <a:rPr lang="zh-CN" altLang="en-US" sz="3000" b="1" dirty="0" smtClean="0">
                <a:solidFill>
                  <a:schemeClr val="accent6">
                    <a:lumMod val="50000"/>
                  </a:schemeClr>
                </a:solidFill>
                <a:latin typeface="+mj-lt"/>
                <a:ea typeface="汉仪中楷简"/>
                <a:cs typeface="+mj-cs"/>
              </a:rPr>
              <a:t>他和全家都敬畏神</a:t>
            </a:r>
            <a:r>
              <a:rPr lang="zh-CN" altLang="en-US" sz="3000" b="1" dirty="0" smtClean="0">
                <a:latin typeface="+mj-lt"/>
                <a:ea typeface="汉仪中楷简"/>
                <a:cs typeface="+mj-cs"/>
              </a:rPr>
              <a:t>，多多周济百姓，</a:t>
            </a:r>
            <a:r>
              <a:rPr lang="zh-CN" altLang="en-US" sz="3000" b="1" dirty="0" smtClean="0">
                <a:solidFill>
                  <a:schemeClr val="accent6">
                    <a:lumMod val="50000"/>
                  </a:schemeClr>
                </a:solidFill>
                <a:latin typeface="+mj-lt"/>
                <a:ea typeface="汉仪中楷简"/>
                <a:cs typeface="+mj-cs"/>
              </a:rPr>
              <a:t>常常祷告神</a:t>
            </a:r>
            <a:r>
              <a:rPr lang="en-US" altLang="zh-CN" sz="3000" b="1" dirty="0" smtClean="0">
                <a:latin typeface="+mj-lt"/>
                <a:ea typeface="汉仪中楷简"/>
                <a:cs typeface="+mj-cs"/>
              </a:rPr>
              <a:t>……</a:t>
            </a:r>
            <a:r>
              <a:rPr lang="zh-CN" altLang="en-US" sz="3000" b="1" dirty="0" smtClean="0">
                <a:latin typeface="+mj-lt"/>
                <a:ea typeface="汉仪中楷简"/>
                <a:cs typeface="+mj-cs"/>
              </a:rPr>
              <a:t>哥尼流叫了两个家人，和</a:t>
            </a:r>
            <a:r>
              <a:rPr lang="zh-CN" altLang="en-US" sz="3000" b="1" dirty="0" smtClean="0">
                <a:solidFill>
                  <a:schemeClr val="accent6">
                    <a:lumMod val="50000"/>
                  </a:schemeClr>
                </a:solidFill>
                <a:latin typeface="+mj-lt"/>
                <a:ea typeface="汉仪中楷简"/>
                <a:cs typeface="+mj-cs"/>
              </a:rPr>
              <a:t>常伺候他的一个虔诚兵来</a:t>
            </a:r>
            <a:r>
              <a:rPr lang="zh-CN" altLang="en-US" sz="3000" b="1" dirty="0" smtClean="0">
                <a:latin typeface="+mj-lt"/>
                <a:ea typeface="汉仪中楷简"/>
                <a:cs typeface="+mj-cs"/>
              </a:rPr>
              <a:t>。</a:t>
            </a:r>
            <a:endParaRPr kumimoji="0" lang="zh-CN" altLang="en-US" sz="3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汉仪中楷简" panose="02010604000101010101" pitchFamily="2" charset="-122"/>
              <a:ea typeface="汉仪中楷简"/>
              <a:cs typeface="+mj-cs"/>
            </a:endParaRPr>
          </a:p>
        </p:txBody>
      </p:sp>
      <p:pic>
        <p:nvPicPr>
          <p:cNvPr id="2050" name="Picture 2" descr="F:\2023 证道\活出有“星”的人生\Israel to Ethiopia - Google Map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1" y="0"/>
            <a:ext cx="3047999" cy="51435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16036</TotalTime>
  <Words>604</Words>
  <Application>Microsoft Office PowerPoint</Application>
  <PresentationFormat>On-screen Show (16:9)</PresentationFormat>
  <Paragraphs>47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主题</vt:lpstr>
      <vt:lpstr>活出有“星”的人生 太2：1-12</vt:lpstr>
      <vt:lpstr>祈祷/Prayer</vt:lpstr>
      <vt:lpstr>一、耶稣基督生命中的 “星”</vt:lpstr>
      <vt:lpstr>太2：6犹大地的伯利恒阿，你在犹大诸城中，并不是最小的。因为将来有一位君王，要从你那里出来，牧养我以色列民。   弥5：2 伯利恒的以法他啊，你在犹大诸城中为小，将来必有一位从你那里出来，在以色列中为我作掌权的，他的根源从亘古，从太初就有。</vt:lpstr>
      <vt:lpstr>路2：49 耶稣说，为什么找我呢？岂不知我应当以我父的事为念吗？  来10：7 神阿，我来了为要照你的旨意行。   约3：16 神爱世人，甚至将他的独生子赐给他们，叫一切信他的，不至灭亡，反得永生。</vt:lpstr>
      <vt:lpstr>可 6：3 这不是那木匠吗？不是马利亚的儿子，雅各，约西，犹大，西门的长兄吗？他妹妹们不也是在我们这里吗？他们就厌弃他。  太26：39他就稍往前走，俯伏在地祷告说，我父阿，倘若可行，求你叫这杯离开我。然而不要照我的意思，只要照你的意思。</vt:lpstr>
      <vt:lpstr>二、博士生命中的“星”</vt:lpstr>
      <vt:lpstr>一、</vt:lpstr>
      <vt:lpstr>Slide 9</vt:lpstr>
      <vt:lpstr>2那生下来作犹太人之王的在哪里？我们在东方看见他的星，特来拜他。</vt:lpstr>
      <vt:lpstr>三、希律、祭司长和文士的“星”</vt:lpstr>
      <vt:lpstr>2那生下来作犹太人之王的在哪里？我们在东方看见他的星，特来拜他。3希律王听见了，就心里不安。耶路撒冷合城的人，也都不安。 ……  9他们听见王的话，就去了。在东方所看见的那星，忽然在他们前头行，直行到小孩子的地方，就在上头停住了。</vt:lpstr>
      <vt:lpstr>博士与希律的星相同处和不同之处</vt:lpstr>
      <vt:lpstr>总结 Summary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20:3 除了我以外，你不可有别的神。20:4 不可为自己雕刻偶像；也不可做甚么形像彷佛上天、下地和地底下、水中的百物.  20:7 不可妄称耶和华你　神的名；因为妄称耶和华名的，耶和华必不以他为无罪。不可妄称耶和华你　神的名；因为妄称耶和华名的，耶和华必不以他为无罪。 </dc:title>
  <cp:lastModifiedBy>Peter Tian</cp:lastModifiedBy>
  <cp:revision>593</cp:revision>
  <dcterms:modified xsi:type="dcterms:W3CDTF">2023-12-02T15:40:31Z</dcterms:modified>
</cp:coreProperties>
</file>