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888" r:id="rId2"/>
    <p:sldId id="1009" r:id="rId3"/>
    <p:sldId id="1115" r:id="rId4"/>
    <p:sldId id="1106" r:id="rId5"/>
    <p:sldId id="1116" r:id="rId6"/>
    <p:sldId id="1107" r:id="rId7"/>
    <p:sldId id="1108" r:id="rId8"/>
    <p:sldId id="1109" r:id="rId9"/>
    <p:sldId id="1110" r:id="rId10"/>
    <p:sldId id="1111" r:id="rId11"/>
    <p:sldId id="1112" r:id="rId12"/>
    <p:sldId id="1113" r:id="rId13"/>
    <p:sldId id="1117" r:id="rId14"/>
    <p:sldId id="1114" r:id="rId15"/>
    <p:sldId id="1012" r:id="rId16"/>
  </p:sldIdLst>
  <p:sldSz cx="9144000" cy="5143500" type="screen16x9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CD9BC"/>
    <a:srgbClr val="FFFF66"/>
    <a:srgbClr val="EAEBB7"/>
    <a:srgbClr val="C9CC44"/>
    <a:srgbClr val="AEB092"/>
    <a:srgbClr val="AAB6A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526" autoAdjust="0"/>
  </p:normalViewPr>
  <p:slideViewPr>
    <p:cSldViewPr>
      <p:cViewPr varScale="1">
        <p:scale>
          <a:sx n="129" d="100"/>
          <a:sy n="129" d="100"/>
        </p:scale>
        <p:origin x="-1104" y="-8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510A215-44AC-48DA-AF86-EC2F785F13D6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85D5665-A5AE-45BB-8848-AA424DA214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48309" rIns="96645" bIns="48309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33" name="Google Shape;1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D9D37-59B6-4FD4-B62C-EA5223FD416D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9F6C-3832-4A94-9C78-A09827F550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9838-A36D-4165-A395-840B24B390A6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6CA8-7327-434E-99BD-8578615981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29E5-0BC8-4359-9890-8277E61C6893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9E28C-3C3A-49E1-9025-02BEA78887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CC31A-9154-43B9-AC08-B2E1B37570E0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1B23-17D3-48A0-9A34-43C89BFDCD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C003D-1630-4417-9F76-668A9E0FFDC5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0CCD0-35AC-49FD-98B8-8BED130348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88E6E-A14D-4A90-B2B4-E9F41E1F8165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350B-92BC-41F2-A4FE-565A1044C2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06C53-A131-498A-A525-37077DBA0095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7A055-C9CE-4D91-9D43-D408D8ECF7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0E5D7-D573-4729-A6A0-6031E4F961CC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777D0-42B9-4AEE-ADE2-0004775D97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42271-1D37-45F0-82D7-82D18C5C5122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1EDB-8CE2-40C9-AB82-6EA86292D4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C8085-0888-43B1-9E2E-D6E727554759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5EFB-B999-418C-A689-C35398BA7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C5665-1B5B-4687-9E2E-C0A1946DE657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6D2DC-6CF7-40E1-B2C3-9049AEEFDC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6C1C240-9017-4C45-A094-DD8E498073CB}" type="datetimeFigureOut">
              <a:rPr lang="zh-CN" altLang="en-US"/>
              <a:pPr>
                <a:defRPr/>
              </a:pPr>
              <a:t>2026/8/15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EEFD9F-D935-4FC2-AC09-44F040414E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81150"/>
          </a:xfrm>
        </p:spPr>
        <p:txBody>
          <a:bodyPr/>
          <a:lstStyle/>
          <a:p>
            <a:r>
              <a:rPr lang="zh-CN" altLang="en-US" sz="3600" b="1" dirty="0" smtClean="0"/>
              <a:t>活出新生命：向罪死，向神活</a:t>
            </a:r>
            <a:br>
              <a:rPr lang="zh-CN" altLang="en-US" sz="3600" b="1" dirty="0" smtClean="0"/>
            </a:br>
            <a:r>
              <a:rPr lang="zh-CN" altLang="en-US" sz="3600" b="1" dirty="0" smtClean="0"/>
              <a:t>罗  </a:t>
            </a:r>
            <a:r>
              <a:rPr lang="en-US" sz="3600" b="1" dirty="0" smtClean="0"/>
              <a:t>6:1-14</a:t>
            </a:r>
            <a:endParaRPr lang="zh-CN" alt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6786578" y="4643452"/>
            <a:ext cx="2357422" cy="357190"/>
          </a:xfrm>
          <a:prstGeom prst="rect">
            <a:avLst/>
          </a:prstGeom>
        </p:spPr>
        <p:style>
          <a:lnRef idx="3">
            <a:schemeClr val="lt1"/>
          </a:lnRef>
          <a:fillRef idx="1002">
            <a:schemeClr val="lt1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C:\Users\Peter Tian\Desktop\讲章预备\81299d47-fb62-41d1-a336-122c22d755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6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主耶稣</a:t>
            </a:r>
          </a:p>
        </p:txBody>
      </p:sp>
      <p:sp>
        <p:nvSpPr>
          <p:cNvPr id="3" name="Left Brace 2"/>
          <p:cNvSpPr/>
          <p:nvPr/>
        </p:nvSpPr>
        <p:spPr>
          <a:xfrm>
            <a:off x="1500166" y="642924"/>
            <a:ext cx="714380" cy="3929090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2143108" y="0"/>
            <a:ext cx="7000892" cy="52863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/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可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15</a:t>
            </a:r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：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34</a:t>
            </a:r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申初的时候，耶稣大声喊着说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……</a:t>
            </a:r>
            <a:r>
              <a:rPr lang="zh-CN" altLang="en-US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我的神，我的神，为什么离弃我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——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灵性的隔绝</a:t>
            </a:r>
            <a:endParaRPr lang="en-US" altLang="zh-CN" sz="3600" b="1" dirty="0" smtClean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lvl="0" eaLnBrk="0" hangingPunct="0"/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路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23</a:t>
            </a:r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：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46</a:t>
            </a:r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耶稣大声喊着说，</a:t>
            </a:r>
            <a:r>
              <a:rPr lang="zh-CN" altLang="en-US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父阿，我将我的灵魂交在你手里</a:t>
            </a:r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。说了这话，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气就断了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——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肉身的死亡</a:t>
            </a: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2026 证道\活出新生命：向罪死，向神活\0027103a-0fcf-44e5-aea3-aaade9ba173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642910" y="0"/>
            <a:ext cx="1928826" cy="612648"/>
          </a:xfrm>
          <a:prstGeom prst="wedgeRoundRectCallout">
            <a:avLst>
              <a:gd name="adj1" fmla="val 9933"/>
              <a:gd name="adj2" fmla="val 13594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/>
              <a:t>与主同死</a:t>
            </a:r>
            <a:endParaRPr lang="zh-CN" altLang="en-US" sz="32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4500562" y="0"/>
            <a:ext cx="1571636" cy="612648"/>
          </a:xfrm>
          <a:prstGeom prst="wedgeRoundRectCallout">
            <a:avLst>
              <a:gd name="adj1" fmla="val 6410"/>
              <a:gd name="adj2" fmla="val 16910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/>
              <a:t>同埋葬</a:t>
            </a:r>
            <a:endParaRPr lang="zh-CN" altLang="en-US" sz="3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7429520" y="0"/>
            <a:ext cx="1714480" cy="612648"/>
          </a:xfrm>
          <a:prstGeom prst="wedgeRoundRectCallout">
            <a:avLst>
              <a:gd name="adj1" fmla="val 9933"/>
              <a:gd name="adj2" fmla="val 13594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/>
              <a:t>同复活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0" y="0"/>
            <a:ext cx="9144000" cy="4429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/>
            <a:r>
              <a:rPr lang="zh-CN" altLang="en-US" sz="3600" b="1" dirty="0" smtClean="0"/>
              <a:t>三、与基督联合，就是活出复活的新生命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36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3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岂不知我们这受洗归入基督耶稣的人，是受洗归入他的死吗？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所以，我们借着洗礼归入死，和他一同埋葬，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原是叫我们一举一动有新生的样式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，像基督借着父的荣耀从死里复活一样。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571882"/>
          </a:xfrm>
        </p:spPr>
        <p:txBody>
          <a:bodyPr/>
          <a:lstStyle/>
          <a:p>
            <a:pPr algn="l"/>
            <a:r>
              <a:rPr lang="en-US" altLang="zh-CN" sz="3600" b="1" dirty="0" smtClean="0"/>
              <a:t>1</a:t>
            </a:r>
            <a:r>
              <a:rPr lang="zh-CN" altLang="en-US" sz="3600" b="1" dirty="0" smtClean="0"/>
              <a:t>、不再作罪的奴仆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6 </a:t>
            </a:r>
            <a:r>
              <a:rPr lang="zh-CN" altLang="en-US" sz="3600" b="1" dirty="0" smtClean="0"/>
              <a:t>因为知道我们的旧人和他同钉十字架，使罪身灭绝，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叫我们不再作罪的奴仆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71948"/>
          </a:xfrm>
        </p:spPr>
        <p:txBody>
          <a:bodyPr/>
          <a:lstStyle/>
          <a:p>
            <a:pPr algn="l"/>
            <a:r>
              <a:rPr lang="en-US" sz="3600" b="1" dirty="0" smtClean="0"/>
              <a:t>2</a:t>
            </a:r>
            <a:r>
              <a:rPr lang="zh-CN" altLang="en-US" sz="3600" b="1" dirty="0" smtClean="0"/>
              <a:t>、有“新生的样式”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sz="3600" b="1" dirty="0" smtClean="0"/>
              <a:t>8 </a:t>
            </a:r>
            <a:r>
              <a:rPr lang="zh-CN" altLang="en-US" sz="3600" b="1" dirty="0" smtClean="0"/>
              <a:t>我们若是与基督同死，就信必与他同活</a:t>
            </a:r>
            <a:r>
              <a:rPr lang="en-US" altLang="zh-CN" sz="3600" b="1" dirty="0" smtClean="0"/>
              <a:t>……</a:t>
            </a:r>
            <a:r>
              <a:rPr lang="en-US" sz="3600" b="1" dirty="0" smtClean="0"/>
              <a:t> 10 </a:t>
            </a:r>
            <a:r>
              <a:rPr lang="zh-CN" altLang="en-US" sz="3600" b="1" dirty="0" smtClean="0"/>
              <a:t>他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死是向罪死</a:t>
            </a:r>
            <a:r>
              <a:rPr lang="zh-CN" altLang="en-US" sz="3600" b="1" dirty="0" smtClean="0"/>
              <a:t>了，只有一次；他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活是向神活着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0" y="1"/>
            <a:ext cx="3714744" cy="295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 b="1" dirty="0" err="1" smtClean="0">
                <a:latin typeface="汉仪中楷简" panose="02010604000101010101" pitchFamily="2" charset="-122"/>
                <a:ea typeface="汉仪中楷简" panose="02010604000101010101" pitchFamily="2" charset="-122"/>
                <a:cs typeface="Arial" panose="020B0604020202020204"/>
                <a:sym typeface="Arial" panose="020B0604020202020204"/>
              </a:rPr>
              <a:t>总结</a:t>
            </a:r>
            <a:r>
              <a:rPr lang="en-US" sz="4000" b="1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/>
            </a:r>
            <a:br>
              <a:rPr lang="en-US" sz="4000" b="1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4000" b="1" dirty="0" smtClean="0">
                <a:latin typeface="Calibri" panose="020F0502020204030204" pitchFamily="34" charset="0"/>
                <a:ea typeface="Arial" panose="020B0604020202020204"/>
                <a:cs typeface="Calibri" panose="020F0502020204030204" pitchFamily="34" charset="0"/>
                <a:sym typeface="Arial" panose="020B0604020202020204"/>
              </a:rPr>
              <a:t>Summary</a:t>
            </a:r>
            <a:endParaRPr sz="4000" dirty="0">
              <a:latin typeface="Calibri" panose="020F0502020204030204" pitchFamily="34" charset="0"/>
              <a:ea typeface="Arial" panose="020B0604020202020204"/>
              <a:cs typeface="Calibri" panose="020F0502020204030204" pitchFamily="34" charset="0"/>
              <a:sym typeface="Arial" panose="020B0604020202020204"/>
            </a:endParaRPr>
          </a:p>
        </p:txBody>
      </p:sp>
      <p:sp>
        <p:nvSpPr>
          <p:cNvPr id="3" name="标题 1"/>
          <p:cNvSpPr txBox="1"/>
          <p:nvPr/>
        </p:nvSpPr>
        <p:spPr bwMode="auto">
          <a:xfrm>
            <a:off x="0" y="2343150"/>
            <a:ext cx="9144000" cy="280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j-cs"/>
            </a:endParaRPr>
          </a:p>
        </p:txBody>
      </p:sp>
      <p:sp>
        <p:nvSpPr>
          <p:cNvPr id="4" name="标题 1"/>
          <p:cNvSpPr txBox="1"/>
          <p:nvPr/>
        </p:nvSpPr>
        <p:spPr bwMode="auto">
          <a:xfrm>
            <a:off x="0" y="3105150"/>
            <a:ext cx="9144000" cy="2190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3600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7" name="标题 1"/>
          <p:cNvSpPr txBox="1"/>
          <p:nvPr/>
        </p:nvSpPr>
        <p:spPr bwMode="auto">
          <a:xfrm>
            <a:off x="0" y="2571750"/>
            <a:ext cx="9144000" cy="2362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>
              <a:defRPr/>
            </a:pP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6" name="标题 1"/>
          <p:cNvSpPr txBox="1"/>
          <p:nvPr/>
        </p:nvSpPr>
        <p:spPr bwMode="auto">
          <a:xfrm>
            <a:off x="0" y="1962150"/>
            <a:ext cx="9144000" cy="318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  <a:t/>
            </a:r>
            <a:br>
              <a:rPr kumimoji="0" lang="zh-CN" alt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汉仪中楷简"/>
                <a:cs typeface="+mj-cs"/>
              </a:rPr>
            </a:b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汉仪中楷简"/>
              <a:cs typeface="+mj-cs"/>
            </a:endParaRPr>
          </a:p>
        </p:txBody>
      </p:sp>
      <p:sp>
        <p:nvSpPr>
          <p:cNvPr id="8" name="标题 1"/>
          <p:cNvSpPr txBox="1"/>
          <p:nvPr/>
        </p:nvSpPr>
        <p:spPr bwMode="auto">
          <a:xfrm>
            <a:off x="0" y="1276350"/>
            <a:ext cx="9144000" cy="3867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标题 1"/>
          <p:cNvSpPr txBox="1"/>
          <p:nvPr/>
        </p:nvSpPr>
        <p:spPr bwMode="auto">
          <a:xfrm>
            <a:off x="533400" y="2038350"/>
            <a:ext cx="8001000" cy="3105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E:\2026 证道\活出新生命：向罪死，向神活\gGQE9tQYcDNrLyKSMmc8_0fV2srKJeIbnN7qjnO7-BSq982pXYn4v5CAfuhNXi63cL7MVO9PzzRyQJ964FKJ73Ev9o9lNn1ymwji1nDZif61ATOFVmwFC4DkPb_pXhFGvxHfjpeReztBfMdNK_8Egmx4Hsw4hI4pP5bc8XA11qKPqTSwHZxM-Duy4yJzZdsz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0"/>
            <a:ext cx="4500562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579276"/>
          </a:xfrm>
        </p:spPr>
        <p:txBody>
          <a:bodyPr/>
          <a:lstStyle/>
          <a:p>
            <a:r>
              <a:rPr lang="zh-CN" altLang="en-US" b="1" dirty="0"/>
              <a:t>祈祷</a:t>
            </a:r>
            <a:r>
              <a:rPr lang="en-US" altLang="zh-CN" b="1" dirty="0"/>
              <a:t>/Prayer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895351"/>
            <a:ext cx="9108504" cy="424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一、蒙恩的人，不再继续活在罪中   </a:t>
            </a:r>
            <a:r>
              <a:rPr lang="en-US" sz="3600" b="1" dirty="0" smtClean="0"/>
              <a:t>6:1-2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altLang="zh-CN" sz="3600" b="1" dirty="0" smtClean="0"/>
              <a:t>5: 20 </a:t>
            </a:r>
            <a:r>
              <a:rPr lang="zh-CN" altLang="en-US" sz="3600" b="1" dirty="0" smtClean="0"/>
              <a:t>只是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罪在哪里显多，恩典就更显多</a:t>
            </a:r>
            <a:r>
              <a:rPr lang="zh-CN" altLang="en-US" sz="3600" b="1" dirty="0" smtClean="0"/>
              <a:t>了。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6</a:t>
            </a:r>
            <a:r>
              <a:rPr lang="en-US" altLang="zh-CN" sz="3600" b="1" dirty="0" smtClean="0"/>
              <a:t>: 1</a:t>
            </a:r>
            <a:r>
              <a:rPr lang="zh-CN" altLang="en-US" sz="3600" b="1" dirty="0" smtClean="0"/>
              <a:t>这样，怎么说呢？我们可以仍在罪中，叫恩典显多吗？ </a:t>
            </a:r>
            <a:r>
              <a:rPr lang="en-US" altLang="zh-CN" sz="3600" b="1" dirty="0" smtClean="0"/>
              <a:t>2 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</a:rPr>
              <a:t>断乎不可</a:t>
            </a:r>
            <a:r>
              <a:rPr lang="zh-CN" altLang="en-US" sz="3600" b="1" dirty="0" smtClean="0"/>
              <a:t>。我们在罪上死了的人，岂可仍在罪中活着呢？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285734"/>
            <a:ext cx="9144000" cy="3286148"/>
          </a:xfrm>
        </p:spPr>
        <p:txBody>
          <a:bodyPr/>
          <a:lstStyle/>
          <a:p>
            <a:pPr algn="l"/>
            <a:r>
              <a:rPr lang="en-US" sz="3600" b="1" dirty="0" smtClean="0"/>
              <a:t>1</a:t>
            </a:r>
            <a:r>
              <a:rPr lang="zh-CN" altLang="en-US" sz="3600" b="1" dirty="0" smtClean="0"/>
              <a:t>、恩典不是犯罪的许可证</a:t>
            </a: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>普通恩典          神所赐的</a:t>
            </a:r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6000760" y="1071552"/>
            <a:ext cx="2643206" cy="40719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/>
            <a:r>
              <a:rPr lang="zh-CN" altLang="en-US" sz="3600" b="1" dirty="0" smtClean="0"/>
              <a:t>阳光雨露、</a:t>
            </a:r>
            <a:endParaRPr lang="en-US" altLang="zh-CN" sz="3600" b="1" dirty="0" smtClean="0"/>
          </a:p>
          <a:p>
            <a:pPr lvl="0" eaLnBrk="0" hangingPunct="0"/>
            <a:endParaRPr lang="en-US" altLang="zh-CN" sz="3600" b="1" dirty="0" smtClean="0"/>
          </a:p>
          <a:p>
            <a:pPr lvl="0" eaLnBrk="0" hangingPunct="0"/>
            <a:r>
              <a:rPr lang="zh-CN" altLang="en-US" sz="3600" b="1" dirty="0" smtClean="0"/>
              <a:t>瓜果菜蔬、</a:t>
            </a:r>
            <a:endParaRPr lang="en-US" altLang="zh-CN" sz="3600" b="1" dirty="0" smtClean="0"/>
          </a:p>
          <a:p>
            <a:pPr lvl="0" eaLnBrk="0" hangingPunct="0"/>
            <a:endParaRPr lang="en-US" altLang="zh-CN" sz="3600" b="1" dirty="0" smtClean="0"/>
          </a:p>
          <a:p>
            <a:pPr lvl="0" eaLnBrk="0" hangingPunct="0"/>
            <a:r>
              <a:rPr lang="zh-CN" altLang="en-US" sz="3600" b="1" dirty="0" smtClean="0"/>
              <a:t>健康身体、</a:t>
            </a:r>
            <a:endParaRPr lang="en-US" altLang="zh-CN" sz="3600" b="1" dirty="0" smtClean="0"/>
          </a:p>
          <a:p>
            <a:pPr lvl="0" eaLnBrk="0" hangingPunct="0"/>
            <a:endParaRPr lang="en-US" altLang="zh-CN" sz="3600" b="1" dirty="0" smtClean="0"/>
          </a:p>
          <a:p>
            <a:pPr lvl="0" eaLnBrk="0" hangingPunct="0"/>
            <a:r>
              <a:rPr lang="zh-CN" altLang="en-US" sz="3600" b="1" dirty="0" smtClean="0"/>
              <a:t>聪明才智</a:t>
            </a: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qual 3"/>
          <p:cNvSpPr/>
          <p:nvPr/>
        </p:nvSpPr>
        <p:spPr>
          <a:xfrm>
            <a:off x="2143108" y="3000378"/>
            <a:ext cx="714380" cy="642942"/>
          </a:xfrm>
          <a:prstGeom prst="mathEqua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Left Brace 4"/>
          <p:cNvSpPr/>
          <p:nvPr/>
        </p:nvSpPr>
        <p:spPr>
          <a:xfrm>
            <a:off x="4857752" y="1357304"/>
            <a:ext cx="928694" cy="3571900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57550"/>
          </a:xfrm>
        </p:spPr>
        <p:txBody>
          <a:bodyPr/>
          <a:lstStyle/>
          <a:p>
            <a:pPr algn="l"/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zh-CN" altLang="en-US" sz="3600" b="1" dirty="0" smtClean="0"/>
              <a:t>救赎恩典</a:t>
            </a:r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5643570" y="0"/>
            <a:ext cx="3000396" cy="5143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/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道成肉身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endParaRPr lang="en-US" altLang="zh-CN" sz="3600" b="1" dirty="0" smtClean="0">
              <a:latin typeface="+mj-lt"/>
              <a:ea typeface="+mj-ea"/>
              <a:cs typeface="+mj-cs"/>
            </a:endParaRPr>
          </a:p>
          <a:p>
            <a:pPr lvl="0" eaLnBrk="0" hangingPunct="0"/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忍受试探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顺服父旨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endParaRPr lang="en-US" altLang="zh-CN" sz="3600" b="1" dirty="0" smtClean="0">
              <a:latin typeface="+mj-lt"/>
              <a:ea typeface="+mj-ea"/>
              <a:cs typeface="+mj-cs"/>
            </a:endParaRPr>
          </a:p>
          <a:p>
            <a:pPr lvl="0" eaLnBrk="0" hangingPunct="0"/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被钉十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架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endParaRPr lang="en-US" altLang="zh-CN" sz="3600" b="1" dirty="0" smtClean="0">
              <a:latin typeface="+mj-lt"/>
              <a:ea typeface="+mj-ea"/>
              <a:cs typeface="+mj-cs"/>
            </a:endParaRPr>
          </a:p>
          <a:p>
            <a:pPr lvl="0" eaLnBrk="0" hangingPunct="0"/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复活、升天和再来</a:t>
            </a: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qual 3"/>
          <p:cNvSpPr/>
          <p:nvPr/>
        </p:nvSpPr>
        <p:spPr>
          <a:xfrm>
            <a:off x="2071670" y="2428874"/>
            <a:ext cx="714380" cy="642942"/>
          </a:xfrm>
          <a:prstGeom prst="mathEqua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Left Brace 4"/>
          <p:cNvSpPr/>
          <p:nvPr/>
        </p:nvSpPr>
        <p:spPr>
          <a:xfrm>
            <a:off x="4643438" y="357172"/>
            <a:ext cx="857256" cy="4429156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2714612" y="2071684"/>
            <a:ext cx="2643174" cy="15001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神儿子</a:t>
            </a:r>
            <a:endParaRPr lang="en-US" altLang="zh-CN" sz="36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耶稣基督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42"/>
          </a:xfrm>
        </p:spPr>
        <p:txBody>
          <a:bodyPr/>
          <a:lstStyle/>
          <a:p>
            <a:pPr algn="l"/>
            <a:r>
              <a:rPr lang="en-US" sz="3600" b="1" dirty="0" smtClean="0"/>
              <a:t>2</a:t>
            </a:r>
            <a:r>
              <a:rPr lang="zh-CN" altLang="en-US" sz="3600" b="1" dirty="0" smtClean="0"/>
              <a:t>、真正的悔改不是利用恩典，而是离开罪</a:t>
            </a:r>
          </a:p>
        </p:txBody>
      </p:sp>
      <p:pic>
        <p:nvPicPr>
          <p:cNvPr id="1026" name="Picture 2" descr="E:\2026 证道\活出新生命：向罪死，向神活\f1f7a5c1-d93f-4048-ac3b-58030514d31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8"/>
            <a:ext cx="4714876" cy="3214692"/>
          </a:xfrm>
          <a:prstGeom prst="rect">
            <a:avLst/>
          </a:prstGeom>
          <a:noFill/>
        </p:spPr>
      </p:pic>
      <p:sp>
        <p:nvSpPr>
          <p:cNvPr id="5" name="标题 1"/>
          <p:cNvSpPr txBox="1">
            <a:spLocks/>
          </p:cNvSpPr>
          <p:nvPr/>
        </p:nvSpPr>
        <p:spPr bwMode="auto">
          <a:xfrm>
            <a:off x="4714876" y="1928808"/>
            <a:ext cx="4429124" cy="3214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r>
              <a:rPr lang="zh-CN" altLang="en-US" sz="3600" b="1" dirty="0" smtClean="0"/>
              <a:t>撒下</a:t>
            </a:r>
            <a:r>
              <a:rPr lang="en-US" altLang="zh-CN" sz="3600" b="1" dirty="0" smtClean="0"/>
              <a:t>12</a:t>
            </a:r>
            <a:r>
              <a:rPr lang="zh-CN" altLang="en-US" sz="3600" b="1" dirty="0" smtClean="0"/>
              <a:t>：</a:t>
            </a:r>
            <a:r>
              <a:rPr lang="en-US" altLang="zh-CN" sz="3600" b="1" dirty="0" smtClean="0"/>
              <a:t>13</a:t>
            </a:r>
            <a:r>
              <a:rPr lang="zh-CN" altLang="en-US" sz="3600" b="1" dirty="0" smtClean="0"/>
              <a:t>大卫</a:t>
            </a:r>
            <a:r>
              <a:rPr lang="zh-CN" altLang="en-US" sz="3600" b="1" dirty="0" smtClean="0"/>
              <a:t>对拿单说，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</a:rPr>
              <a:t>我得罪耶和华了</a:t>
            </a:r>
            <a:r>
              <a:rPr lang="zh-CN" altLang="en-US" sz="3600" b="1" dirty="0" smtClean="0"/>
              <a:t>。拿单说，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耶和华已经除掉你的罪，你必不至于死</a:t>
            </a:r>
            <a:r>
              <a:rPr lang="zh-CN" altLang="en-US" sz="3600" b="1" dirty="0" smtClean="0"/>
              <a:t>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/>
            <a:r>
              <a:rPr lang="zh-CN" altLang="en-US" sz="3500" b="1" dirty="0" smtClean="0"/>
              <a:t>撒下</a:t>
            </a:r>
            <a:r>
              <a:rPr lang="en-US" altLang="zh-CN" sz="3500" b="1" dirty="0" smtClean="0"/>
              <a:t>12</a:t>
            </a:r>
            <a:r>
              <a:rPr lang="zh-CN" altLang="en-US" sz="3500" b="1" dirty="0" smtClean="0"/>
              <a:t>：</a:t>
            </a:r>
            <a:r>
              <a:rPr lang="en-US" sz="3500" b="1" dirty="0" smtClean="0"/>
              <a:t>9</a:t>
            </a:r>
            <a:r>
              <a:rPr lang="zh-CN" altLang="en-US" sz="3500" b="1" dirty="0" smtClean="0"/>
              <a:t>你为什么藐视耶和华的命令，行他眼中看为恶的事呢？你借亚扪人的刀杀害赫人乌利亚</a:t>
            </a:r>
            <a:r>
              <a:rPr lang="en-US" altLang="zh-CN" sz="3500" b="1" dirty="0" smtClean="0"/>
              <a:t>……</a:t>
            </a:r>
            <a:r>
              <a:rPr lang="zh-CN" altLang="en-US" sz="3500" b="1" dirty="0" smtClean="0"/>
              <a:t>所以</a:t>
            </a:r>
            <a:r>
              <a:rPr lang="zh-CN" altLang="en-US" sz="3500" b="1" dirty="0" smtClean="0">
                <a:solidFill>
                  <a:schemeClr val="accent6">
                    <a:lumMod val="50000"/>
                  </a:schemeClr>
                </a:solidFill>
              </a:rPr>
              <a:t>刀剑必永不离开你的家</a:t>
            </a:r>
            <a:r>
              <a:rPr lang="zh-CN" altLang="en-US" sz="3500" b="1" dirty="0" smtClean="0"/>
              <a:t>。</a:t>
            </a:r>
            <a:r>
              <a:rPr lang="en-US" sz="3500" b="1" dirty="0" smtClean="0"/>
              <a:t>11</a:t>
            </a:r>
            <a:r>
              <a:rPr lang="zh-CN" altLang="en-US" sz="3500" b="1" dirty="0" smtClean="0"/>
              <a:t>耶和华如此说，我必从你家中兴起祸患攻击你。</a:t>
            </a:r>
            <a:r>
              <a:rPr lang="zh-CN" altLang="en-US" sz="3500" b="1" dirty="0" smtClean="0">
                <a:solidFill>
                  <a:schemeClr val="accent6">
                    <a:lumMod val="50000"/>
                  </a:schemeClr>
                </a:solidFill>
              </a:rPr>
              <a:t>我必在你眼前把你的妃嫔赐给别人，</a:t>
            </a:r>
            <a:r>
              <a:rPr lang="zh-CN" altLang="en-US" sz="3500" b="1" dirty="0" smtClean="0"/>
              <a:t>他在日光之下就与她们同寝。</a:t>
            </a:r>
            <a:r>
              <a:rPr lang="en-US" sz="3500" b="1" dirty="0" smtClean="0"/>
              <a:t>12</a:t>
            </a:r>
            <a:r>
              <a:rPr lang="zh-CN" altLang="en-US" sz="3500" b="1" dirty="0" smtClean="0"/>
              <a:t>你在暗中行这事，我却要在以色列众人面前，日光之下，报应你</a:t>
            </a:r>
            <a:r>
              <a:rPr lang="en-US" altLang="zh-CN" sz="3500" b="1" dirty="0" smtClean="0"/>
              <a:t>……</a:t>
            </a:r>
            <a:r>
              <a:rPr lang="zh-CN" altLang="en-US" sz="3500" b="1" dirty="0" smtClean="0"/>
              <a:t>只是你行这事，叫耶和华的仇敌大得亵渎的机会，故此，</a:t>
            </a:r>
            <a:r>
              <a:rPr lang="zh-CN" altLang="en-US" sz="3500" b="1" dirty="0" smtClean="0">
                <a:solidFill>
                  <a:schemeClr val="accent6">
                    <a:lumMod val="50000"/>
                  </a:schemeClr>
                </a:solidFill>
              </a:rPr>
              <a:t>你所得的孩子必定要死</a:t>
            </a:r>
            <a:r>
              <a:rPr lang="zh-CN" altLang="en-US" sz="3500" b="1" dirty="0" smtClean="0"/>
              <a:t>。</a:t>
            </a:r>
            <a:endParaRPr lang="zh-CN" altLang="en-US" sz="3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929072"/>
          </a:xfrm>
        </p:spPr>
        <p:txBody>
          <a:bodyPr/>
          <a:lstStyle/>
          <a:p>
            <a:pPr algn="l"/>
            <a:r>
              <a:rPr lang="zh-CN" altLang="en-US" sz="3600" b="1" dirty="0" smtClean="0"/>
              <a:t>二、与基督联合，就是向旧生命死去</a:t>
            </a:r>
            <a:r>
              <a:rPr lang="en-US" sz="3600" b="1" dirty="0" smtClean="0"/>
              <a:t>   6</a:t>
            </a:r>
            <a:r>
              <a:rPr lang="zh-CN" altLang="en-US" sz="3600" b="1" dirty="0" smtClean="0"/>
              <a:t>：</a:t>
            </a:r>
            <a:r>
              <a:rPr lang="en-US" sz="3600" b="1" dirty="0" smtClean="0"/>
              <a:t>3-4</a:t>
            </a:r>
            <a:r>
              <a:rPr lang="zh-CN" altLang="en-US" sz="3600" b="1" dirty="0" smtClean="0"/>
              <a:t/>
            </a:r>
            <a:br>
              <a:rPr lang="zh-CN" altLang="en-US" sz="3600" b="1" dirty="0" smtClean="0"/>
            </a:br>
            <a:r>
              <a:rPr lang="en-US" altLang="zh-CN" sz="3600" b="1" dirty="0" smtClean="0"/>
              <a:t/>
            </a:r>
            <a:br>
              <a:rPr lang="en-US" altLang="zh-CN" sz="3600" b="1" dirty="0" smtClean="0"/>
            </a:br>
            <a:r>
              <a:rPr lang="en-US" altLang="zh-CN" sz="3600" b="1" dirty="0" smtClean="0"/>
              <a:t>3 </a:t>
            </a:r>
            <a:r>
              <a:rPr lang="zh-CN" altLang="en-US" sz="3600" b="1" dirty="0" smtClean="0"/>
              <a:t>岂不知我们这受洗归入基督耶稣的人，是受洗归入他的死吗？</a:t>
            </a:r>
            <a:r>
              <a:rPr lang="en-US" altLang="zh-CN" sz="3600" b="1" dirty="0" smtClean="0"/>
              <a:t>4 </a:t>
            </a:r>
            <a:r>
              <a:rPr lang="zh-CN" altLang="en-US" sz="3600" b="1" dirty="0" smtClean="0"/>
              <a:t>所以，我们借着洗礼归入死，和他一同埋葬</a:t>
            </a:r>
            <a:r>
              <a:rPr lang="en-US" altLang="zh-CN" sz="3600" b="1" dirty="0" smtClean="0"/>
              <a:t>……</a:t>
            </a:r>
            <a:r>
              <a:rPr lang="zh-CN" altLang="en-US" sz="3600" b="1" dirty="0" smtClean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428596" y="1928808"/>
            <a:ext cx="1143008" cy="15001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死</a:t>
            </a:r>
          </a:p>
        </p:txBody>
      </p:sp>
      <p:sp>
        <p:nvSpPr>
          <p:cNvPr id="4" name="Left Brace 3"/>
          <p:cNvSpPr/>
          <p:nvPr/>
        </p:nvSpPr>
        <p:spPr>
          <a:xfrm>
            <a:off x="1214414" y="928676"/>
            <a:ext cx="857256" cy="3429024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2357422" y="642924"/>
            <a:ext cx="6572264" cy="41433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eaLnBrk="0" hangingPunct="0"/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、灵性的死亡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——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与神关系的破裂。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eaLnBrk="0" hangingPunct="0"/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2</a:t>
            </a:r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、肉体的死</a:t>
            </a:r>
            <a:r>
              <a:rPr lang="en-US" altLang="zh-CN" sz="3600" b="1" dirty="0" smtClean="0">
                <a:latin typeface="+mj-lt"/>
                <a:ea typeface="+mj-ea"/>
                <a:cs typeface="+mj-cs"/>
              </a:rPr>
              <a:t>——</a:t>
            </a:r>
            <a:r>
              <a:rPr lang="zh-CN" altLang="en-US" sz="3600" b="1" dirty="0" smtClean="0">
                <a:latin typeface="+mj-lt"/>
                <a:ea typeface="+mj-ea"/>
                <a:cs typeface="+mj-cs"/>
              </a:rPr>
              <a:t>灵魂离开身体。</a:t>
            </a: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1733</TotalTime>
  <Words>436</Words>
  <Application>WPS Presentation</Application>
  <PresentationFormat>On-screen Show (16:9)</PresentationFormat>
  <Paragraphs>45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主题</vt:lpstr>
      <vt:lpstr>活出新生命：向罪死，向神活 罗  6:1-14</vt:lpstr>
      <vt:lpstr>祈祷/Prayer</vt:lpstr>
      <vt:lpstr>一、蒙恩的人，不再继续活在罪中   6:1-2  5: 20 只是罪在哪里显多，恩典就更显多了。   6: 1这样，怎么说呢？我们可以仍在罪中，叫恩典显多吗？ 2 断乎不可。我们在罪上死了的人，岂可仍在罪中活着呢？</vt:lpstr>
      <vt:lpstr>1、恩典不是犯罪的许可证     普通恩典          神所赐的</vt:lpstr>
      <vt:lpstr>    救赎恩典</vt:lpstr>
      <vt:lpstr>2、真正的悔改不是利用恩典，而是离开罪</vt:lpstr>
      <vt:lpstr>撒下12：9你为什么藐视耶和华的命令，行他眼中看为恶的事呢？你借亚扪人的刀杀害赫人乌利亚……所以刀剑必永不离开你的家。11耶和华如此说，我必从你家中兴起祸患攻击你。我必在你眼前把你的妃嫔赐给别人，他在日光之下就与她们同寝。12你在暗中行这事，我却要在以色列众人面前，日光之下，报应你……只是你行这事，叫耶和华的仇敌大得亵渎的机会，故此，你所得的孩子必定要死。</vt:lpstr>
      <vt:lpstr>二、与基督联合，就是向旧生命死去   6：3-4  3 岂不知我们这受洗归入基督耶稣的人，是受洗归入他的死吗？4 所以，我们借着洗礼归入死，和他一同埋葬……。</vt:lpstr>
      <vt:lpstr>Slide 9</vt:lpstr>
      <vt:lpstr>主耶稣</vt:lpstr>
      <vt:lpstr>Slide 11</vt:lpstr>
      <vt:lpstr>Slide 12</vt:lpstr>
      <vt:lpstr>1、不再作罪的奴仆  6 因为知道我们的旧人和他同钉十字架，使罪身灭绝，叫我们不再作罪的奴仆。</vt:lpstr>
      <vt:lpstr>2、有“新生的样式”  8 我们若是与基督同死，就信必与他同活…… 10 他死是向罪死了，只有一次；他活是向神活着。</vt:lpstr>
      <vt:lpstr>总结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20:3 除了我以外，你不可有别的神。20:4 不可为自己雕刻偶像；也不可做甚么形像彷佛上天、下地和地底下、水中的百物.  20:7 不可妄称耶和华你　神的名；因为妄称耶和华名的，耶和华必不以他为无罪。不可妄称耶和华你　神的名；因为妄称耶和华名的，耶和华必不以他为无罪。 </dc:title>
  <dc:creator>peter tian</dc:creator>
  <cp:lastModifiedBy>peter tian</cp:lastModifiedBy>
  <cp:revision>1642</cp:revision>
  <dcterms:created xsi:type="dcterms:W3CDTF">2026-05-30T12:07:49Z</dcterms:created>
  <dcterms:modified xsi:type="dcterms:W3CDTF">2026-08-15T13:24:47Z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69A61B536E3F46B0A27A49180A60E37D_12</vt:lpwstr>
  </property>
</Properties>
</file>