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562" r:id="rId2"/>
    <p:sldId id="421" r:id="rId3"/>
    <p:sldId id="663" r:id="rId4"/>
    <p:sldId id="665" r:id="rId5"/>
    <p:sldId id="667" r:id="rId6"/>
    <p:sldId id="688" r:id="rId7"/>
    <p:sldId id="689" r:id="rId8"/>
    <p:sldId id="699" r:id="rId9"/>
    <p:sldId id="676" r:id="rId10"/>
    <p:sldId id="690" r:id="rId11"/>
    <p:sldId id="700" r:id="rId12"/>
    <p:sldId id="695" r:id="rId13"/>
    <p:sldId id="696" r:id="rId14"/>
    <p:sldId id="701" r:id="rId15"/>
    <p:sldId id="422" r:id="rId16"/>
  </p:sldIdLst>
  <p:sldSz cx="9144000" cy="6858000" type="screen4x3"/>
  <p:notesSz cx="7315200" cy="96012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581" autoAdjust="0"/>
  </p:normalViewPr>
  <p:slideViewPr>
    <p:cSldViewPr>
      <p:cViewPr varScale="1">
        <p:scale>
          <a:sx n="111" d="100"/>
          <a:sy n="111" d="100"/>
        </p:scale>
        <p:origin x="165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9510A215-44AC-48DA-AF86-EC2F785F13D6}" type="datetimeFigureOut">
              <a:rPr lang="en-US" smtClean="0"/>
              <a:pPr/>
              <a:t>3/18/2023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E85D5665-A5AE-45BB-8848-AA424DA214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591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3D9D37-59B6-4FD4-B62C-EA5223FD416D}" type="datetimeFigureOut">
              <a:rPr lang="zh-CN" altLang="en-US"/>
              <a:pPr>
                <a:defRPr/>
              </a:pPr>
              <a:t>2023/3/18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609F6C-3832-4A94-9C78-A09827F5503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49838-A36D-4165-A395-840B24B390A6}" type="datetimeFigureOut">
              <a:rPr lang="zh-CN" altLang="en-US"/>
              <a:pPr>
                <a:defRPr/>
              </a:pPr>
              <a:t>2023/3/18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E6CA8-7327-434E-99BD-8578615981D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029E5-0BC8-4359-9890-8277E61C6893}" type="datetimeFigureOut">
              <a:rPr lang="zh-CN" altLang="en-US"/>
              <a:pPr>
                <a:defRPr/>
              </a:pPr>
              <a:t>2023/3/18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9E28C-3C3A-49E1-9025-02BEA788874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CC31A-9154-43B9-AC08-B2E1B37570E0}" type="datetimeFigureOut">
              <a:rPr lang="zh-CN" altLang="en-US"/>
              <a:pPr>
                <a:defRPr/>
              </a:pPr>
              <a:t>2023/3/18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F81B23-17D3-48A0-9A34-43C89BFDCDE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9C003D-1630-4417-9F76-668A9E0FFDC5}" type="datetimeFigureOut">
              <a:rPr lang="zh-CN" altLang="en-US"/>
              <a:pPr>
                <a:defRPr/>
              </a:pPr>
              <a:t>2023/3/18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50CCD0-35AC-49FD-98B8-8BED130348F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88E6E-A14D-4A90-B2B4-E9F41E1F8165}" type="datetimeFigureOut">
              <a:rPr lang="zh-CN" altLang="en-US"/>
              <a:pPr>
                <a:defRPr/>
              </a:pPr>
              <a:t>2023/3/18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F350B-92BC-41F2-A4FE-565A1044C20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06C53-A131-498A-A525-37077DBA0095}" type="datetimeFigureOut">
              <a:rPr lang="zh-CN" altLang="en-US"/>
              <a:pPr>
                <a:defRPr/>
              </a:pPr>
              <a:t>2023/3/18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87A055-C9CE-4D91-9D43-D408D8ECF7F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0E5D7-D573-4729-A6A0-6031E4F961CC}" type="datetimeFigureOut">
              <a:rPr lang="zh-CN" altLang="en-US"/>
              <a:pPr>
                <a:defRPr/>
              </a:pPr>
              <a:t>2023/3/18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777D0-42B9-4AEE-ADE2-0004775D976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42271-1D37-45F0-82D7-82D18C5C5122}" type="datetimeFigureOut">
              <a:rPr lang="zh-CN" altLang="en-US"/>
              <a:pPr>
                <a:defRPr/>
              </a:pPr>
              <a:t>2023/3/18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81EDB-8CE2-40C9-AB82-6EA86292D4F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9C8085-0888-43B1-9E2E-D6E727554759}" type="datetimeFigureOut">
              <a:rPr lang="zh-CN" altLang="en-US"/>
              <a:pPr>
                <a:defRPr/>
              </a:pPr>
              <a:t>2023/3/18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C95EFB-B999-418C-A689-C35398BA7EB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C5665-1B5B-4687-9E2E-C0A1946DE657}" type="datetimeFigureOut">
              <a:rPr lang="zh-CN" altLang="en-US"/>
              <a:pPr>
                <a:defRPr/>
              </a:pPr>
              <a:t>2023/3/18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D6D2DC-6CF7-40E1-B2C3-9049AEEFDCE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6C1C240-9017-4C45-A094-DD8E498073CB}" type="datetimeFigureOut">
              <a:rPr lang="zh-CN" altLang="en-US"/>
              <a:pPr>
                <a:defRPr/>
              </a:pPr>
              <a:t>2023/3/18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7EEFD9F-D935-4FC2-AC09-44F040414EE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标题 3"/>
          <p:cNvSpPr>
            <a:spLocks noGrp="1"/>
          </p:cNvSpPr>
          <p:nvPr>
            <p:ph type="title"/>
          </p:nvPr>
        </p:nvSpPr>
        <p:spPr>
          <a:xfrm>
            <a:off x="-108520" y="1"/>
            <a:ext cx="9238586" cy="1556792"/>
          </a:xfrm>
        </p:spPr>
        <p:txBody>
          <a:bodyPr/>
          <a:lstStyle/>
          <a:p>
            <a:r>
              <a:rPr lang="zh-CN" altLang="en-US" sz="4000" b="1" dirty="0">
                <a:solidFill>
                  <a:srgbClr val="FFFF00"/>
                </a:solidFill>
              </a:rPr>
              <a:t>格拉森奇遇</a:t>
            </a:r>
            <a:br>
              <a:rPr lang="en-US" altLang="zh-CN" sz="4000" b="1" dirty="0">
                <a:solidFill>
                  <a:srgbClr val="FFFF00"/>
                </a:solidFill>
              </a:rPr>
            </a:br>
            <a:r>
              <a:rPr lang="zh-CN" altLang="en-US" sz="3200" b="1" dirty="0">
                <a:solidFill>
                  <a:schemeClr val="bg1"/>
                </a:solidFill>
              </a:rPr>
              <a:t>可</a:t>
            </a:r>
            <a:r>
              <a:rPr lang="en-US" altLang="zh-CN" sz="3200" b="1" dirty="0">
                <a:solidFill>
                  <a:schemeClr val="bg1"/>
                </a:solidFill>
              </a:rPr>
              <a:t>5</a:t>
            </a:r>
            <a:r>
              <a:rPr lang="zh-CN" altLang="en-US" sz="3200" b="1" dirty="0">
                <a:solidFill>
                  <a:schemeClr val="bg1"/>
                </a:solidFill>
              </a:rPr>
              <a:t>：</a:t>
            </a:r>
            <a:r>
              <a:rPr lang="en-US" altLang="zh-CN" sz="3200" b="1" dirty="0">
                <a:solidFill>
                  <a:schemeClr val="bg1"/>
                </a:solidFill>
              </a:rPr>
              <a:t>1-20</a:t>
            </a:r>
            <a:endParaRPr lang="zh-CN" altLang="en-US" sz="3200" dirty="0">
              <a:solidFill>
                <a:schemeClr val="bg1"/>
              </a:solidFill>
            </a:endParaRPr>
          </a:p>
        </p:txBody>
      </p:sp>
      <p:pic>
        <p:nvPicPr>
          <p:cNvPr id="3" name="Picture 2" descr="A picture containing grass, outdoor, field, mammal&#10;&#10;Description automatically generated">
            <a:extLst>
              <a:ext uri="{FF2B5EF4-FFF2-40B4-BE49-F238E27FC236}">
                <a16:creationId xmlns:a16="http://schemas.microsoft.com/office/drawing/2014/main" id="{41C934B0-4011-BFCD-A4BB-E09FF9A0BD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4824"/>
            <a:ext cx="9130066" cy="501317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>
            <a:extLst>
              <a:ext uri="{FF2B5EF4-FFF2-40B4-BE49-F238E27FC236}">
                <a16:creationId xmlns:a16="http://schemas.microsoft.com/office/drawing/2014/main" id="{1765CE6E-07AD-DFD7-E57E-E5A64C09114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 bwMode="auto">
          <a:xfrm>
            <a:off x="107504" y="0"/>
            <a:ext cx="446449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l" eaLnBrk="1" hangingPunct="1"/>
            <a:r>
              <a:rPr lang="zh-CN" altLang="en-US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      延庆教会：</a:t>
            </a:r>
            <a:b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b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地处北京郊区</a:t>
            </a:r>
            <a: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/</a:t>
            </a:r>
            <a: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山区</a:t>
            </a:r>
            <a:b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b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以老人居多</a:t>
            </a:r>
            <a:b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b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小学、初中、高中</a:t>
            </a:r>
            <a:b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b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务农、商贩</a:t>
            </a:r>
            <a:b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b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b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待人热情、大方</a:t>
            </a:r>
            <a:endParaRPr lang="zh-CN" altLang="en-US" sz="3600" b="1" dirty="0">
              <a:solidFill>
                <a:schemeClr val="bg1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904385C9-C7B9-9930-462A-38E32DAB7765}"/>
              </a:ext>
            </a:extLst>
          </p:cNvPr>
          <p:cNvSpPr txBox="1">
            <a:spLocks/>
          </p:cNvSpPr>
          <p:nvPr/>
        </p:nvSpPr>
        <p:spPr bwMode="auto">
          <a:xfrm>
            <a:off x="4427984" y="0"/>
            <a:ext cx="471601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l" eaLnBrk="1" hangingPunct="1"/>
            <a:r>
              <a:rPr lang="zh-CN" altLang="en-US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        主恩教会：</a:t>
            </a:r>
            <a:b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b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地处北京市区</a:t>
            </a:r>
            <a: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/</a:t>
            </a:r>
            <a: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东三环</a:t>
            </a:r>
            <a:endParaRPr lang="en-US" altLang="zh-CN" sz="3600" b="1" dirty="0">
              <a:solidFill>
                <a:srgbClr val="FFFF0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algn="l" eaLnBrk="1" hangingPunct="1"/>
            <a:endParaRPr lang="en-US" altLang="zh-CN" sz="3600" b="1" dirty="0">
              <a:solidFill>
                <a:srgbClr val="FFFF0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algn="l" eaLnBrk="1" hangingPunct="1"/>
            <a: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以年青人居多</a:t>
            </a:r>
            <a:endParaRPr lang="en-US" altLang="zh-CN" sz="3600" b="1" dirty="0">
              <a:solidFill>
                <a:srgbClr val="FFFF0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algn="l" eaLnBrk="1" hangingPunct="1"/>
            <a:endParaRPr lang="en-US" altLang="zh-CN" sz="3600" b="1" dirty="0">
              <a:solidFill>
                <a:srgbClr val="FFFF0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algn="l" eaLnBrk="1" hangingPunct="1"/>
            <a: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本科、硕士及以上</a:t>
            </a:r>
            <a:endParaRPr lang="en-US" altLang="zh-CN" sz="3600" b="1" dirty="0">
              <a:solidFill>
                <a:srgbClr val="FFFF0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algn="l" eaLnBrk="1" hangingPunct="1"/>
            <a:endParaRPr lang="en-US" altLang="zh-CN" sz="3600" b="1" dirty="0">
              <a:solidFill>
                <a:srgbClr val="FFFF0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algn="l" eaLnBrk="1" hangingPunct="1"/>
            <a: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学生、国</a:t>
            </a:r>
            <a: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/</a:t>
            </a:r>
            <a: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外企职员、海归、导演、演员</a:t>
            </a:r>
            <a:endParaRPr lang="en-US" altLang="zh-CN" sz="3600" b="1" dirty="0">
              <a:solidFill>
                <a:srgbClr val="FFFF0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algn="l" eaLnBrk="1" hangingPunct="1"/>
            <a:endParaRPr lang="en-US" altLang="zh-CN" sz="3600" b="1" dirty="0">
              <a:solidFill>
                <a:srgbClr val="FFFF0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algn="l" eaLnBrk="1" hangingPunct="1"/>
            <a: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尊重、界限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28AF678-BFCA-F9EA-814A-69242F9352E3}"/>
              </a:ext>
            </a:extLst>
          </p:cNvPr>
          <p:cNvCxnSpPr>
            <a:cxnSpLocks/>
          </p:cNvCxnSpPr>
          <p:nvPr/>
        </p:nvCxnSpPr>
        <p:spPr>
          <a:xfrm>
            <a:off x="4355976" y="0"/>
            <a:ext cx="0" cy="685800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4319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>
            <a:extLst>
              <a:ext uri="{FF2B5EF4-FFF2-40B4-BE49-F238E27FC236}">
                <a16:creationId xmlns:a16="http://schemas.microsoft.com/office/drawing/2014/main" id="{1765CE6E-07AD-DFD7-E57E-E5A64C09114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 bwMode="auto">
          <a:xfrm>
            <a:off x="0" y="0"/>
            <a:ext cx="4572000" cy="393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l" eaLnBrk="1" hangingPunct="1"/>
            <a:r>
              <a:rPr lang="zh-CN" altLang="en-US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      延庆教会：</a:t>
            </a:r>
            <a:b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b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常听到有人被鬼附了</a:t>
            </a:r>
            <a:endParaRPr lang="zh-CN" altLang="en-US" sz="3600" b="1" dirty="0">
              <a:solidFill>
                <a:schemeClr val="bg1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904385C9-C7B9-9930-462A-38E32DAB7765}"/>
              </a:ext>
            </a:extLst>
          </p:cNvPr>
          <p:cNvSpPr txBox="1">
            <a:spLocks/>
          </p:cNvSpPr>
          <p:nvPr/>
        </p:nvSpPr>
        <p:spPr bwMode="auto">
          <a:xfrm>
            <a:off x="4427984" y="0"/>
            <a:ext cx="4716016" cy="450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l" eaLnBrk="1" hangingPunct="1"/>
            <a:r>
              <a:rPr lang="zh-CN" altLang="en-US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       主恩教会：</a:t>
            </a:r>
            <a:b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b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常听到有人抑郁了，患焦虑症了。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AE94ACB-C208-465F-1CBB-A9B27B643EF9}"/>
              </a:ext>
            </a:extLst>
          </p:cNvPr>
          <p:cNvCxnSpPr>
            <a:cxnSpLocks/>
          </p:cNvCxnSpPr>
          <p:nvPr/>
        </p:nvCxnSpPr>
        <p:spPr>
          <a:xfrm>
            <a:off x="4355976" y="0"/>
            <a:ext cx="0" cy="685800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18254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>
            <a:extLst>
              <a:ext uri="{FF2B5EF4-FFF2-40B4-BE49-F238E27FC236}">
                <a16:creationId xmlns:a16="http://schemas.microsoft.com/office/drawing/2014/main" id="{1765CE6E-07AD-DFD7-E57E-E5A64C09114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 bwMode="auto">
          <a:xfrm>
            <a:off x="107504" y="116632"/>
            <a:ext cx="9036496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l" eaLnBrk="1" hangingPunct="1"/>
            <a:r>
              <a:rPr lang="zh-CN" altLang="en-US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问题思考：</a:t>
            </a:r>
            <a:b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b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1</a:t>
            </a:r>
            <a: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、接受</a:t>
            </a:r>
            <a: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/</a:t>
            </a:r>
            <a: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相信耶稣对我们个人、我们的婚姻、我们的子女教育、我们的事业到底是有损的，还是有益的？</a:t>
            </a:r>
            <a:b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b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2</a:t>
            </a:r>
            <a: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、如果相信耶稣对我们是有益的，我是继续活在自己的模式里面，还是愿意作出改变？</a:t>
            </a:r>
            <a:endParaRPr lang="zh-CN" altLang="en-US" sz="3600" b="1" dirty="0">
              <a:solidFill>
                <a:schemeClr val="bg1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917362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>
            <a:extLst>
              <a:ext uri="{FF2B5EF4-FFF2-40B4-BE49-F238E27FC236}">
                <a16:creationId xmlns:a16="http://schemas.microsoft.com/office/drawing/2014/main" id="{1765CE6E-07AD-DFD7-E57E-E5A64C09114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 bwMode="auto">
          <a:xfrm>
            <a:off x="107504" y="116632"/>
            <a:ext cx="9036496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l" eaLnBrk="1" hangingPunct="1"/>
            <a: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三、被鬼所附之人是一个被主所想起、所惦记的人</a:t>
            </a:r>
            <a:b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b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b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b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35 </a:t>
            </a:r>
            <a: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当那天晚上，耶稣对门徒说，我们渡到那边去吧。</a:t>
            </a:r>
            <a:b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                                                  </a:t>
            </a:r>
            <a:r>
              <a:rPr lang="zh-CN" altLang="en-US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可</a:t>
            </a:r>
            <a:r>
              <a:rPr lang="en-US" altLang="zh-CN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4</a:t>
            </a:r>
            <a:r>
              <a:rPr lang="zh-CN" altLang="en-US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：</a:t>
            </a:r>
            <a:r>
              <a:rPr lang="en-US" altLang="zh-CN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35</a:t>
            </a:r>
            <a:endParaRPr lang="zh-CN" altLang="en-US" sz="3600" b="1" dirty="0">
              <a:solidFill>
                <a:schemeClr val="bg1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528730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>
            <a:extLst>
              <a:ext uri="{FF2B5EF4-FFF2-40B4-BE49-F238E27FC236}">
                <a16:creationId xmlns:a16="http://schemas.microsoft.com/office/drawing/2014/main" id="{1765CE6E-07AD-DFD7-E57E-E5A64C09114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 bwMode="auto">
          <a:xfrm>
            <a:off x="107504" y="116632"/>
            <a:ext cx="9036496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l" eaLnBrk="1" hangingPunct="1"/>
            <a: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18</a:t>
            </a:r>
            <a: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耶稣上船的时候，那从前被鬼附着的人，恳求和耶稣同在。</a:t>
            </a:r>
            <a:b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b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19</a:t>
            </a:r>
            <a: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耶稣不许，却对他说，</a:t>
            </a:r>
            <a:r>
              <a:rPr lang="zh-CN" altLang="en-US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你回家去，到你的亲属那里，将主为你所作的，是何等大的事，是怎样怜悯你，都告诉他们</a:t>
            </a:r>
            <a: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。</a:t>
            </a:r>
            <a:b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b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20</a:t>
            </a:r>
            <a: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那人就走了，</a:t>
            </a:r>
            <a:r>
              <a:rPr lang="zh-CN" altLang="en-US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在低加波利，传扬耶稣为他作了何等大的事，</a:t>
            </a:r>
            <a: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众人就都希奇。</a:t>
            </a:r>
            <a:b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b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                                                  </a:t>
            </a:r>
            <a:r>
              <a:rPr lang="zh-CN" altLang="en-US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可</a:t>
            </a:r>
            <a:r>
              <a:rPr lang="en-US" altLang="zh-CN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5</a:t>
            </a:r>
            <a:r>
              <a:rPr lang="zh-CN" altLang="en-US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：</a:t>
            </a:r>
            <a:r>
              <a:rPr lang="en-US" altLang="zh-CN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18-19</a:t>
            </a:r>
            <a:endParaRPr lang="zh-CN" altLang="en-US" sz="3600" b="1" dirty="0">
              <a:solidFill>
                <a:schemeClr val="bg1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397467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4DE62-692C-5CC5-E178-029A30853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52128"/>
          </a:xfrm>
        </p:spPr>
        <p:txBody>
          <a:bodyPr/>
          <a:lstStyle/>
          <a:p>
            <a:r>
              <a:rPr lang="zh-CN" altLang="en-US" b="1" dirty="0">
                <a:solidFill>
                  <a:srgbClr val="FFFF00"/>
                </a:solidFill>
              </a:rPr>
              <a:t>祈祷</a:t>
            </a:r>
            <a:r>
              <a:rPr lang="en-US" altLang="zh-CN" b="1" dirty="0">
                <a:solidFill>
                  <a:srgbClr val="FFFF00"/>
                </a:solidFill>
              </a:rPr>
              <a:t>/Prayer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E501A2-3EFA-0310-6D6A-5ACABD8CF2C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496" y="1725985"/>
            <a:ext cx="9108504" cy="5139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496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4DE62-692C-5CC5-E178-029A30853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52128"/>
          </a:xfrm>
        </p:spPr>
        <p:txBody>
          <a:bodyPr/>
          <a:lstStyle/>
          <a:p>
            <a:r>
              <a:rPr lang="zh-CN" altLang="en-US" b="1" dirty="0">
                <a:solidFill>
                  <a:srgbClr val="FFFF00"/>
                </a:solidFill>
              </a:rPr>
              <a:t>祈祷</a:t>
            </a:r>
            <a:r>
              <a:rPr lang="en-US" altLang="zh-CN" b="1" dirty="0">
                <a:solidFill>
                  <a:srgbClr val="FFFF00"/>
                </a:solidFill>
              </a:rPr>
              <a:t>/Prayer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E501A2-3EFA-0310-6D6A-5ACABD8CF2C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496" y="1725985"/>
            <a:ext cx="9108504" cy="5139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842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>
            <a:extLst>
              <a:ext uri="{FF2B5EF4-FFF2-40B4-BE49-F238E27FC236}">
                <a16:creationId xmlns:a16="http://schemas.microsoft.com/office/drawing/2014/main" id="{1765CE6E-07AD-DFD7-E57E-E5A64C09114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 bwMode="auto">
          <a:xfrm>
            <a:off x="98268" y="0"/>
            <a:ext cx="9036496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l" eaLnBrk="1" hangingPunct="1"/>
            <a: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一、简述经文内容</a:t>
            </a:r>
            <a:endParaRPr lang="zh-CN" altLang="en-US" sz="3600" b="1" dirty="0">
              <a:solidFill>
                <a:schemeClr val="bg1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pic>
        <p:nvPicPr>
          <p:cNvPr id="3" name="Picture 2" descr="A picture containing sky, outdoor, nature, plant&#10;&#10;Description automatically generated">
            <a:extLst>
              <a:ext uri="{FF2B5EF4-FFF2-40B4-BE49-F238E27FC236}">
                <a16:creationId xmlns:a16="http://schemas.microsoft.com/office/drawing/2014/main" id="{FBC8B397-EB00-A991-7945-1C1C10C6E7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68" y="1124744"/>
            <a:ext cx="4096454" cy="2304256"/>
          </a:xfrm>
          <a:prstGeom prst="rect">
            <a:avLst/>
          </a:prstGeom>
        </p:spPr>
      </p:pic>
      <p:pic>
        <p:nvPicPr>
          <p:cNvPr id="5" name="Picture 4" descr="A picture containing night&#10;&#10;Description automatically generated">
            <a:extLst>
              <a:ext uri="{FF2B5EF4-FFF2-40B4-BE49-F238E27FC236}">
                <a16:creationId xmlns:a16="http://schemas.microsoft.com/office/drawing/2014/main" id="{E6D8B858-C7C0-E23F-010F-B245C9B172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064776"/>
            <a:ext cx="4553486" cy="2364223"/>
          </a:xfrm>
          <a:prstGeom prst="rect">
            <a:avLst/>
          </a:prstGeom>
        </p:spPr>
      </p:pic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34808419-294D-1D36-2C12-1DE7F38182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3906269"/>
            <a:ext cx="60960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6296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>
            <a:extLst>
              <a:ext uri="{FF2B5EF4-FFF2-40B4-BE49-F238E27FC236}">
                <a16:creationId xmlns:a16="http://schemas.microsoft.com/office/drawing/2014/main" id="{1765CE6E-07AD-DFD7-E57E-E5A64C09114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 bwMode="auto">
          <a:xfrm>
            <a:off x="98268" y="332656"/>
            <a:ext cx="9036496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l" eaLnBrk="1" hangingPunct="1"/>
            <a:b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br>
              <a:rPr lang="en-US" altLang="zh-CN" sz="18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endParaRPr lang="zh-CN" altLang="en-US" sz="3200" b="1" dirty="0">
              <a:solidFill>
                <a:schemeClr val="bg1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6948FF80-E791-F69B-4128-0AD3AA6E54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38"/>
            <a:ext cx="9144000" cy="683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80882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>
            <a:extLst>
              <a:ext uri="{FF2B5EF4-FFF2-40B4-BE49-F238E27FC236}">
                <a16:creationId xmlns:a16="http://schemas.microsoft.com/office/drawing/2014/main" id="{1765CE6E-07AD-DFD7-E57E-E5A64C09114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 bwMode="auto">
          <a:xfrm>
            <a:off x="107504" y="260648"/>
            <a:ext cx="8568952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l" eaLnBrk="1" hangingPunct="1"/>
            <a:b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endParaRPr lang="zh-CN" altLang="en-US" sz="3600" b="1" dirty="0">
              <a:solidFill>
                <a:srgbClr val="FFFF0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pic>
        <p:nvPicPr>
          <p:cNvPr id="3" name="Picture 2" descr="A picture containing grass, outdoor, field, mammal&#10;&#10;Description automatically generated">
            <a:extLst>
              <a:ext uri="{FF2B5EF4-FFF2-40B4-BE49-F238E27FC236}">
                <a16:creationId xmlns:a16="http://schemas.microsoft.com/office/drawing/2014/main" id="{84C00E65-E2E3-8D89-7D03-47786AE018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808"/>
            <a:ext cx="9144000" cy="6829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7277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>
            <a:extLst>
              <a:ext uri="{FF2B5EF4-FFF2-40B4-BE49-F238E27FC236}">
                <a16:creationId xmlns:a16="http://schemas.microsoft.com/office/drawing/2014/main" id="{1765CE6E-07AD-DFD7-E57E-E5A64C09114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 bwMode="auto">
          <a:xfrm>
            <a:off x="107504" y="260648"/>
            <a:ext cx="8928992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l" eaLnBrk="1" hangingPunct="1"/>
            <a: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二、被鬼所附之人是一个被他人拒绝、被隔离的人</a:t>
            </a:r>
            <a:b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b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r>
              <a:rPr lang="zh-CN" altLang="en-US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住在坟茔里</a:t>
            </a:r>
            <a: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——</a:t>
            </a:r>
            <a: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被人拒绝、有家不能回</a:t>
            </a:r>
            <a:b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b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r>
              <a:rPr lang="zh-CN" altLang="en-US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被用铁链和脚镣锁着</a:t>
            </a:r>
            <a: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——</a:t>
            </a:r>
            <a: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没有自由</a:t>
            </a:r>
            <a:b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b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r>
              <a:rPr lang="zh-CN" altLang="en-US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许久不穿衣服</a:t>
            </a:r>
            <a: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（路</a:t>
            </a:r>
            <a: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8</a:t>
            </a:r>
            <a: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：</a:t>
            </a:r>
            <a: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27</a:t>
            </a:r>
            <a: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）</a:t>
            </a:r>
            <a: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—— </a:t>
            </a:r>
            <a: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不知羞耻</a:t>
            </a:r>
            <a:b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b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r>
              <a:rPr lang="zh-CN" altLang="en-US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极其凶猛，无人敢从那条路经过</a:t>
            </a:r>
            <a: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（太</a:t>
            </a:r>
            <a: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8</a:t>
            </a:r>
            <a: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：</a:t>
            </a:r>
            <a: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28</a:t>
            </a:r>
            <a: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）</a:t>
            </a:r>
            <a:b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                              ——</a:t>
            </a:r>
            <a: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让人绕道而行的人</a:t>
            </a:r>
            <a:b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br>
              <a:rPr lang="en-US" altLang="zh-CN" sz="14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r>
              <a:rPr lang="zh-CN" altLang="en-US" sz="36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用石头砍自己</a:t>
            </a:r>
            <a: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——</a:t>
            </a:r>
            <a: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没有自我保护意识</a:t>
            </a:r>
          </a:p>
        </p:txBody>
      </p:sp>
    </p:spTree>
    <p:extLst>
      <p:ext uri="{BB962C8B-B14F-4D97-AF65-F5344CB8AC3E}">
        <p14:creationId xmlns:p14="http://schemas.microsoft.com/office/powerpoint/2010/main" val="37262574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>
            <a:extLst>
              <a:ext uri="{FF2B5EF4-FFF2-40B4-BE49-F238E27FC236}">
                <a16:creationId xmlns:a16="http://schemas.microsoft.com/office/drawing/2014/main" id="{1765CE6E-07AD-DFD7-E57E-E5A64C09114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 bwMode="auto">
          <a:xfrm>
            <a:off x="107504" y="44624"/>
            <a:ext cx="9001000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l" eaLnBrk="1" hangingPunct="1"/>
            <a: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是一个让家人跟着一起陷入痛苦之中的人</a:t>
            </a:r>
            <a:b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b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       </a:t>
            </a:r>
            <a: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为人子：</a:t>
            </a:r>
            <a:b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b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       </a:t>
            </a:r>
            <a: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为人夫：</a:t>
            </a:r>
            <a:b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b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br>
            <a: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       </a:t>
            </a:r>
            <a:r>
              <a:rPr lang="zh-CN" altLang="en-US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为人父：</a:t>
            </a:r>
          </a:p>
        </p:txBody>
      </p:sp>
    </p:spTree>
    <p:extLst>
      <p:ext uri="{BB962C8B-B14F-4D97-AF65-F5344CB8AC3E}">
        <p14:creationId xmlns:p14="http://schemas.microsoft.com/office/powerpoint/2010/main" val="19595452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>
            <a:extLst>
              <a:ext uri="{FF2B5EF4-FFF2-40B4-BE49-F238E27FC236}">
                <a16:creationId xmlns:a16="http://schemas.microsoft.com/office/drawing/2014/main" id="{1765CE6E-07AD-DFD7-E57E-E5A64C09114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 bwMode="auto">
          <a:xfrm>
            <a:off x="107504" y="116632"/>
            <a:ext cx="9036496" cy="6552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l" eaLnBrk="1" hangingPunct="1"/>
            <a: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2</a:t>
            </a:r>
            <a:endParaRPr lang="zh-CN" altLang="en-US" sz="3600" b="1" dirty="0">
              <a:solidFill>
                <a:schemeClr val="bg1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pic>
        <p:nvPicPr>
          <p:cNvPr id="3" name="Picture 2" descr="A church with a tall steeple&#10;&#10;Description automatically generated with low confidence">
            <a:extLst>
              <a:ext uri="{FF2B5EF4-FFF2-40B4-BE49-F238E27FC236}">
                <a16:creationId xmlns:a16="http://schemas.microsoft.com/office/drawing/2014/main" id="{B7680A55-FD47-1BAB-B258-119408FB4F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147" y="0"/>
            <a:ext cx="4417297" cy="5373216"/>
          </a:xfrm>
          <a:prstGeom prst="rect">
            <a:avLst/>
          </a:prstGeom>
        </p:spPr>
      </p:pic>
      <p:pic>
        <p:nvPicPr>
          <p:cNvPr id="6" name="Picture 5" descr="A picture containing crowd, auditorium&#10;&#10;Description automatically generated">
            <a:extLst>
              <a:ext uri="{FF2B5EF4-FFF2-40B4-BE49-F238E27FC236}">
                <a16:creationId xmlns:a16="http://schemas.microsoft.com/office/drawing/2014/main" id="{6473EACC-B399-5A08-9A36-D79930F035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4801" y="3789040"/>
            <a:ext cx="4619199" cy="3082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8014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>
            <a:extLst>
              <a:ext uri="{FF2B5EF4-FFF2-40B4-BE49-F238E27FC236}">
                <a16:creationId xmlns:a16="http://schemas.microsoft.com/office/drawing/2014/main" id="{1765CE6E-07AD-DFD7-E57E-E5A64C09114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 bwMode="auto">
          <a:xfrm>
            <a:off x="107504" y="116632"/>
            <a:ext cx="9036496" cy="6552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l" eaLnBrk="1" hangingPunct="1"/>
            <a:r>
              <a:rPr lang="en-US" altLang="zh-CN" sz="3600" b="1" dirty="0">
                <a:solidFill>
                  <a:srgbClr val="FFFF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2</a:t>
            </a:r>
            <a:endParaRPr lang="zh-CN" altLang="en-US" sz="3600" b="1" dirty="0">
              <a:solidFill>
                <a:schemeClr val="bg1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pic>
        <p:nvPicPr>
          <p:cNvPr id="5" name="Picture 4" descr="A person giving a presentation to an audience&#10;&#10;Description automatically generated with medium confidence">
            <a:extLst>
              <a:ext uri="{FF2B5EF4-FFF2-40B4-BE49-F238E27FC236}">
                <a16:creationId xmlns:a16="http://schemas.microsoft.com/office/drawing/2014/main" id="{1C2E36D3-0D94-2209-0758-18FE910EC4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379979" cy="3284984"/>
          </a:xfrm>
          <a:prstGeom prst="rect">
            <a:avLst/>
          </a:prstGeom>
        </p:spPr>
      </p:pic>
      <p:pic>
        <p:nvPicPr>
          <p:cNvPr id="8" name="Picture 7" descr="A person giving a presentation to an audience&#10;&#10;Description automatically generated with medium confidence">
            <a:extLst>
              <a:ext uri="{FF2B5EF4-FFF2-40B4-BE49-F238E27FC236}">
                <a16:creationId xmlns:a16="http://schemas.microsoft.com/office/drawing/2014/main" id="{D42FB082-E5F1-B9E7-28A5-287FAD3DC1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978" y="3284984"/>
            <a:ext cx="4764021" cy="357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2514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9475</TotalTime>
  <Words>472</Words>
  <Application>Microsoft Office PowerPoint</Application>
  <PresentationFormat>On-screen Show (4:3)</PresentationFormat>
  <Paragraphs>25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等线</vt:lpstr>
      <vt:lpstr>Arial</vt:lpstr>
      <vt:lpstr>Calibri</vt:lpstr>
      <vt:lpstr>Office 主题</vt:lpstr>
      <vt:lpstr>格拉森奇遇 可5：1-20</vt:lpstr>
      <vt:lpstr>祈祷/Prayer</vt:lpstr>
      <vt:lpstr>一、简述经文内容</vt:lpstr>
      <vt:lpstr>  </vt:lpstr>
      <vt:lpstr> </vt:lpstr>
      <vt:lpstr>二、被鬼所附之人是一个被他人拒绝、被隔离的人  住在坟茔里——被人拒绝、有家不能回  被用铁链和脚镣锁着——没有自由  许久不穿衣服（路8：27）—— 不知羞耻  极其凶猛，无人敢从那条路经过（太8：28）                               ——让人绕道而行的人  用石头砍自己——没有自我保护意识</vt:lpstr>
      <vt:lpstr>是一个让家人跟着一起陷入痛苦之中的人         为人子：         为人夫：         为人父：</vt:lpstr>
      <vt:lpstr>2</vt:lpstr>
      <vt:lpstr>2</vt:lpstr>
      <vt:lpstr>      延庆教会：  地处北京郊区/山区  以老人居多  小学、初中、高中  务农、商贩   待人热情、大方</vt:lpstr>
      <vt:lpstr>      延庆教会：  常听到有人被鬼附了</vt:lpstr>
      <vt:lpstr>问题思考：  1、接受/相信耶稣对我们个人、我们的婚姻、我们的子女教育、我们的事业到底是有损的，还是有益的？  2、如果相信耶稣对我们是有益的，我是继续活在自己的模式里面，还是愿意作出改变？</vt:lpstr>
      <vt:lpstr>三、被鬼所附之人是一个被主所想起、所惦记的人    35 当那天晚上，耶稣对门徒说，我们渡到那边去吧。                                                   可4：35</vt:lpstr>
      <vt:lpstr>18耶稣上船的时候，那从前被鬼附着的人，恳求和耶稣同在。  19耶稣不许，却对他说，你回家去，到你的亲属那里，将主为你所作的，是何等大的事，是怎样怜悯你，都告诉他们。  20那人就走了，在低加波利，传扬耶稣为他作了何等大的事，众人就都希奇。                                                    可5：18-19</vt:lpstr>
      <vt:lpstr>祈祷/Prayer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20:3 除了我以外，你不可有别的神。20:4 不可为自己雕刻偶像；也不可做甚么形像彷佛上天、下地和地底下、水中的百物.  20:7 不可妄称耶和华你　神的名；因为妄称耶和华名的，耶和华必不以他为无罪。不可妄称耶和华你　神的名；因为妄称耶和华名的，耶和华必不以他为无罪。 </dc:title>
  <cp:lastModifiedBy>peter tian</cp:lastModifiedBy>
  <cp:revision>275</cp:revision>
  <dcterms:modified xsi:type="dcterms:W3CDTF">2023-03-19T02:13:43Z</dcterms:modified>
</cp:coreProperties>
</file>