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888" r:id="rId2"/>
    <p:sldId id="1009" r:id="rId3"/>
    <p:sldId id="1017" r:id="rId4"/>
    <p:sldId id="1016" r:id="rId5"/>
    <p:sldId id="1034" r:id="rId6"/>
    <p:sldId id="1018" r:id="rId7"/>
    <p:sldId id="1022" r:id="rId8"/>
    <p:sldId id="1024" r:id="rId9"/>
    <p:sldId id="1025" r:id="rId10"/>
    <p:sldId id="1028" r:id="rId11"/>
    <p:sldId id="1029" r:id="rId12"/>
    <p:sldId id="1040" r:id="rId13"/>
    <p:sldId id="1036" r:id="rId14"/>
    <p:sldId id="1012" r:id="rId15"/>
    <p:sldId id="1030" r:id="rId16"/>
    <p:sldId id="1035" r:id="rId17"/>
    <p:sldId id="1031" r:id="rId18"/>
    <p:sldId id="1032" r:id="rId19"/>
    <p:sldId id="1033" r:id="rId20"/>
  </p:sldIdLst>
  <p:sldSz cx="9144000" cy="5143500" type="screen16x9"/>
  <p:notesSz cx="7315200" cy="96012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FF0000"/>
    <a:srgbClr val="EAEBB7"/>
    <a:srgbClr val="C9CC44"/>
    <a:srgbClr val="AEB092"/>
    <a:srgbClr val="AAB6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526" autoAdjust="0"/>
  </p:normalViewPr>
  <p:slideViewPr>
    <p:cSldViewPr>
      <p:cViewPr>
        <p:scale>
          <a:sx n="75" d="100"/>
          <a:sy n="75" d="100"/>
        </p:scale>
        <p:origin x="-468" y="-1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10A215-44AC-48DA-AF86-EC2F785F13D6}" type="datetimeFigureOut">
              <a:rPr lang="en-US" smtClean="0"/>
              <a:pPr/>
              <a:t>7/12/2025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5D5665-A5AE-45BB-8848-AA424DA21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959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33" name="Google Shape;1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D5665-A5AE-45BB-8848-AA424DA2142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9D37-59B6-4FD4-B62C-EA5223FD416D}" type="datetimeFigureOut">
              <a:rPr lang="zh-CN" altLang="en-US"/>
              <a:pPr>
                <a:defRPr/>
              </a:pPr>
              <a:t>2025/7/12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F6C-3832-4A94-9C78-A09827F550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9838-A36D-4165-A395-840B24B390A6}" type="datetimeFigureOut">
              <a:rPr lang="zh-CN" altLang="en-US"/>
              <a:pPr>
                <a:defRPr/>
              </a:pPr>
              <a:t>2025/7/12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6CA8-7327-434E-99BD-857861598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29E5-0BC8-4359-9890-8277E61C6893}" type="datetimeFigureOut">
              <a:rPr lang="zh-CN" altLang="en-US"/>
              <a:pPr>
                <a:defRPr/>
              </a:pPr>
              <a:t>2025/7/12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E28C-3C3A-49E1-9025-02BEA78887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C31A-9154-43B9-AC08-B2E1B37570E0}" type="datetimeFigureOut">
              <a:rPr lang="zh-CN" altLang="en-US"/>
              <a:pPr>
                <a:defRPr/>
              </a:pPr>
              <a:t>2025/7/12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1B23-17D3-48A0-9A34-43C89BFDCD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003D-1630-4417-9F76-668A9E0FFDC5}" type="datetimeFigureOut">
              <a:rPr lang="zh-CN" altLang="en-US"/>
              <a:pPr>
                <a:defRPr/>
              </a:pPr>
              <a:t>2025/7/12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CCD0-35AC-49FD-98B8-8BED130348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8E6E-A14D-4A90-B2B4-E9F41E1F8165}" type="datetimeFigureOut">
              <a:rPr lang="zh-CN" altLang="en-US"/>
              <a:pPr>
                <a:defRPr/>
              </a:pPr>
              <a:t>2025/7/12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350B-92BC-41F2-A4FE-565A1044C2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6C53-A131-498A-A525-37077DBA0095}" type="datetimeFigureOut">
              <a:rPr lang="zh-CN" altLang="en-US"/>
              <a:pPr>
                <a:defRPr/>
              </a:pPr>
              <a:t>2025/7/12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A055-C9CE-4D91-9D43-D408D8ECF7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E5D7-D573-4729-A6A0-6031E4F961CC}" type="datetimeFigureOut">
              <a:rPr lang="zh-CN" altLang="en-US"/>
              <a:pPr>
                <a:defRPr/>
              </a:pPr>
              <a:t>2025/7/12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77D0-42B9-4AEE-ADE2-0004775D97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2271-1D37-45F0-82D7-82D18C5C5122}" type="datetimeFigureOut">
              <a:rPr lang="zh-CN" altLang="en-US"/>
              <a:pPr>
                <a:defRPr/>
              </a:pPr>
              <a:t>2025/7/12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1EDB-8CE2-40C9-AB82-6EA86292D4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8085-0888-43B1-9E2E-D6E727554759}" type="datetimeFigureOut">
              <a:rPr lang="zh-CN" altLang="en-US"/>
              <a:pPr>
                <a:defRPr/>
              </a:pPr>
              <a:t>2025/7/12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5EFB-B999-418C-A689-C35398BA7E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5665-1B5B-4687-9E2E-C0A1946DE657}" type="datetimeFigureOut">
              <a:rPr lang="zh-CN" altLang="en-US"/>
              <a:pPr>
                <a:defRPr/>
              </a:pPr>
              <a:t>2025/7/12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D2DC-6CF7-40E1-B2C3-9049AEEFD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C1C240-9017-4C45-A094-DD8E498073CB}" type="datetimeFigureOut">
              <a:rPr lang="zh-CN" altLang="en-US"/>
              <a:pPr>
                <a:defRPr/>
              </a:pPr>
              <a:t>2025/7/12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EEFD9F-D935-4FC2-AC09-44F040414E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3950"/>
          </a:xfrm>
        </p:spPr>
        <p:txBody>
          <a:bodyPr/>
          <a:lstStyle/>
          <a:p>
            <a:r>
              <a:rPr lang="zh-CN" altLang="en-US" sz="3600" b="1" dirty="0" smtClean="0"/>
              <a:t>末世生活的优先次序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2800" b="1" dirty="0" smtClean="0"/>
              <a:t>彼前</a:t>
            </a:r>
            <a:r>
              <a:rPr lang="en-US" altLang="zh-CN" sz="2800" b="1" dirty="0" smtClean="0"/>
              <a:t>4:1-11</a:t>
            </a:r>
            <a:endParaRPr lang="zh-CN" altLang="en-US" sz="2800" b="1" dirty="0"/>
          </a:p>
        </p:txBody>
      </p:sp>
      <p:pic>
        <p:nvPicPr>
          <p:cNvPr id="2" name="Picture 2" descr="E:\2025 证道\末世生活的优先次序\1623222773636-678x3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3950"/>
            <a:ext cx="9144000" cy="4019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361950"/>
            <a:ext cx="9144000" cy="4781550"/>
          </a:xfrm>
        </p:spPr>
        <p:txBody>
          <a:bodyPr/>
          <a:lstStyle/>
          <a:p>
            <a:pPr algn="l"/>
            <a:r>
              <a:rPr lang="en-US" altLang="zh-CN" sz="3600" b="1" dirty="0" smtClean="0"/>
              <a:t>3</a:t>
            </a:r>
            <a:r>
              <a:rPr lang="zh-CN" altLang="en-US" sz="3600" b="1" dirty="0" smtClean="0"/>
              <a:t>、爱中服侍</a:t>
            </a:r>
            <a:r>
              <a:rPr lang="en-US" altLang="zh-CN" sz="3600" b="1" dirty="0" smtClean="0"/>
              <a:t>——</a:t>
            </a:r>
            <a:r>
              <a:rPr lang="zh-CN" altLang="en-US" sz="3600" b="1" dirty="0" smtClean="0"/>
              <a:t>活出</a:t>
            </a:r>
            <a:r>
              <a:rPr lang="zh-CN" altLang="en-US" sz="3600" b="1" dirty="0" smtClean="0"/>
              <a:t>恩赐 </a:t>
            </a:r>
            <a:r>
              <a:rPr lang="en-US" altLang="zh-CN" sz="3600" b="1" dirty="0" smtClean="0"/>
              <a:t>8-11</a:t>
            </a:r>
            <a:br>
              <a:rPr lang="en-US" altLang="zh-CN" sz="3600" b="1" dirty="0" smtClean="0"/>
            </a:br>
            <a:r>
              <a:rPr lang="en-US" altLang="zh-CN" sz="2000" b="1" dirty="0" smtClean="0"/>
              <a:t/>
            </a:r>
            <a:br>
              <a:rPr lang="en-US" altLang="zh-CN" sz="2000" b="1" dirty="0" smtClean="0"/>
            </a:br>
            <a:r>
              <a:rPr lang="zh-CN" altLang="en-US" sz="3600" b="1" dirty="0" smtClean="0"/>
              <a:t> </a:t>
            </a:r>
            <a:r>
              <a:rPr lang="en-US" altLang="zh-CN" sz="3600" b="1" dirty="0" smtClean="0"/>
              <a:t>8</a:t>
            </a:r>
            <a:r>
              <a:rPr lang="zh-CN" altLang="en-US" sz="3600" b="1" dirty="0" smtClean="0"/>
              <a:t>最要紧的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是彼此切实相爱</a:t>
            </a:r>
            <a:r>
              <a:rPr lang="zh-CN" altLang="en-US" sz="3600" b="1" dirty="0" smtClean="0"/>
              <a:t>。因为爱能遮掩许多的罪。</a:t>
            </a:r>
            <a:r>
              <a:rPr lang="en-US" altLang="zh-CN" sz="3600" b="1" dirty="0" smtClean="0"/>
              <a:t>9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你们要互相款待，不发怨言。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10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各人要照所得的恩赐彼此服事</a:t>
            </a:r>
            <a:r>
              <a:rPr lang="zh-CN" altLang="en-US" sz="3600" b="1" dirty="0" smtClean="0"/>
              <a:t>，作神百般恩赐的好管家。</a:t>
            </a:r>
            <a:r>
              <a:rPr lang="en-US" altLang="zh-CN" sz="3600" b="1" dirty="0" smtClean="0"/>
              <a:t>11</a:t>
            </a:r>
            <a:r>
              <a:rPr lang="zh-CN" altLang="en-US" sz="3600" b="1" dirty="0" smtClean="0"/>
              <a:t>若有讲道的，要按着神的圣言讲。若有服事人的，要按着神所赐的力量服事。叫神在凡事上因耶稣基督得荣耀。原来荣耀权能都是他的，直到永永远远。阿们。 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endParaRPr lang="zh-CN" altLang="en-US" sz="3200" b="1" dirty="0"/>
          </a:p>
        </p:txBody>
      </p:sp>
      <p:pic>
        <p:nvPicPr>
          <p:cNvPr id="3074" name="Picture 2" descr="E:\2025 证道\末世生活的优先次序\Screenshot 2025-07-11 2131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0"/>
            <a:ext cx="4470474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txBody>
          <a:bodyPr/>
          <a:lstStyle/>
          <a:p>
            <a:pPr algn="l"/>
            <a:r>
              <a:rPr lang="zh-CN" altLang="en-US" sz="3200" b="1" dirty="0" smtClean="0"/>
              <a:t>二、现实生活中的应用</a:t>
            </a:r>
            <a:endParaRPr lang="zh-CN" altLang="en-US" sz="3200" b="1" dirty="0"/>
          </a:p>
        </p:txBody>
      </p:sp>
      <p:pic>
        <p:nvPicPr>
          <p:cNvPr id="2050" name="Picture 2" descr="E:\2025 证道\末世生活的优先次序\a414701b73d7fc8e3bd9b8aacb86ae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971551"/>
            <a:ext cx="6705600" cy="4171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57350"/>
          </a:xfrm>
        </p:spPr>
        <p:txBody>
          <a:bodyPr/>
          <a:lstStyle/>
          <a:p>
            <a:pPr algn="l"/>
            <a:endParaRPr lang="zh-CN" altLang="en-US" sz="3200" b="1" dirty="0"/>
          </a:p>
        </p:txBody>
      </p:sp>
      <p:pic>
        <p:nvPicPr>
          <p:cNvPr id="3074" name="Picture 2" descr="E:\2025 证道\末世生活的优先次序\4482fe2edb91118788d00a2c58a98a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4274055" cy="3409950"/>
          </a:xfrm>
          <a:prstGeom prst="rect">
            <a:avLst/>
          </a:prstGeom>
          <a:noFill/>
        </p:spPr>
      </p:pic>
      <p:pic>
        <p:nvPicPr>
          <p:cNvPr id="4" name="Picture 2" descr="E:\2025 证道\末世生活的优先次序\9c2b01ef4acb26424a5b47275938fb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9450" y="1653955"/>
            <a:ext cx="4654550" cy="3489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-28636" y="-10085"/>
            <a:ext cx="9172636" cy="3572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b="1" dirty="0" err="1">
                <a:latin typeface="汉仪中楷简" panose="02010604000101010101" pitchFamily="2" charset="-122"/>
                <a:ea typeface="汉仪中楷简" panose="02010604000101010101" pitchFamily="2" charset="-122"/>
                <a:cs typeface="Arial"/>
                <a:sym typeface="Arial"/>
              </a:rPr>
              <a:t>总结</a:t>
            </a:r>
            <a:r>
              <a:rPr lang="en-US" sz="4000" b="1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Summary</a:t>
            </a:r>
            <a:endParaRPr sz="4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 bwMode="auto">
          <a:xfrm>
            <a:off x="0" y="3257550"/>
            <a:ext cx="91440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0" y="3105150"/>
            <a:ext cx="9144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0" y="234315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0" y="1962150"/>
            <a:ext cx="9144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  <a:t/>
            </a:r>
            <a:br>
              <a:rPr kumimoji="0" lang="zh-CN" alt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汉仪中楷简"/>
                <a:cs typeface="+mj-cs"/>
              </a:rPr>
            </a:br>
            <a:endParaRPr kumimoji="0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汉仪中楷简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0" y="1276350"/>
            <a:ext cx="9144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533400" y="2038350"/>
            <a:ext cx="8001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endParaRPr lang="zh-CN" altLang="en-US" sz="3200" b="1" dirty="0"/>
          </a:p>
        </p:txBody>
      </p:sp>
      <p:pic>
        <p:nvPicPr>
          <p:cNvPr id="1026" name="Picture 2" descr="E:\2025 证道\莱城主日\12 在试炼中的盼望与喜乐\335815d48a7dc06fe149d1c1a4ad3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590550"/>
            <a:ext cx="5029200" cy="3943349"/>
          </a:xfrm>
          <a:prstGeom prst="rect">
            <a:avLst/>
          </a:prstGeom>
          <a:noFill/>
        </p:spPr>
      </p:pic>
      <p:pic>
        <p:nvPicPr>
          <p:cNvPr id="1027" name="Picture 3" descr="E:\2025 证道\末世生活的优先次序\55ff2d735822dac7200a22bb1d9bc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7129" y="1"/>
            <a:ext cx="3856871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endParaRPr lang="zh-CN" altLang="en-US" sz="3200" b="1" dirty="0"/>
          </a:p>
        </p:txBody>
      </p:sp>
      <p:pic>
        <p:nvPicPr>
          <p:cNvPr id="4098" name="Picture 2" descr="E:\2025 证道\末世生活的优先次序\4a103212887088eface1b3f99a602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95800" cy="3371850"/>
          </a:xfrm>
          <a:prstGeom prst="rect">
            <a:avLst/>
          </a:prstGeom>
          <a:noFill/>
        </p:spPr>
      </p:pic>
      <p:pic>
        <p:nvPicPr>
          <p:cNvPr id="4099" name="Picture 3" descr="E:\2025 证道\末世生活的优先次序\9bb659dd88278721ece022f8711a1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3157" y="1962150"/>
            <a:ext cx="4240844" cy="3181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endParaRPr lang="zh-CN" altLang="en-US" sz="3200" b="1" dirty="0"/>
          </a:p>
        </p:txBody>
      </p:sp>
      <p:pic>
        <p:nvPicPr>
          <p:cNvPr id="5122" name="Picture 2" descr="E:\2025 证道\末世生活的优先次序\9e2d8b67b46477d6d0c0d89243b5e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0"/>
            <a:ext cx="6934200" cy="5199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200" b="1" dirty="0" smtClean="0"/>
              <a:t>一、带着孩子去了他们想玩的</a:t>
            </a:r>
            <a:r>
              <a:rPr lang="zh-CN" altLang="en-US" sz="3200" b="1" dirty="0" smtClean="0"/>
              <a:t>地方</a:t>
            </a: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en-US" altLang="zh-CN" sz="1600" b="1" dirty="0" smtClean="0"/>
              <a:t/>
            </a:r>
            <a:br>
              <a:rPr lang="en-US" altLang="zh-CN" sz="1600" b="1" dirty="0" smtClean="0"/>
            </a:br>
            <a:r>
              <a:rPr lang="zh-CN" altLang="en-US" sz="3200" b="1" dirty="0" smtClean="0"/>
              <a:t>二</a:t>
            </a:r>
            <a:r>
              <a:rPr lang="zh-CN" altLang="en-US" sz="3200" b="1" dirty="0" smtClean="0"/>
              <a:t>、</a:t>
            </a:r>
            <a:r>
              <a:rPr lang="zh-CN" altLang="en-US" sz="3200" b="1" dirty="0" smtClean="0"/>
              <a:t>拜访了我三姐一家和外甥女一家</a:t>
            </a: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en-US" altLang="zh-CN" sz="1600" b="1" dirty="0" smtClean="0"/>
              <a:t/>
            </a:r>
            <a:br>
              <a:rPr lang="en-US" altLang="zh-CN" sz="1600" b="1" dirty="0" smtClean="0"/>
            </a:br>
            <a:r>
              <a:rPr lang="zh-CN" altLang="en-US" sz="3200" b="1" dirty="0" smtClean="0"/>
              <a:t>三、参观拜访</a:t>
            </a:r>
            <a:r>
              <a:rPr lang="zh-CN" altLang="en-US" sz="3200" b="1" dirty="0" smtClean="0"/>
              <a:t>了两所神学院：</a:t>
            </a:r>
            <a:r>
              <a:rPr lang="zh-CN" altLang="en-US" sz="3200" b="1" dirty="0" smtClean="0"/>
              <a:t>正道</a:t>
            </a:r>
            <a:r>
              <a:rPr lang="zh-CN" altLang="en-US" sz="3200" b="1" dirty="0" smtClean="0"/>
              <a:t>、</a:t>
            </a:r>
            <a:r>
              <a:rPr lang="zh-CN" altLang="en-US" sz="3200" b="1" dirty="0" smtClean="0"/>
              <a:t>基督工人</a:t>
            </a: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en-US" altLang="zh-CN" sz="1600" b="1" dirty="0" smtClean="0"/>
              <a:t/>
            </a:r>
            <a:br>
              <a:rPr lang="en-US" altLang="zh-CN" sz="1600" b="1" dirty="0" smtClean="0"/>
            </a:br>
            <a:r>
              <a:rPr lang="zh-CN" altLang="en-US" sz="3200" b="1" dirty="0" smtClean="0"/>
              <a:t>四、</a:t>
            </a:r>
            <a:r>
              <a:rPr lang="zh-CN" altLang="en-US" sz="3200" b="1" dirty="0" smtClean="0"/>
              <a:t>参观了三所大学：</a:t>
            </a:r>
            <a:r>
              <a:rPr lang="en-US" altLang="zh-CN" sz="3200" b="1" dirty="0" smtClean="0"/>
              <a:t>UCLA</a:t>
            </a:r>
            <a:r>
              <a:rPr lang="zh-CN" altLang="en-US" sz="3200" b="1" dirty="0" smtClean="0"/>
              <a:t>、伯克利、</a:t>
            </a:r>
            <a:r>
              <a:rPr lang="zh-CN" altLang="en-US" sz="3200" b="1" dirty="0" smtClean="0"/>
              <a:t>斯坦福</a:t>
            </a: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en-US" altLang="zh-CN" sz="1600" b="1" dirty="0" smtClean="0"/>
              <a:t/>
            </a:r>
            <a:br>
              <a:rPr lang="en-US" altLang="zh-CN" sz="1600" b="1" dirty="0" smtClean="0"/>
            </a:br>
            <a:r>
              <a:rPr lang="zh-CN" altLang="en-US" sz="3200" b="1" dirty="0" smtClean="0"/>
              <a:t>五、</a:t>
            </a:r>
            <a:r>
              <a:rPr lang="zh-CN" altLang="en-US" sz="3200" b="1" dirty="0" smtClean="0"/>
              <a:t>参观拜访了五所教会：</a:t>
            </a: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en-US" altLang="zh-CN" sz="3200" b="1" dirty="0" smtClean="0"/>
              <a:t>	</a:t>
            </a:r>
            <a:r>
              <a:rPr lang="zh-CN" altLang="en-US" sz="3200" b="1" dirty="0" smtClean="0"/>
              <a:t>国际大使命教会；基督之家教会（第一家）</a:t>
            </a: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en-US" altLang="zh-CN" sz="3200" b="1" dirty="0" smtClean="0"/>
              <a:t>	</a:t>
            </a:r>
            <a:r>
              <a:rPr lang="zh-CN" altLang="en-US" sz="3200" b="1" dirty="0" smtClean="0"/>
              <a:t>第一浸信会； 矽谷生命河灵粮堂</a:t>
            </a:r>
            <a:r>
              <a:rPr lang="en-US" altLang="zh-CN" sz="3200" b="1" dirty="0" smtClean="0"/>
              <a:t>(</a:t>
            </a:r>
            <a:r>
              <a:rPr lang="zh-CN" altLang="en-US" sz="3200" b="1" dirty="0" smtClean="0"/>
              <a:t>刘彤牧师）</a:t>
            </a: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en-US" altLang="zh-CN" sz="3200" b="1" dirty="0" smtClean="0"/>
              <a:t>	</a:t>
            </a:r>
            <a:r>
              <a:rPr lang="zh-CN" altLang="en-US" sz="3200" b="1" dirty="0" smtClean="0"/>
              <a:t>矽谷基督徒聚会（于宏杰牧师）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en-US" altLang="zh-CN" sz="3200" b="1" dirty="0" smtClean="0"/>
              <a:t>	</a:t>
            </a:r>
            <a:r>
              <a:rPr lang="zh-CN" altLang="en-US" sz="3200" b="1" dirty="0" smtClean="0"/>
              <a:t>弟兄姊妹，我们的人生何尝不是一段旅程。无论是漫长的人生路，还是短短两周的行程，我们的旅途总由不同的片段组成：有忙碌工作的片段，有轻松游玩的片段，有与人交往、亲人相聚、探访的片段，也有分别为圣、归给神的片段。问题是</a:t>
            </a:r>
            <a:r>
              <a:rPr lang="en-US" altLang="zh-CN" sz="3200" b="1" dirty="0" smtClean="0"/>
              <a:t>——</a:t>
            </a:r>
            <a:r>
              <a:rPr lang="zh-CN" altLang="en-US" sz="3200" b="1" dirty="0" smtClean="0"/>
              <a:t>我们是否压缩了那些分别为圣归给神的时刻，却不断放大了享受人生、追求自我的部分？愿我们重新检视生命的旅程，学会分配生命中的优先次序，把最宝贵的时光献给那位配得我们全心跟随的</a:t>
            </a:r>
            <a:r>
              <a:rPr lang="zh-CN" altLang="en-US" sz="3200" b="1" dirty="0" smtClean="0"/>
              <a:t>主。</a:t>
            </a:r>
            <a:r>
              <a:rPr lang="en-US" sz="3200" b="1" dirty="0" smtClean="0"/>
              <a:t>	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474"/>
            <a:ext cx="8229600" cy="579276"/>
          </a:xfrm>
        </p:spPr>
        <p:txBody>
          <a:bodyPr/>
          <a:lstStyle/>
          <a:p>
            <a:r>
              <a:rPr lang="zh-CN" altLang="en-US" b="1" dirty="0"/>
              <a:t>祈祷</a:t>
            </a:r>
            <a:r>
              <a:rPr lang="en-US" altLang="zh-CN" b="1" dirty="0"/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895351"/>
            <a:ext cx="9108504" cy="4248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7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endParaRPr lang="zh-CN" altLang="en-US" sz="3200" b="1" dirty="0"/>
          </a:p>
        </p:txBody>
      </p:sp>
      <p:pic>
        <p:nvPicPr>
          <p:cNvPr id="2052" name="Picture 4" descr="E:\2025 证道\末世生活的优先次序\Untit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19350"/>
            <a:ext cx="4681538" cy="2724150"/>
          </a:xfrm>
          <a:prstGeom prst="rect">
            <a:avLst/>
          </a:prstGeom>
          <a:noFill/>
        </p:spPr>
      </p:pic>
      <p:pic>
        <p:nvPicPr>
          <p:cNvPr id="2053" name="Picture 5" descr="E:\2025 证道\末世生活的优先次序\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4648199" cy="2190749"/>
          </a:xfrm>
          <a:prstGeom prst="rect">
            <a:avLst/>
          </a:prstGeom>
          <a:noFill/>
        </p:spPr>
      </p:pic>
      <p:pic>
        <p:nvPicPr>
          <p:cNvPr id="2054" name="Picture 6" descr="E:\2025 证道\末世生活的优先次序\Screenshot 2025-07-11 0712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6213" y="0"/>
            <a:ext cx="4207787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533400" y="0"/>
            <a:ext cx="8610600" cy="5143500"/>
          </a:xfrm>
        </p:spPr>
        <p:txBody>
          <a:bodyPr/>
          <a:lstStyle/>
          <a:p>
            <a:pPr algn="l"/>
            <a:r>
              <a:rPr lang="zh-CN" altLang="en-US" sz="3200" b="1" dirty="0" smtClean="0"/>
              <a:t>当下                                         将来（结局</a:t>
            </a:r>
            <a:r>
              <a:rPr lang="en-US" altLang="zh-CN" sz="3200" b="1" dirty="0" smtClean="0"/>
              <a:t>/</a:t>
            </a:r>
            <a:r>
              <a:rPr lang="zh-CN" altLang="en-US" sz="3200" b="1" dirty="0" smtClean="0"/>
              <a:t>荣耀）</a:t>
            </a: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zh-CN" altLang="en-US" sz="3200" b="1" dirty="0" smtClean="0"/>
              <a:t>当下的生活</a:t>
            </a:r>
            <a:endParaRPr lang="zh-CN" altLang="en-US" sz="3200" b="1" dirty="0"/>
          </a:p>
        </p:txBody>
      </p:sp>
      <p:sp>
        <p:nvSpPr>
          <p:cNvPr id="4" name="Curved Down Arrow 3"/>
          <p:cNvSpPr/>
          <p:nvPr/>
        </p:nvSpPr>
        <p:spPr>
          <a:xfrm>
            <a:off x="1600200" y="590550"/>
            <a:ext cx="4724400" cy="762000"/>
          </a:xfrm>
          <a:prstGeom prst="curved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Curved Down Arrow 4"/>
          <p:cNvSpPr/>
          <p:nvPr/>
        </p:nvSpPr>
        <p:spPr>
          <a:xfrm rot="9589233">
            <a:off x="1995157" y="3020350"/>
            <a:ext cx="4981959" cy="967416"/>
          </a:xfrm>
          <a:prstGeom prst="curved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838200" y="2114550"/>
            <a:ext cx="381000" cy="8382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0" y="4400550"/>
            <a:ext cx="9144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zh-CN" altLang="en-US" sz="2800" b="1" dirty="0" smtClean="0">
                <a:latin typeface="+mj-lt"/>
                <a:ea typeface="+mj-ea"/>
                <a:cs typeface="+mj-cs"/>
              </a:rPr>
              <a:t>彼前</a:t>
            </a:r>
            <a:r>
              <a:rPr lang="en-US" altLang="zh-CN" sz="2800" b="1" dirty="0" smtClean="0">
                <a:latin typeface="+mj-lt"/>
                <a:ea typeface="+mj-ea"/>
                <a:cs typeface="+mj-cs"/>
              </a:rPr>
              <a:t>4</a:t>
            </a:r>
            <a:r>
              <a:rPr lang="zh-CN" altLang="en-US" sz="2800" b="1" dirty="0" smtClean="0">
                <a:latin typeface="+mj-lt"/>
                <a:ea typeface="+mj-ea"/>
                <a:cs typeface="+mj-cs"/>
              </a:rPr>
              <a:t>：</a:t>
            </a:r>
            <a:r>
              <a:rPr lang="en-US" altLang="zh-CN" sz="2800" b="1" dirty="0" smtClean="0">
                <a:latin typeface="+mj-lt"/>
                <a:ea typeface="+mj-ea"/>
                <a:cs typeface="+mj-cs"/>
              </a:rPr>
              <a:t>5</a:t>
            </a:r>
            <a:r>
              <a:rPr lang="zh-CN" altLang="en-US" sz="2800" b="1" dirty="0" smtClean="0">
                <a:latin typeface="+mj-lt"/>
                <a:ea typeface="+mj-ea"/>
                <a:cs typeface="+mj-cs"/>
              </a:rPr>
              <a:t>他们必</a:t>
            </a:r>
            <a:r>
              <a:rPr lang="zh-CN" altLang="en-US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在那将要审判活人死人的主面前交账</a:t>
            </a:r>
            <a:r>
              <a:rPr lang="zh-CN" altLang="en-US" sz="2800" b="1" dirty="0" smtClean="0">
                <a:latin typeface="+mj-lt"/>
                <a:ea typeface="+mj-ea"/>
                <a:cs typeface="+mj-cs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533400" y="0"/>
            <a:ext cx="8610600" cy="5143500"/>
          </a:xfrm>
        </p:spPr>
        <p:txBody>
          <a:bodyPr/>
          <a:lstStyle/>
          <a:p>
            <a:pPr algn="l"/>
            <a:r>
              <a:rPr lang="zh-CN" altLang="en-US" sz="3200" b="1" dirty="0" smtClean="0"/>
              <a:t>当下                                           美国梦</a:t>
            </a: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zh-CN" altLang="en-US" sz="3200" b="1" dirty="0" smtClean="0"/>
              <a:t>当下的生活</a:t>
            </a:r>
            <a:endParaRPr lang="zh-CN" altLang="en-US" sz="3200" b="1" dirty="0"/>
          </a:p>
        </p:txBody>
      </p:sp>
      <p:sp>
        <p:nvSpPr>
          <p:cNvPr id="4" name="Curved Down Arrow 3"/>
          <p:cNvSpPr/>
          <p:nvPr/>
        </p:nvSpPr>
        <p:spPr>
          <a:xfrm>
            <a:off x="1066800" y="438150"/>
            <a:ext cx="5181600" cy="762000"/>
          </a:xfrm>
          <a:prstGeom prst="curved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Curved Down Arrow 4"/>
          <p:cNvSpPr/>
          <p:nvPr/>
        </p:nvSpPr>
        <p:spPr>
          <a:xfrm rot="9589233">
            <a:off x="1995157" y="3020350"/>
            <a:ext cx="4981959" cy="967416"/>
          </a:xfrm>
          <a:prstGeom prst="curved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838200" y="2114550"/>
            <a:ext cx="381000" cy="8382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1371600" y="1581150"/>
            <a:ext cx="457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 smtClean="0">
                <a:latin typeface="+mj-lt"/>
                <a:ea typeface="+mj-ea"/>
                <a:cs typeface="+mj-cs"/>
              </a:rPr>
              <a:t>学英文没用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3429000" y="2190750"/>
            <a:ext cx="457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dirty="0" smtClean="0">
                <a:latin typeface="+mj-lt"/>
                <a:ea typeface="+mj-ea"/>
                <a:cs typeface="+mj-cs"/>
              </a:rPr>
              <a:t>学英文，第一优先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 bwMode="auto">
          <a:xfrm>
            <a:off x="4114800" y="2038350"/>
            <a:ext cx="457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准备签证的材料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 bwMode="auto">
          <a:xfrm>
            <a:off x="4648200" y="2038350"/>
            <a:ext cx="457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坐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12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个小时的飞机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一、分别为圣的生活</a:t>
            </a:r>
            <a:r>
              <a:rPr lang="en-US" altLang="zh-CN" sz="3600" b="1" dirty="0" smtClean="0"/>
              <a:t>——</a:t>
            </a:r>
            <a:r>
              <a:rPr lang="zh-CN" altLang="en-US" sz="3600" b="1" dirty="0" smtClean="0"/>
              <a:t>改变生命的方向</a:t>
            </a: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en-US" altLang="zh-CN" sz="3600" b="1" dirty="0" smtClean="0"/>
              <a:t>2</a:t>
            </a:r>
            <a:r>
              <a:rPr lang="zh-CN" altLang="en-US" sz="3600" b="1" dirty="0" smtClean="0"/>
              <a:t> 你们存这样的心，从今以后，就可以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不从人的情欲，只从神的旨意，在世度余下的光阴</a:t>
            </a:r>
            <a:r>
              <a:rPr lang="zh-CN" altLang="en-US" sz="3600" b="1" dirty="0" smtClean="0"/>
              <a:t>。</a:t>
            </a:r>
            <a:r>
              <a:rPr lang="en-US" sz="3600" b="1" dirty="0" smtClean="0"/>
              <a:t>3</a:t>
            </a:r>
            <a:r>
              <a:rPr lang="zh-CN" altLang="en-US" sz="3600" b="1" dirty="0" smtClean="0"/>
              <a:t>因为往日随从外邦人的心意，</a:t>
            </a:r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</a:rPr>
              <a:t>行邪淫，恶欲，醉酒，荒宴，群饮，并可恶拜偶像</a:t>
            </a:r>
            <a:r>
              <a:rPr lang="zh-CN" altLang="en-US" sz="3600" b="1" dirty="0" smtClean="0"/>
              <a:t>的事，时候已经够了。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、敬畏神</a:t>
            </a:r>
            <a:r>
              <a:rPr lang="en-US" altLang="zh-CN" sz="3600" b="1" dirty="0" smtClean="0"/>
              <a:t>——</a:t>
            </a:r>
            <a:r>
              <a:rPr lang="zh-CN" altLang="en-US" sz="3600" b="1" dirty="0" smtClean="0"/>
              <a:t>不惧人、只惧主 </a:t>
            </a:r>
            <a:r>
              <a:rPr lang="en-US" altLang="zh-CN" sz="3600" b="1" dirty="0" smtClean="0"/>
              <a:t>4-6</a:t>
            </a:r>
            <a:br>
              <a:rPr lang="en-US" altLang="zh-CN" sz="3600" b="1" dirty="0" smtClean="0"/>
            </a:br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b="1" dirty="0" smtClean="0"/>
              <a:t> </a:t>
            </a:r>
            <a:r>
              <a:rPr lang="en-US" altLang="zh-CN" sz="3600" b="1" dirty="0" smtClean="0"/>
              <a:t>4</a:t>
            </a:r>
            <a:r>
              <a:rPr lang="zh-CN" altLang="en-US" sz="3600" b="1" dirty="0" smtClean="0"/>
              <a:t>他们在这些事上，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见你们不与他们同奔那放荡无度的路，就以为怪毁谤你们</a:t>
            </a:r>
            <a:r>
              <a:rPr lang="zh-CN" altLang="en-US" sz="3600" b="1" dirty="0" smtClean="0"/>
              <a:t>。</a:t>
            </a:r>
            <a:br>
              <a:rPr lang="zh-CN" altLang="en-US" sz="3600" b="1" dirty="0" smtClean="0"/>
            </a:br>
            <a:r>
              <a:rPr lang="en-US" altLang="zh-CN" sz="3600" b="1" dirty="0" smtClean="0"/>
              <a:t>5</a:t>
            </a:r>
            <a:r>
              <a:rPr lang="zh-CN" altLang="en-US" sz="3600" b="1" dirty="0" smtClean="0"/>
              <a:t>他们必在那将要审判活人死人的主面前交账。</a:t>
            </a:r>
            <a:br>
              <a:rPr lang="zh-CN" altLang="en-US" sz="3600" b="1" dirty="0" smtClean="0"/>
            </a:br>
            <a:r>
              <a:rPr lang="en-US" altLang="zh-CN" sz="3600" b="1" dirty="0" smtClean="0"/>
              <a:t>6</a:t>
            </a:r>
            <a:r>
              <a:rPr lang="zh-CN" altLang="en-US" sz="3600" b="1" dirty="0" smtClean="0"/>
              <a:t>为此，就是死人也曾有福音传给他们，要叫他们的肉体按着人受审判，他们的灵性却靠神活着。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l"/>
            <a:r>
              <a:rPr lang="zh-CN" altLang="en-US" sz="3600" b="1" dirty="0" smtClean="0"/>
              <a:t>提后</a:t>
            </a:r>
            <a:r>
              <a:rPr lang="en-US" sz="3600" b="1" dirty="0" smtClean="0"/>
              <a:t>3</a:t>
            </a:r>
            <a:r>
              <a:rPr lang="zh-CN" altLang="en-US" sz="3600" b="1" dirty="0" smtClean="0"/>
              <a:t>：</a:t>
            </a:r>
            <a:r>
              <a:rPr lang="en-US" sz="3600" b="1" dirty="0" smtClean="0"/>
              <a:t>12</a:t>
            </a:r>
            <a:r>
              <a:rPr lang="zh-CN" altLang="en-US" sz="3600" b="1" dirty="0" smtClean="0"/>
              <a:t>：凡</a:t>
            </a:r>
            <a:r>
              <a:rPr lang="zh-CN" altLang="en-US" sz="3600" b="1" dirty="0" smtClean="0">
                <a:solidFill>
                  <a:srgbClr val="0070C0"/>
                </a:solidFill>
              </a:rPr>
              <a:t>立志在基督耶稣里敬虔度日</a:t>
            </a:r>
            <a:r>
              <a:rPr lang="zh-CN" altLang="en-US" sz="3600" b="1" dirty="0" smtClean="0"/>
              <a:t>的，也都要受逼迫。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57550"/>
          </a:xfrm>
        </p:spPr>
        <p:txBody>
          <a:bodyPr/>
          <a:lstStyle/>
          <a:p>
            <a:pPr algn="l"/>
            <a:r>
              <a:rPr lang="en-US" altLang="zh-CN" sz="3200" b="1" dirty="0" smtClean="0"/>
              <a:t>2</a:t>
            </a:r>
            <a:r>
              <a:rPr lang="zh-CN" altLang="en-US" sz="3200" b="1" dirty="0" smtClean="0"/>
              <a:t>、警醒祷告、活在神前 </a:t>
            </a:r>
            <a:r>
              <a:rPr lang="en-US" altLang="zh-CN" sz="3200" b="1" dirty="0" smtClean="0"/>
              <a:t>7</a:t>
            </a:r>
            <a:r>
              <a:rPr lang="zh-CN" altLang="en-US" sz="3200" b="1" dirty="0" smtClean="0"/>
              <a:t>节</a:t>
            </a: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en-US" altLang="zh-CN" sz="3200" b="1" dirty="0" smtClean="0"/>
              <a:t/>
            </a:r>
            <a:br>
              <a:rPr lang="en-US" altLang="zh-CN" sz="3200" b="1" dirty="0" smtClean="0"/>
            </a:br>
            <a:r>
              <a:rPr lang="zh-CN" altLang="en-US" sz="3200" b="1" dirty="0" smtClean="0"/>
              <a:t> </a:t>
            </a:r>
            <a:r>
              <a:rPr lang="en-US" altLang="zh-CN" sz="3200" b="1" dirty="0" smtClean="0"/>
              <a:t>7</a:t>
            </a:r>
            <a:r>
              <a:rPr lang="zh-CN" altLang="en-US" sz="3200" b="1" dirty="0" smtClean="0"/>
              <a:t>万物的结局近了。所以你们要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谨慎自守，儆醒祷告。</a:t>
            </a:r>
            <a:endParaRPr lang="zh-CN" alt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9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27509</TotalTime>
  <Words>158</Words>
  <Application>Microsoft Office PowerPoint</Application>
  <PresentationFormat>On-screen Show (16:9)</PresentationFormat>
  <Paragraphs>35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主题</vt:lpstr>
      <vt:lpstr>末世生活的优先次序 彼前4:1-11</vt:lpstr>
      <vt:lpstr>祈祷/Prayer</vt:lpstr>
      <vt:lpstr>Slide 3</vt:lpstr>
      <vt:lpstr>当下                                         将来（结局/荣耀）    当下的生活</vt:lpstr>
      <vt:lpstr>当下                                           美国梦    当下的生活</vt:lpstr>
      <vt:lpstr>一、分别为圣的生活——改变生命的方向  2 你们存这样的心，从今以后，就可以不从人的情欲，只从神的旨意，在世度余下的光阴。3因为往日随从外邦人的心意，行邪淫，恶欲，醉酒，荒宴，群饮，并可恶拜偶像的事，时候已经够了。</vt:lpstr>
      <vt:lpstr>1、敬畏神——不惧人、只惧主 4-6   4他们在这些事上，见你们不与他们同奔那放荡无度的路，就以为怪毁谤你们。 5他们必在那将要审判活人死人的主面前交账。 6为此，就是死人也曾有福音传给他们，要叫他们的肉体按着人受审判，他们的灵性却靠神活着。</vt:lpstr>
      <vt:lpstr>提后3：12：凡立志在基督耶稣里敬虔度日的，也都要受逼迫。</vt:lpstr>
      <vt:lpstr>2、警醒祷告、活在神前 7节   7万物的结局近了。所以你们要谨慎自守，儆醒祷告。</vt:lpstr>
      <vt:lpstr>3、爱中服侍——活出恩赐 8-11   8最要紧的是彼此切实相爱。因为爱能遮掩许多的罪。9你们要互相款待，不发怨言。10各人要照所得的恩赐彼此服事，作神百般恩赐的好管家。11若有讲道的，要按着神的圣言讲。若有服事人的，要按着神所赐的力量服事。叫神在凡事上因耶稣基督得荣耀。原来荣耀权能都是他的，直到永永远远。阿们。 </vt:lpstr>
      <vt:lpstr>Slide 11</vt:lpstr>
      <vt:lpstr>二、现实生活中的应用</vt:lpstr>
      <vt:lpstr>Slide 13</vt:lpstr>
      <vt:lpstr>总结 Summary</vt:lpstr>
      <vt:lpstr>Slide 15</vt:lpstr>
      <vt:lpstr>Slide 16</vt:lpstr>
      <vt:lpstr>Slide 17</vt:lpstr>
      <vt:lpstr>一、带着孩子去了他们想玩的地方  二、拜访了我三姐一家和外甥女一家  三、参观拜访了两所神学院：正道、基督工人  四、参观了三所大学：UCLA、伯克利、斯坦福  五、参观拜访了五所教会：  国际大使命教会；基督之家教会（第一家）  第一浸信会； 矽谷生命河灵粮堂(刘彤牧师）  矽谷基督徒聚会（于宏杰牧师）</vt:lpstr>
      <vt:lpstr> 弟兄姊妹，我们的人生何尝不是一段旅程。无论是漫长的人生路，还是短短两周的行程，我们的旅途总由不同的片段组成：有忙碌工作的片段，有轻松游玩的片段，有与人交往、亲人相聚、探访的片段，也有分别为圣、归给神的片段。问题是——我们是否压缩了那些分别为圣归给神的时刻，却不断放大了享受人生、追求自我的部分？愿我们重新检视生命的旅程，学会分配生命中的优先次序，把最宝贵的时光献给那位配得我们全心跟随的主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20:3 除了我以外，你不可有别的神。20:4 不可为自己雕刻偶像；也不可做甚么形像彷佛上天、下地和地底下、水中的百物.  20:7 不可妄称耶和华你　神的名；因为妄称耶和华名的，耶和华必不以他为无罪。不可妄称耶和华你　神的名；因为妄称耶和华名的，耶和华必不以他为无罪。 </dc:title>
  <dc:creator>peter tian</dc:creator>
  <cp:lastModifiedBy>peter tian</cp:lastModifiedBy>
  <cp:revision>1543</cp:revision>
  <dcterms:modified xsi:type="dcterms:W3CDTF">2025-07-12T17:55:56Z</dcterms:modified>
</cp:coreProperties>
</file>