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62" r:id="rId2"/>
    <p:sldId id="421" r:id="rId3"/>
    <p:sldId id="663" r:id="rId4"/>
    <p:sldId id="664" r:id="rId5"/>
    <p:sldId id="674" r:id="rId6"/>
    <p:sldId id="693" r:id="rId7"/>
    <p:sldId id="665" r:id="rId8"/>
    <p:sldId id="666" r:id="rId9"/>
    <p:sldId id="667" r:id="rId10"/>
    <p:sldId id="688" r:id="rId11"/>
    <p:sldId id="689" r:id="rId12"/>
    <p:sldId id="675" r:id="rId13"/>
    <p:sldId id="676" r:id="rId14"/>
    <p:sldId id="677" r:id="rId15"/>
    <p:sldId id="678" r:id="rId16"/>
    <p:sldId id="692" r:id="rId17"/>
    <p:sldId id="422" r:id="rId18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260647"/>
            <a:ext cx="9238586" cy="1296145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撒种的比喻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>
                <a:solidFill>
                  <a:srgbClr val="FFFF00"/>
                </a:solidFill>
              </a:rPr>
              <a:t>The Parable of the Sower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800" b="1" dirty="0">
                <a:solidFill>
                  <a:srgbClr val="FFFF00"/>
                </a:solidFill>
              </a:rPr>
            </a:br>
            <a:r>
              <a:rPr lang="zh-CN" altLang="en-US" sz="3200" b="1" dirty="0">
                <a:solidFill>
                  <a:schemeClr val="bg1"/>
                </a:solidFill>
              </a:rPr>
              <a:t>可</a:t>
            </a:r>
            <a:r>
              <a:rPr lang="en-US" altLang="zh-CN" sz="3200" b="1" dirty="0">
                <a:solidFill>
                  <a:schemeClr val="bg1"/>
                </a:solidFill>
              </a:rPr>
              <a:t>/Mark</a:t>
            </a:r>
            <a:r>
              <a:rPr lang="zh-CN" altLang="en-US" sz="3200" b="1" dirty="0">
                <a:solidFill>
                  <a:schemeClr val="bg1"/>
                </a:solidFill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</a:rPr>
              <a:t>4</a:t>
            </a:r>
            <a:r>
              <a:rPr lang="zh-CN" altLang="en-US" sz="3200" b="1" dirty="0">
                <a:solidFill>
                  <a:schemeClr val="bg1"/>
                </a:solidFill>
              </a:rPr>
              <a:t>：</a:t>
            </a:r>
            <a:r>
              <a:rPr lang="en-US" altLang="zh-CN" sz="3200" b="1" dirty="0">
                <a:solidFill>
                  <a:schemeClr val="bg1"/>
                </a:solidFill>
              </a:rPr>
              <a:t>1-20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sky, outdoor, nature, plant&#10;&#10;Description automatically generated">
            <a:extLst>
              <a:ext uri="{FF2B5EF4-FFF2-40B4-BE49-F238E27FC236}">
                <a16:creationId xmlns:a16="http://schemas.microsoft.com/office/drawing/2014/main" id="{0C6A3DD5-1122-7E3D-EEA6-7237320D5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" y="2060848"/>
            <a:ext cx="9118443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耶稣在利未家里坐席的时候，有好些税吏和罪人，与耶稣并门徒一同坐席。因为这样的人多，他们也跟随耶稣。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法利赛人中的文士看见耶稣和罪人并税吏一同吃饭，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就对他门徒说，他和税吏并罪人一同吃喝吗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?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当下，约翰的门徒和法利赛人禁食。他们来问耶稣说，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约翰的门徒和法利赛人的门徒禁食，你的门徒倒不禁食，这是为什么呢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2:15-18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625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44624"/>
            <a:ext cx="9001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耶稣又进了会堂。在那里有一个人枯干了一只手。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众人窥探耶稣，在安息日医治不医治，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意思是要控告耶稣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法利赛人出去，同希律一党的人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商议，怎样可以除灭耶稣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从耶路撒冷下来的文士说，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他是被别西卜附着。又说，他是靠着鬼王赶鬼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3:1-22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54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88640"/>
            <a:ext cx="87849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、耶稣对当时众人的劝勉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耶稣既知道众人要来强逼他作王，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就独自又退到山上去了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6:15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text, person, group, people&#10;&#10;Description automatically generated">
            <a:extLst>
              <a:ext uri="{FF2B5EF4-FFF2-40B4-BE49-F238E27FC236}">
                <a16:creationId xmlns:a16="http://schemas.microsoft.com/office/drawing/2014/main" id="{A21EB924-151A-FE84-354F-407C37B2D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6" y="2888559"/>
            <a:ext cx="7056784" cy="39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众人见耶稣和门徒，都不在那里，就上了船，往迦百农去找耶稣。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既在海那边找着了，就对他说，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拉比，是几时到这里来的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你们找我，并不是因见了神迹，乃是因吃饼得饱。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不要为那必坏的食物劳力，要为那存到永生的食物劳力。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耶稣说，我就是生命的粮。到我这里来的，必定不饿。信我的，永远不渴。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从此他门徒中多有退去的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，不再和他同行。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/John 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24-27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66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25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四、撒种比喻对我们的启发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又有落在好土里的，就发生长大，结实有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倍的，有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倍的，有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倍的。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4:8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273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</a:t>
            </a:r>
          </a:p>
        </p:txBody>
      </p:sp>
      <p:pic>
        <p:nvPicPr>
          <p:cNvPr id="5" name="Picture 4" descr="A picture containing outdoor, green, vegetable&#10;&#10;Description automatically generated">
            <a:extLst>
              <a:ext uri="{FF2B5EF4-FFF2-40B4-BE49-F238E27FC236}">
                <a16:creationId xmlns:a16="http://schemas.microsoft.com/office/drawing/2014/main" id="{4D5BB69C-2E85-2789-CB03-3A732BAC8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5" y="-1372"/>
            <a:ext cx="4368761" cy="3430372"/>
          </a:xfrm>
          <a:prstGeom prst="rect">
            <a:avLst/>
          </a:prstGeom>
        </p:spPr>
      </p:pic>
      <p:pic>
        <p:nvPicPr>
          <p:cNvPr id="8" name="Picture 7" descr="A picture containing outdoor, green, plant&#10;&#10;Description automatically generated">
            <a:extLst>
              <a:ext uri="{FF2B5EF4-FFF2-40B4-BE49-F238E27FC236}">
                <a16:creationId xmlns:a16="http://schemas.microsoft.com/office/drawing/2014/main" id="{D99C7FBF-9143-6D33-7D4A-224C00A47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" y="3533211"/>
            <a:ext cx="4348902" cy="3324790"/>
          </a:xfrm>
          <a:prstGeom prst="rect">
            <a:avLst/>
          </a:prstGeom>
        </p:spPr>
      </p:pic>
      <p:pic>
        <p:nvPicPr>
          <p:cNvPr id="10" name="Picture 9" descr="A picture containing tree, outdoor, green, branch&#10;&#10;Description automatically generated">
            <a:extLst>
              <a:ext uri="{FF2B5EF4-FFF2-40B4-BE49-F238E27FC236}">
                <a16:creationId xmlns:a16="http://schemas.microsoft.com/office/drawing/2014/main" id="{1C71CC04-BBB3-7BAA-A70D-3BC7C65D0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32" y="-27090"/>
            <a:ext cx="4332490" cy="3492094"/>
          </a:xfrm>
          <a:prstGeom prst="rect">
            <a:avLst/>
          </a:prstGeom>
        </p:spPr>
      </p:pic>
      <p:pic>
        <p:nvPicPr>
          <p:cNvPr id="12" name="Picture 11" descr="A picture containing outdoor, tree, person, grass&#10;&#10;Description automatically generated">
            <a:extLst>
              <a:ext uri="{FF2B5EF4-FFF2-40B4-BE49-F238E27FC236}">
                <a16:creationId xmlns:a16="http://schemas.microsoft.com/office/drawing/2014/main" id="{EB8ED9A6-0B99-7D65-C6FF-E4981F213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24" y="3533210"/>
            <a:ext cx="4332490" cy="331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9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text, tree, outdoor, plant&#10;&#10;Description automatically generated">
            <a:extLst>
              <a:ext uri="{FF2B5EF4-FFF2-40B4-BE49-F238E27FC236}">
                <a16:creationId xmlns:a16="http://schemas.microsoft.com/office/drawing/2014/main" id="{6E8EBEDE-CB45-EE3B-C74F-87156D644A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9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一、比喻的描述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有一个撒种的出去撒种，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撒的时候，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有落在路旁的，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飞鸟来吃尽了。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有落在土浅石头地上的，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土既不深，发苗最快。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日头出来一晒，因为没有根，就枯干了。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有落在荆棘里的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，荆棘长起来，把他挤住了，就不结实。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又有落在好土里的，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就发生长大，结实有三十倍的，有六十倍的，有一百倍的。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4:3-8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62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187624" y="0"/>
            <a:ext cx="7947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相同处：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、撒种的人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、种子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、撒种的时间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、当时的气候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46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0"/>
            <a:ext cx="9027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不同处：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所落在的地点不一样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：有的是落在路旁、有的是落在土浅石头地、有的是落在荆棘里、有的是落在好土里。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2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71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0"/>
            <a:ext cx="9027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、最后的结果也不一样：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0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落在路旁的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根本没有机会发芽和成长，直接被飞鸟吃尽了。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落在土浅石头地里的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，有了发芽，但是却没有扎根，因为下面是石头。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落在荆棘里的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，不仅发芽，而且成长，该有的过程都有了，只是缺失了最后一步，没有结果。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最后是落在好土里的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，就结实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倍、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倍。</a:t>
            </a:r>
          </a:p>
        </p:txBody>
      </p:sp>
    </p:spTree>
    <p:extLst>
      <p:ext uri="{BB962C8B-B14F-4D97-AF65-F5344CB8AC3E}">
        <p14:creationId xmlns:p14="http://schemas.microsoft.com/office/powerpoint/2010/main" val="332294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二、比喻的解释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撒在路旁的，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就是人听了道，撒但立刻来，把撒在他心里的道夺了去。</a:t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16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那撒在石头地上的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，就是人听了道，立刻欢喜领受。</a:t>
            </a: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但他心里没有根，不过是暂时的，及至为道遭了患难，或是受了逼迫，立刻就跌倒了。</a:t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还有那撒在荆棘里的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，就是人听了道。</a:t>
            </a: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后来有世上的思虑，钱财的迷惑，和别样的私欲，进来把道挤住了，就不能结实。</a:t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那撒在好地上的</a:t>
            </a:r>
            <a:r>
              <a:rPr lang="zh-CN" altLang="en-US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，就是人听道，又领受，并且结实，有三十倍的，有六十倍的，有一百倍的。                                              </a:t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2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4:15-20</a:t>
            </a:r>
            <a:endParaRPr lang="zh-CN" altLang="en-US" sz="32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08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三、耶稣宣讲撒种比喻的目的和原因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、对文士和法利赛人的劝勉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耶稣对他们说，神国的奥秘，只叫你们知道，若是对外人讲，凡事就用比喻。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叫他们看是看见，却不晓得。听是听见，却不明白。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恐怕他们回转过来，就得赦免。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4:11-12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0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耶稣见他们的信心，就对瘫子说，小子，你的罪赦了。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有几个文士坐在那里，心里议论说，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这个人为什么这样说呢？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他说僭妄的话了。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除了神以外，谁能赦罪呢？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/Mark 2:5-7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72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9125</TotalTime>
  <Words>1100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等线</vt:lpstr>
      <vt:lpstr>Arial</vt:lpstr>
      <vt:lpstr>Calibri</vt:lpstr>
      <vt:lpstr>Office 主题</vt:lpstr>
      <vt:lpstr>撒种的比喻 The Parable of the Sower  可/Mark 4：1-20</vt:lpstr>
      <vt:lpstr>祈祷/Prayer</vt:lpstr>
      <vt:lpstr>一、比喻的描述  3有一个撒种的出去撒种，4撒的时候，有落在路旁的，飞鸟来吃尽了。  5有落在土浅石头地上的，土既不深，发苗最快。6日头出来一晒，因为没有根，就枯干了。  7有落在荆棘里的，荆棘长起来，把他挤住了，就不结实。  8又有落在好土里的，就发生长大，结实有三十倍的，有六十倍的，有一百倍的。                                         可/Mark 4:3-8</vt:lpstr>
      <vt:lpstr>相同处：  1、撒种的人  2、种子  3、撒种的时间  4、当时的气候 </vt:lpstr>
      <vt:lpstr>不同处：  1、所落在的地点不一样：有的是落在路旁、有的是落在土浅石头地、有的是落在荆棘里、有的是落在好土里。  </vt:lpstr>
      <vt:lpstr>2、最后的结果也不一样：  落在路旁的根本没有机会发芽和成长，直接被飞鸟吃尽了。  落在土浅石头地里的，有了发芽，但是却没有扎根，因为下面是石头。  落在荆棘里的，不仅发芽，而且成长，该有的过程都有了，只是缺失了最后一步，没有结果。  最后是落在好土里的，就结实30倍、60倍和100倍。</vt:lpstr>
      <vt:lpstr>二、比喻的解释  15那撒在路旁的，就是人听了道，撒但立刻来，把撒在他心里的道夺了去。  16那撒在石头地上的，就是人听了道，立刻欢喜领受。17但他心里没有根，不过是暂时的，及至为道遭了患难，或是受了逼迫，立刻就跌倒了。  18还有那撒在荆棘里的，就是人听了道。19后来有世上的思虑，钱财的迷惑，和别样的私欲，进来把道挤住了，就不能结实。  20那撒在好地上的，就是人听道，又领受，并且结实，有三十倍的，有六十倍的，有一百倍的。                                                                                              可/Mark 4:15-20</vt:lpstr>
      <vt:lpstr>三、耶稣宣讲撒种比喻的目的和原因  1、对文士和法利赛人的劝勉  11耶稣对他们说，神国的奥秘，只叫你们知道，若是对外人讲，凡事就用比喻。12叫他们看是看见，却不晓得。听是听见，却不明白。恐怕他们回转过来，就得赦免。                                      可/Mark 4:11-12</vt:lpstr>
      <vt:lpstr>可2：5耶稣见他们的信心，就对瘫子说，小子，你的罪赦了。6有几个文士坐在那里，心里议论说，7这个人为什么这样说呢？他说僭妄的话了。除了神以外，谁能赦罪呢？                                  可/Mark 2:5-7 </vt:lpstr>
      <vt:lpstr> 15耶稣在利未家里坐席的时候，有好些税吏和罪人，与耶稣并门徒一同坐席。因为这样的人多，他们也跟随耶稣。  16法利赛人中的文士看见耶稣和罪人并税吏一同吃饭，就对他门徒说，他和税吏并罪人一同吃喝吗?  18当下，约翰的门徒和法利赛人禁食。他们来问耶稣说，约翰的门徒和法利赛人的门徒禁食，你的门徒倒不禁食，这是为什么呢？                                        可/Mark 2:15-18 </vt:lpstr>
      <vt:lpstr> 1耶稣又进了会堂。在那里有一个人枯干了一只手。  2众人窥探耶稣，在安息日医治不医治，意思是要控告耶稣。  6法利赛人出去，同希律一党的人商议，怎样可以除灭耶稣。  22从耶路撒冷下来的文士说，他是被别西卜附着。又说，他是靠着鬼王赶鬼。                                             可/Mark 3:1-22</vt:lpstr>
      <vt:lpstr>2、耶稣对当时众人的劝勉  耶稣既知道众人要来强逼他作王，就独自又退到山上去了。                                            约/John 6:15 </vt:lpstr>
      <vt:lpstr>24众人见耶稣和门徒，都不在那里，就上了船，往迦百农去找耶稣。  25既在海那边找着了，就对他说，拉比，是几时到这里来的…… 你们找我，并不是因见了神迹，乃是因吃饼得饱。不要为那必坏的食物劳力，要为那存到永生的食物劳力。  35耶稣说，我就是生命的粮。到我这里来的，必定不饿。信我的，永远不渴。  66从此他门徒中多有退去的，不再和他同行。                        约/John 6：24-27；35；66</vt:lpstr>
      <vt:lpstr>四、撒种比喻对我们的启发   又有落在好土里的，就发生长大，结实有30倍的，有60倍的，有100倍的。                                    可/Mark 4:8</vt:lpstr>
      <vt:lpstr>二</vt:lpstr>
      <vt:lpstr>PowerPoint Presentation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268</cp:revision>
  <dcterms:modified xsi:type="dcterms:W3CDTF">2023-03-04T01:36:39Z</dcterms:modified>
</cp:coreProperties>
</file>