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888" r:id="rId2"/>
    <p:sldId id="421" r:id="rId3"/>
    <p:sldId id="898" r:id="rId4"/>
    <p:sldId id="943" r:id="rId5"/>
    <p:sldId id="944" r:id="rId6"/>
    <p:sldId id="946" r:id="rId7"/>
    <p:sldId id="962" r:id="rId8"/>
    <p:sldId id="958" r:id="rId9"/>
    <p:sldId id="947" r:id="rId10"/>
    <p:sldId id="949" r:id="rId11"/>
    <p:sldId id="957" r:id="rId12"/>
    <p:sldId id="950" r:id="rId13"/>
    <p:sldId id="960" r:id="rId14"/>
    <p:sldId id="959" r:id="rId15"/>
    <p:sldId id="963" r:id="rId16"/>
    <p:sldId id="952" r:id="rId17"/>
    <p:sldId id="953" r:id="rId18"/>
    <p:sldId id="954" r:id="rId19"/>
    <p:sldId id="914" r:id="rId20"/>
    <p:sldId id="961" r:id="rId21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154" d="100"/>
          <a:sy n="154" d="100"/>
        </p:scale>
        <p:origin x="-38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2024/9/21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047750"/>
          </a:xfrm>
        </p:spPr>
        <p:txBody>
          <a:bodyPr/>
          <a:lstStyle/>
          <a:p>
            <a:r>
              <a:rPr lang="zh-CN" altLang="en-US" sz="3200" b="1" dirty="0" smtClean="0"/>
              <a:t>成熟基督徒的标志（二）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徒</a:t>
            </a:r>
            <a:r>
              <a:rPr lang="en-US" altLang="zh-CN" sz="3200" b="1" dirty="0" smtClean="0"/>
              <a:t>22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30-23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11</a:t>
            </a:r>
            <a:r>
              <a:rPr lang="zh-CN" altLang="en-US" sz="3200" b="1" dirty="0" smtClean="0"/>
              <a:t>节</a:t>
            </a:r>
            <a:endParaRPr lang="zh-CN" altLang="en-US" sz="3200" b="1" dirty="0"/>
          </a:p>
        </p:txBody>
      </p:sp>
      <p:pic>
        <p:nvPicPr>
          <p:cNvPr id="4097" name="Picture 1" descr="F:\2024 证道\成熟基督徒的标志\love John 13 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47750"/>
            <a:ext cx="9144000" cy="4095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三、一个成熟的基督徒是“凭真理”行事的人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大祭司亚拿尼亚，就吩咐旁边站着的人打他的嘴。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保罗对他说，你这粉饰的墙</a:t>
            </a:r>
            <a:r>
              <a:rPr lang="zh-CN" altLang="en-US" sz="3600" b="1" dirty="0" smtClean="0"/>
              <a:t>。神要打你。你坐堂为的是按律法审问我，你竟违背律法，吩咐人打我吗？</a:t>
            </a: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站在旁边的人说，你辱骂神的大祭司吗？</a:t>
            </a:r>
            <a:r>
              <a:rPr lang="en-US" altLang="zh-CN" sz="3600" b="1" dirty="0" smtClean="0"/>
              <a:t>5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保罗说，弟兄们，我不晓得他是大祭司</a:t>
            </a:r>
            <a:r>
              <a:rPr lang="zh-CN" altLang="en-US" sz="3600" b="1" dirty="0" smtClean="0"/>
              <a:t>。经上记着说，不可毁谤你百姓的官长。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出</a:t>
            </a:r>
            <a:r>
              <a:rPr lang="en-US" sz="3600" b="1" dirty="0" smtClean="0"/>
              <a:t>22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28</a:t>
            </a:r>
            <a:r>
              <a:rPr lang="zh-CN" altLang="en-US" sz="3600" b="1" dirty="0" smtClean="0"/>
              <a:t>不可毁谤神；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也不可毁谤你百姓的官长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犹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9</a:t>
            </a:r>
            <a:r>
              <a:rPr lang="zh-CN" altLang="en-US" sz="3600" b="1" dirty="0" smtClean="0"/>
              <a:t> 天使长米迦勒为摩西的尸首与魔鬼争辩的时候，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尚且不敢用毁谤的话罪责他</a:t>
            </a:r>
            <a:r>
              <a:rPr lang="zh-CN" altLang="en-US" sz="3600" b="1" dirty="0" smtClean="0"/>
              <a:t>，只说</a:t>
            </a:r>
            <a:r>
              <a:rPr lang="en-US" sz="3600" b="1" dirty="0" smtClean="0"/>
              <a:t>‘</a:t>
            </a:r>
            <a:r>
              <a:rPr lang="zh-CN" altLang="en-US" sz="3600" b="1" dirty="0" smtClean="0"/>
              <a:t>主责备你吧</a:t>
            </a:r>
            <a:r>
              <a:rPr lang="en-US" sz="3600" b="1" dirty="0" smtClean="0"/>
              <a:t>’</a:t>
            </a:r>
            <a:r>
              <a:rPr lang="zh-CN" altLang="en-US" sz="3600" b="1" dirty="0" smtClean="0"/>
              <a:t>！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/>
          <a:lstStyle/>
          <a:p>
            <a:pPr algn="l"/>
            <a:r>
              <a:rPr lang="zh-CN" altLang="en-US" sz="3050" b="1" dirty="0" smtClean="0"/>
              <a:t>四、一个成熟的基督徒是一个活在圣灵引导中的人</a:t>
            </a:r>
            <a:endParaRPr lang="en-US" sz="3050" b="1" dirty="0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保罗看出大众，一半是撒都该人，一半是法利赛人，就在公会中大声说，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弟兄们，我是法利赛人，也是法利赛人的子孙。我现在受审问，是为盼望死人复活。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070C0"/>
                </a:solidFill>
              </a:rPr>
              <a:t>撒督该人：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/>
            </a:r>
            <a:br>
              <a:rPr lang="en-US" altLang="zh-CN" sz="3600" b="1" dirty="0" smtClean="0">
                <a:solidFill>
                  <a:srgbClr val="0070C0"/>
                </a:solidFill>
              </a:rPr>
            </a:br>
            <a:r>
              <a:rPr lang="en-US" altLang="zh-CN" sz="800" b="1" dirty="0" smtClean="0">
                <a:solidFill>
                  <a:srgbClr val="0070C0"/>
                </a:solidFill>
              </a:rPr>
              <a:t/>
            </a:r>
            <a:br>
              <a:rPr lang="en-US" altLang="zh-CN" sz="800" b="1" dirty="0" smtClean="0">
                <a:solidFill>
                  <a:srgbClr val="0070C0"/>
                </a:solidFill>
              </a:rPr>
            </a:br>
            <a:r>
              <a:rPr lang="en-US" altLang="zh-CN" sz="1800" b="1" dirty="0" smtClean="0">
                <a:solidFill>
                  <a:srgbClr val="0070C0"/>
                </a:solidFill>
              </a:rPr>
              <a:t>	</a:t>
            </a:r>
            <a:r>
              <a:rPr lang="zh-CN" altLang="en-US" sz="3200" b="1" dirty="0" smtClean="0"/>
              <a:t>多都是犹太上层人物，接受希腊文化的思想，并拥护和支持罗马政府的统治。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>	</a:t>
            </a:r>
            <a:r>
              <a:rPr lang="zh-CN" altLang="en-US" sz="3200" b="1" dirty="0" smtClean="0"/>
              <a:t>信仰上只接受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摩西五经</a:t>
            </a:r>
            <a:r>
              <a:rPr lang="en-US" altLang="zh-CN" sz="3200" b="1" dirty="0" smtClean="0"/>
              <a:t>》</a:t>
            </a:r>
            <a:r>
              <a:rPr lang="zh-CN" altLang="en-US" sz="3200" b="1" dirty="0" smtClean="0"/>
              <a:t>，反对口传律法，不相信灵魂不灭，不相信天使，不相信复活。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法利赛人：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altLang="zh-CN" sz="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eaLnBrk="0" hangingPunct="0"/>
            <a:r>
              <a:rPr lang="en-US" altLang="zh-CN" sz="3200" b="1" dirty="0" smtClean="0">
                <a:latin typeface="+mj-lt"/>
                <a:ea typeface="+mj-ea"/>
                <a:cs typeface="+mj-cs"/>
              </a:rPr>
              <a:t>	</a:t>
            </a:r>
            <a:r>
              <a:rPr lang="zh-CN" altLang="en-US" sz="3200" b="1" dirty="0" smtClean="0">
                <a:latin typeface="+mj-lt"/>
                <a:ea typeface="+mj-ea"/>
                <a:cs typeface="+mj-cs"/>
              </a:rPr>
              <a:t>多是学者，热心律法和传统。与罗马政府保持距离，因此，政治影响力较低，但却受到犹太人的欢迎。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信仰上</a:t>
            </a:r>
            <a:r>
              <a:rPr lang="zh-CN" altLang="en-US" sz="3200" b="1" dirty="0" smtClean="0"/>
              <a:t>不仅相信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摩西五经</a:t>
            </a:r>
            <a:r>
              <a:rPr lang="en-US" altLang="zh-CN" sz="3200" b="1" dirty="0" smtClean="0"/>
              <a:t>》</a:t>
            </a:r>
            <a:r>
              <a:rPr lang="zh-CN" altLang="en-US" sz="3200" b="1" dirty="0" smtClean="0"/>
              <a:t>和口传律法，还相信灵魂不灭，天使和复活。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太</a:t>
            </a:r>
            <a:r>
              <a:rPr lang="en-US" altLang="zh-CN" sz="3600" b="1" dirty="0" smtClean="0"/>
              <a:t>10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16</a:t>
            </a:r>
            <a:r>
              <a:rPr lang="zh-CN" altLang="en-US" sz="3600" b="1" dirty="0" smtClean="0"/>
              <a:t>我差你们去，如同羊进入狼群。所以你们要灵巧像蛇，驯良像鸽子。</a:t>
            </a:r>
            <a:r>
              <a:rPr lang="en-US" sz="3600" b="1" dirty="0" smtClean="0"/>
              <a:t>17</a:t>
            </a:r>
            <a:r>
              <a:rPr lang="zh-CN" altLang="en-US" sz="3600" b="1" dirty="0" smtClean="0"/>
              <a:t>你们要防备人。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因为他们要把你们交给公会，也要在会堂里鞭打你们</a:t>
            </a:r>
            <a:r>
              <a:rPr lang="zh-CN" altLang="en-US" sz="3600" b="1" dirty="0" smtClean="0"/>
              <a:t>。</a:t>
            </a:r>
            <a:r>
              <a:rPr lang="en-US" sz="3600" b="1" dirty="0" smtClean="0"/>
              <a:t>18</a:t>
            </a:r>
            <a:r>
              <a:rPr lang="zh-CN" altLang="en-US" sz="3600" b="1" dirty="0" smtClean="0"/>
              <a:t>并且你们要为我的缘故，被送到诸侯君王面前，对他们和外邦人作见证。</a:t>
            </a:r>
            <a:r>
              <a:rPr lang="en-US" sz="3600" b="1" dirty="0" smtClean="0"/>
              <a:t>19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你们被交的时候，不要思虑怎样说话或说什么话。到那时候，必赐给你们当说的话。</a:t>
            </a:r>
            <a:r>
              <a:rPr lang="en-US" sz="3600" b="1" dirty="0" smtClean="0"/>
              <a:t>20</a:t>
            </a:r>
            <a:r>
              <a:rPr lang="zh-CN" altLang="en-US" sz="3600" b="1" dirty="0" smtClean="0"/>
              <a:t>因为不是你们自己说的，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乃是你们父的灵</a:t>
            </a:r>
            <a:r>
              <a:rPr lang="zh-CN" altLang="en-US" sz="3600" b="1" dirty="0" smtClean="0"/>
              <a:t>在你们里头说的。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23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弟兄们，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我在神面前</a:t>
            </a:r>
            <a:r>
              <a:rPr lang="zh-CN" altLang="en-US" sz="3600" b="1" dirty="0" smtClean="0"/>
              <a:t>行事为人都是凭着良心，直到今日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徒</a:t>
            </a:r>
            <a:r>
              <a:rPr lang="en-US" sz="3600" b="1" dirty="0" smtClean="0"/>
              <a:t>16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6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圣灵既然禁止</a:t>
            </a:r>
            <a:r>
              <a:rPr lang="zh-CN" altLang="en-US" sz="3600" b="1" dirty="0" smtClean="0"/>
              <a:t>他们在亚西亚讲道，他们就经过弗吕家，加拉太一带地方。</a:t>
            </a:r>
            <a:r>
              <a:rPr lang="en-US" sz="3600" b="1" dirty="0" smtClean="0"/>
              <a:t>7</a:t>
            </a:r>
            <a:r>
              <a:rPr lang="zh-CN" altLang="en-US" sz="3600" b="1" dirty="0" smtClean="0"/>
              <a:t>到了每西亚的边界，他们想要往庇推尼去，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耶稣的灵却不许。</a:t>
            </a:r>
            <a:r>
              <a:rPr lang="en-US" sz="3600" b="1" dirty="0" smtClean="0"/>
              <a:t>8</a:t>
            </a:r>
            <a:r>
              <a:rPr lang="zh-CN" altLang="en-US" sz="3600" b="1" dirty="0" smtClean="0"/>
              <a:t>他们就越过每西亚，下到特罗亚去。</a:t>
            </a:r>
            <a:r>
              <a:rPr lang="en-US" sz="3600" b="1" dirty="0" smtClean="0"/>
              <a:t>9</a:t>
            </a:r>
            <a:r>
              <a:rPr lang="zh-CN" altLang="en-US" sz="3600" b="1" dirty="0" smtClean="0"/>
              <a:t>在夜间有异象现与保罗。有一个马其顿人，站着求他说，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请你过到马其顿来帮助我们</a:t>
            </a:r>
            <a:r>
              <a:rPr lang="zh-CN" altLang="en-US" sz="3600" b="1" dirty="0" smtClean="0"/>
              <a:t>。</a:t>
            </a:r>
            <a:r>
              <a:rPr lang="en-US" sz="3600" b="1" dirty="0" smtClean="0"/>
              <a:t>10</a:t>
            </a:r>
            <a:r>
              <a:rPr lang="zh-CN" altLang="en-US" sz="3600" b="1" dirty="0" smtClean="0"/>
              <a:t>保罗既看见这异象，我们随即想要往马其顿去，以为神召我们传福音给那里的人听。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050" b="1" dirty="0" smtClean="0"/>
              <a:t>林</a:t>
            </a:r>
            <a:endParaRPr lang="en-US" sz="3050" b="1" dirty="0"/>
          </a:p>
        </p:txBody>
      </p:sp>
      <p:pic>
        <p:nvPicPr>
          <p:cNvPr id="4098" name="Picture 2" descr="F:\2024 证道\成熟基督徒的标志（二）\11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809"/>
            <a:ext cx="9144000" cy="51783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徒</a:t>
            </a:r>
            <a:r>
              <a:rPr lang="en-US" sz="3600" b="1" dirty="0" smtClean="0"/>
              <a:t>18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9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夜间主在异象中对保罗说，不要怕，只管讲，不要闭口。</a:t>
            </a:r>
            <a:r>
              <a:rPr lang="en-US" sz="3600" b="1" dirty="0" smtClean="0">
                <a:solidFill>
                  <a:srgbClr val="0070C0"/>
                </a:solidFill>
              </a:rPr>
              <a:t>10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有我与你同在，必没有人下手害你</a:t>
            </a:r>
            <a:r>
              <a:rPr lang="zh-CN" altLang="en-US" sz="3600" b="1" dirty="0" smtClean="0"/>
              <a:t>。因为在这城里我有许多的百姓。</a:t>
            </a:r>
            <a:r>
              <a:rPr lang="en-US" sz="3600" b="1" dirty="0" smtClean="0"/>
              <a:t>11</a:t>
            </a:r>
            <a:r>
              <a:rPr lang="zh-CN" altLang="en-US" sz="3600" b="1" dirty="0" smtClean="0"/>
              <a:t>保罗在那里住了一年零六个月，将神的道教训他们。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zh-CN" altLang="en-US" sz="3600" b="1" dirty="0" smtClean="0"/>
              <a:t>徒</a:t>
            </a:r>
            <a:r>
              <a:rPr lang="en-US" sz="3600" b="1" dirty="0" smtClean="0"/>
              <a:t>23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11</a:t>
            </a:r>
            <a:r>
              <a:rPr lang="zh-CN" altLang="en-US" sz="3600" b="1" dirty="0" smtClean="0"/>
              <a:t>当夜，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主站在保罗旁边说，放心吧</a:t>
            </a:r>
            <a:r>
              <a:rPr lang="zh-CN" altLang="en-US" sz="3600" b="1" dirty="0" smtClean="0"/>
              <a:t>，你怎样在耶路撒冷为我作见证，也必怎样在罗马为我作见证。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3724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8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885950"/>
            <a:ext cx="91440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29527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5334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成熟的基督徒</a:t>
            </a:r>
            <a:endParaRPr lang="en-US" sz="3600" b="1" dirty="0"/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838200" y="0"/>
            <a:ext cx="83058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kumimoji="0" lang="en-US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zh-CN" alt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</a:t>
            </a:r>
            <a:r>
              <a:rPr lang="zh-CN" altLang="en-US" sz="3100" b="1" dirty="0" smtClean="0"/>
              <a:t>面对教会领袖雅各：不问为什么，顺服属灵的权柄；</a:t>
            </a:r>
            <a:endParaRPr lang="en-US" altLang="zh-CN" sz="3100" b="1" dirty="0" smtClean="0"/>
          </a:p>
          <a:p>
            <a:pPr lvl="0" eaLnBrk="0" hangingPunct="0"/>
            <a:endParaRPr kumimoji="0" lang="en-US" altLang="zh-CN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eaLnBrk="0" hangingPunct="0"/>
            <a:r>
              <a:rPr lang="en-US" sz="3100" b="1" dirty="0" smtClean="0">
                <a:latin typeface="+mj-lt"/>
                <a:ea typeface="+mj-ea"/>
                <a:cs typeface="+mj-cs"/>
              </a:rPr>
              <a:t>2</a:t>
            </a:r>
            <a:r>
              <a:rPr lang="zh-CN" altLang="en-US" sz="3100" b="1" dirty="0" smtClean="0">
                <a:latin typeface="+mj-lt"/>
                <a:ea typeface="+mj-ea"/>
                <a:cs typeface="+mj-cs"/>
              </a:rPr>
              <a:t>、</a:t>
            </a:r>
            <a:r>
              <a:rPr lang="zh-CN" altLang="en-US" sz="3100" b="1" dirty="0" smtClean="0"/>
              <a:t>面对软弱的肢体：体恤他们的软弱，为着他们属灵生命的益处，甘心放下自己的权力。</a:t>
            </a:r>
            <a:endParaRPr lang="en-US" altLang="zh-CN" sz="3100" b="1" dirty="0" smtClean="0"/>
          </a:p>
          <a:p>
            <a:pPr lvl="0" eaLnBrk="0" hangingPunct="0"/>
            <a:endParaRPr lang="en-US" altLang="zh-CN" sz="1400" b="1" dirty="0" smtClean="0">
              <a:latin typeface="+mj-lt"/>
              <a:ea typeface="+mj-ea"/>
              <a:cs typeface="+mj-cs"/>
            </a:endParaRPr>
          </a:p>
          <a:p>
            <a:pPr lvl="0" eaLnBrk="0" hangingPunct="0"/>
            <a: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zh-CN" alt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</a:t>
            </a:r>
            <a:r>
              <a:rPr lang="zh-CN" altLang="en-US" sz="3100" b="1" dirty="0" smtClean="0"/>
              <a:t>面对自己：完全凭良心行事；</a:t>
            </a:r>
            <a:endParaRPr lang="en-US" altLang="zh-CN" sz="3100" b="1" dirty="0" smtClean="0"/>
          </a:p>
          <a:p>
            <a:pPr lvl="0" eaLnBrk="0" hangingPunct="0"/>
            <a:endParaRPr kumimoji="0" lang="en-US" altLang="zh-CN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eaLnBrk="0" hangingPunct="0"/>
            <a:r>
              <a:rPr lang="en-US" sz="3100" b="1" dirty="0" smtClean="0">
                <a:latin typeface="+mj-lt"/>
                <a:ea typeface="+mj-ea"/>
                <a:cs typeface="+mj-cs"/>
              </a:rPr>
              <a:t>4</a:t>
            </a:r>
            <a:r>
              <a:rPr lang="zh-CN" altLang="en-US" sz="3100" b="1" dirty="0" smtClean="0">
                <a:latin typeface="+mj-lt"/>
                <a:ea typeface="+mj-ea"/>
                <a:cs typeface="+mj-cs"/>
              </a:rPr>
              <a:t>、</a:t>
            </a:r>
            <a:r>
              <a:rPr lang="zh-CN" altLang="en-US" sz="3100" b="1" dirty="0" smtClean="0"/>
              <a:t>面对属世的不公：凭真理行事，不因他人的错和罪，成为自己犯罪的理由。</a:t>
            </a:r>
            <a:endParaRPr lang="en-US" altLang="zh-CN" sz="3100" b="1" dirty="0" smtClean="0"/>
          </a:p>
          <a:p>
            <a:pPr lvl="0" eaLnBrk="0" hangingPunct="0"/>
            <a:endParaRPr lang="en-US" altLang="zh-CN" sz="1400" b="1" dirty="0" smtClean="0">
              <a:latin typeface="+mj-lt"/>
              <a:ea typeface="+mj-ea"/>
              <a:cs typeface="+mj-cs"/>
            </a:endParaRPr>
          </a:p>
          <a:p>
            <a:pPr lvl="0" eaLnBrk="0" hangingPunct="0"/>
            <a: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r>
              <a:rPr kumimoji="0" lang="zh-CN" alt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</a:t>
            </a:r>
            <a:r>
              <a:rPr lang="zh-CN" altLang="en-US" sz="3100" b="1" dirty="0" smtClean="0"/>
              <a:t>面对生活中的难处和逼迫：坚信神的应许，敏锐圣灵感动，顺服圣灵的引导。</a:t>
            </a:r>
            <a:endParaRPr kumimoji="0" lang="en-US" sz="3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533400" y="133350"/>
            <a:ext cx="304800" cy="48768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一、简述经文背景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800" b="1" dirty="0" smtClean="0">
                <a:ea typeface="汉仪中楷简"/>
              </a:rPr>
              <a:t/>
            </a:r>
            <a:br>
              <a:rPr lang="zh-CN" altLang="en-US" sz="8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	</a:t>
            </a:r>
            <a:r>
              <a:rPr lang="en-US" altLang="zh-CN" sz="3400" b="1" dirty="0" smtClean="0">
                <a:ea typeface="汉仪中楷简"/>
              </a:rPr>
              <a:t>21</a:t>
            </a:r>
            <a:r>
              <a:rPr lang="zh-CN" altLang="en-US" sz="3400" b="1" dirty="0" smtClean="0">
                <a:ea typeface="汉仪中楷简"/>
              </a:rPr>
              <a:t>：</a:t>
            </a:r>
            <a:r>
              <a:rPr lang="en-US" altLang="zh-CN" sz="3400" b="1" dirty="0" smtClean="0">
                <a:ea typeface="汉仪中楷简"/>
              </a:rPr>
              <a:t>27</a:t>
            </a:r>
            <a:r>
              <a:rPr lang="zh-CN" altLang="en-US" sz="3400" b="1" dirty="0" smtClean="0">
                <a:ea typeface="汉仪中楷简"/>
              </a:rPr>
              <a:t>那七日将完，</a:t>
            </a:r>
            <a:r>
              <a:rPr lang="zh-CN" altLang="en-US" sz="3400" b="1" dirty="0" smtClean="0">
                <a:solidFill>
                  <a:srgbClr val="0070C0"/>
                </a:solidFill>
                <a:ea typeface="汉仪中楷简"/>
              </a:rPr>
              <a:t>从亚西亚来的犹太人</a:t>
            </a:r>
            <a:r>
              <a:rPr lang="zh-CN" altLang="en-US" sz="3400" b="1" dirty="0" smtClean="0">
                <a:ea typeface="汉仪中楷简"/>
              </a:rPr>
              <a:t>，看见保罗在殿里，就耸动了众人，下手拿他，</a:t>
            </a:r>
            <a:r>
              <a:rPr lang="en-US" altLang="zh-CN" sz="3400" b="1" dirty="0" smtClean="0">
                <a:ea typeface="汉仪中楷简"/>
              </a:rPr>
              <a:t>28</a:t>
            </a:r>
            <a:r>
              <a:rPr lang="zh-CN" altLang="en-US" sz="3400" b="1" dirty="0" smtClean="0">
                <a:ea typeface="汉仪中楷简"/>
              </a:rPr>
              <a:t>喊叫说，以色列人来帮助，这就是在各处教训众人糟践我们百姓，和律法，并这地方的。他又带着希利尼人进殿，污秽了这圣地。</a:t>
            </a:r>
            <a:r>
              <a:rPr lang="en-US" altLang="zh-CN" sz="3400" b="1" dirty="0" smtClean="0">
                <a:ea typeface="汉仪中楷简"/>
              </a:rPr>
              <a:t>29</a:t>
            </a:r>
            <a:r>
              <a:rPr lang="zh-CN" altLang="en-US" sz="3400" b="1" dirty="0" smtClean="0">
                <a:ea typeface="汉仪中楷简"/>
              </a:rPr>
              <a:t>这话是因他们</a:t>
            </a:r>
            <a:r>
              <a:rPr lang="zh-CN" altLang="en-US" sz="3400" b="1" dirty="0" smtClean="0">
                <a:solidFill>
                  <a:srgbClr val="0070C0"/>
                </a:solidFill>
                <a:ea typeface="汉仪中楷简"/>
              </a:rPr>
              <a:t>曾看见以弗所人特罗非摩</a:t>
            </a:r>
            <a:r>
              <a:rPr lang="zh-CN" altLang="en-US" sz="3400" b="1" dirty="0" smtClean="0">
                <a:ea typeface="汉仪中楷简"/>
              </a:rPr>
              <a:t>，同保罗在城里，</a:t>
            </a:r>
            <a:r>
              <a:rPr lang="zh-CN" altLang="en-US" sz="3400" b="1" dirty="0" smtClean="0">
                <a:solidFill>
                  <a:srgbClr val="0070C0"/>
                </a:solidFill>
                <a:ea typeface="汉仪中楷简"/>
              </a:rPr>
              <a:t>以为保罗带他进了殿</a:t>
            </a:r>
            <a:r>
              <a:rPr lang="zh-CN" altLang="en-US" sz="3400" b="1" dirty="0" smtClean="0">
                <a:ea typeface="汉仪中楷简"/>
              </a:rPr>
              <a:t>。</a:t>
            </a:r>
            <a:r>
              <a:rPr lang="en-US" altLang="zh-CN" sz="3400" b="1" dirty="0" smtClean="0">
                <a:ea typeface="汉仪中楷简"/>
              </a:rPr>
              <a:t>30</a:t>
            </a:r>
            <a:r>
              <a:rPr lang="zh-CN" altLang="en-US" sz="3400" b="1" dirty="0" smtClean="0">
                <a:ea typeface="汉仪中楷简"/>
              </a:rPr>
              <a:t>合城都震动，百姓一齐跑来，拿住保罗，拉他出殿</a:t>
            </a:r>
            <a:r>
              <a:rPr lang="en-US" altLang="zh-CN" sz="3400" b="1" dirty="0" smtClean="0">
                <a:ea typeface="汉仪中楷简"/>
              </a:rPr>
              <a:t>……</a:t>
            </a:r>
            <a:endParaRPr lang="zh-CN" altLang="en-US" sz="3400" b="1" dirty="0" smtClean="0"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endParaRPr lang="en-US" sz="3050" b="1" dirty="0"/>
          </a:p>
        </p:txBody>
      </p:sp>
      <p:pic>
        <p:nvPicPr>
          <p:cNvPr id="1026" name="Picture 2" descr="F:\2024 证道\成熟基督徒的标志（二）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38708" cy="2952750"/>
          </a:xfrm>
          <a:prstGeom prst="rect">
            <a:avLst/>
          </a:prstGeom>
          <a:noFill/>
        </p:spPr>
      </p:pic>
      <p:pic>
        <p:nvPicPr>
          <p:cNvPr id="1029" name="Picture 5" descr="F:\2024 证道\成熟基督徒的标志（二）\21-ppt-27-32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64312" y="2119313"/>
            <a:ext cx="2579688" cy="3024187"/>
          </a:xfrm>
          <a:prstGeom prst="rect">
            <a:avLst/>
          </a:prstGeom>
          <a:noFill/>
        </p:spPr>
      </p:pic>
      <p:pic>
        <p:nvPicPr>
          <p:cNvPr id="1030" name="Picture 6" descr="F:\2024 证道\成熟基督徒的标志（二）\67316982_2626440374035928_5848410534071762944_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1809750"/>
            <a:ext cx="3847692" cy="2038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、成长的经历：</a:t>
            </a:r>
            <a:r>
              <a:rPr lang="zh-CN" altLang="en-US" sz="3600" b="1" dirty="0" smtClean="0"/>
              <a:t>犹太人，成长于基利家的大数；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、受教育的经历：</a:t>
            </a:r>
            <a:r>
              <a:rPr lang="zh-CN" altLang="en-US" sz="3600" b="1" dirty="0" smtClean="0"/>
              <a:t>在著名的犹太拉比迦玛列门下受教。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zh-CN" altLang="en-US" sz="3600" b="1" smtClean="0">
                <a:solidFill>
                  <a:schemeClr val="accent6">
                    <a:lumMod val="75000"/>
                  </a:schemeClr>
                </a:solidFill>
              </a:rPr>
              <a:t>、信仰的经历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：</a:t>
            </a:r>
            <a:r>
              <a:rPr lang="zh-CN" altLang="en-US" sz="3600" b="1" dirty="0" smtClean="0"/>
              <a:t>热心律法、逼迫基督徒；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、蒙恩的经历：</a:t>
            </a:r>
            <a:r>
              <a:rPr lang="zh-CN" altLang="en-US" sz="3600" b="1" dirty="0" smtClean="0"/>
              <a:t>在去大马色捉拿基督徒的路上，遇见了复活的主。领受了呼召，成为神所特选的使徒，向外邦人传福音。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209550"/>
            <a:ext cx="9144000" cy="26670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二、一个成熟的基督徒是“凭良心”行事的人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400" b="1" dirty="0" smtClean="0"/>
              <a:t/>
            </a:r>
            <a:br>
              <a:rPr lang="en-US" altLang="zh-CN" sz="1400" b="1" dirty="0" smtClean="0"/>
            </a:br>
            <a:r>
              <a:rPr lang="en-US" sz="3600" b="1" dirty="0" smtClean="0"/>
              <a:t> 23:1</a:t>
            </a:r>
            <a:r>
              <a:rPr lang="zh-CN" altLang="en-US" sz="3600" b="1" dirty="0" smtClean="0"/>
              <a:t>：保罗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定睛</a:t>
            </a:r>
            <a:r>
              <a:rPr lang="zh-CN" altLang="en-US" sz="3600" b="1" dirty="0" smtClean="0"/>
              <a:t>看着公会的人，说，弟兄们，我在神面前行事为人，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都是凭着良心</a:t>
            </a:r>
            <a:r>
              <a:rPr lang="zh-CN" altLang="en-US" sz="3600" b="1" dirty="0" smtClean="0"/>
              <a:t>，直到今日。</a:t>
            </a:r>
            <a:endParaRPr lang="en-US" sz="3600" b="1" dirty="0"/>
          </a:p>
        </p:txBody>
      </p:sp>
      <p:pic>
        <p:nvPicPr>
          <p:cNvPr id="3074" name="Picture 2" descr="F:\2024 证道\成熟基督徒的标志（二）\641baab61ea60_03L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1" y="2561193"/>
            <a:ext cx="4572000" cy="25823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070C0"/>
                </a:solidFill>
              </a:rPr>
              <a:t>“眼睛是人心灵的窗户”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/>
            </a:r>
            <a:br>
              <a:rPr lang="en-US" altLang="zh-CN" sz="3600" b="1" dirty="0" smtClean="0">
                <a:solidFill>
                  <a:srgbClr val="0070C0"/>
                </a:solidFill>
              </a:rPr>
            </a:br>
            <a:r>
              <a:rPr lang="en-US" altLang="zh-CN" sz="3600" b="1" dirty="0" smtClean="0">
                <a:solidFill>
                  <a:srgbClr val="0070C0"/>
                </a:solidFill>
              </a:rPr>
              <a:t/>
            </a:r>
            <a:br>
              <a:rPr lang="en-US" altLang="zh-CN" sz="3600" b="1" dirty="0" smtClean="0">
                <a:solidFill>
                  <a:srgbClr val="0070C0"/>
                </a:solidFill>
              </a:rPr>
            </a:br>
            <a:r>
              <a:rPr lang="zh-CN" altLang="en-US" sz="3600" b="1" dirty="0" smtClean="0">
                <a:solidFill>
                  <a:srgbClr val="0070C0"/>
                </a:solidFill>
              </a:rPr>
              <a:t>喜悦</a:t>
            </a:r>
            <a:r>
              <a:rPr lang="zh-CN" altLang="en-US" sz="3600" b="1" dirty="0" smtClean="0"/>
              <a:t>，眼神放光；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忧虑</a:t>
            </a:r>
            <a:r>
              <a:rPr lang="zh-CN" altLang="en-US" sz="3600" b="1" dirty="0" smtClean="0"/>
              <a:t>，眼神无光。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高涨</a:t>
            </a:r>
            <a:r>
              <a:rPr lang="zh-CN" altLang="en-US" sz="3600" b="1" dirty="0" smtClean="0"/>
              <a:t>，眼神明亮；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低落</a:t>
            </a:r>
            <a:r>
              <a:rPr lang="zh-CN" altLang="en-US" sz="3600" b="1" dirty="0" smtClean="0"/>
              <a:t>，眼神暗淡。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善良</a:t>
            </a:r>
            <a:r>
              <a:rPr lang="zh-CN" altLang="en-US" sz="3600" b="1" dirty="0" smtClean="0"/>
              <a:t>，眼神祥和；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邪恶</a:t>
            </a:r>
            <a:r>
              <a:rPr lang="zh-CN" altLang="en-US" sz="3600" b="1" dirty="0" smtClean="0"/>
              <a:t>，眼神恐怖。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真实</a:t>
            </a:r>
            <a:r>
              <a:rPr lang="zh-CN" altLang="en-US" sz="3600" b="1" dirty="0" smtClean="0"/>
              <a:t>，眼神坦然；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虚假</a:t>
            </a:r>
            <a:r>
              <a:rPr lang="zh-CN" altLang="en-US" sz="3600" b="1" dirty="0" smtClean="0"/>
              <a:t>，眼神飘忽。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肯定</a:t>
            </a:r>
            <a:r>
              <a:rPr lang="zh-CN" altLang="en-US" sz="3600" b="1" dirty="0" smtClean="0"/>
              <a:t>，眼神炯炯；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否定</a:t>
            </a:r>
            <a:r>
              <a:rPr lang="zh-CN" altLang="en-US" sz="3600" b="1" dirty="0" smtClean="0"/>
              <a:t>，眼神摇摆。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209550"/>
            <a:ext cx="9144000" cy="2667000"/>
          </a:xfrm>
        </p:spPr>
        <p:txBody>
          <a:bodyPr/>
          <a:lstStyle/>
          <a:p>
            <a:pPr algn="l"/>
            <a:r>
              <a:rPr lang="en-US" sz="3600" b="1" dirty="0" smtClean="0"/>
              <a:t>23:1</a:t>
            </a:r>
            <a:r>
              <a:rPr lang="zh-CN" altLang="en-US" sz="3600" b="1" dirty="0" smtClean="0"/>
              <a:t>：保罗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定睛</a:t>
            </a:r>
            <a:r>
              <a:rPr lang="zh-CN" altLang="en-US" sz="3600" b="1" dirty="0" smtClean="0"/>
              <a:t>看着公会的人，说，弟兄们，我在神面前行事为人，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都是凭着良心</a:t>
            </a:r>
            <a:r>
              <a:rPr lang="zh-CN" altLang="en-US" sz="3600" b="1" dirty="0" smtClean="0"/>
              <a:t>，直到今日。</a:t>
            </a:r>
            <a:endParaRPr lang="en-US" sz="3600" b="1" dirty="0"/>
          </a:p>
        </p:txBody>
      </p:sp>
      <p:pic>
        <p:nvPicPr>
          <p:cNvPr id="3074" name="Picture 2" descr="F:\2024 证道\成熟基督徒的标志（二）\641baab61ea60_03L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1" y="2561193"/>
            <a:ext cx="4572000" cy="25823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提前</a:t>
            </a: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圣灵明说，在后来的时候，必有人离弃真道，听从那引诱人的（邪）灵，和鬼魔的道理。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这是因为说谎之人的假冒。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这等人的良心，如同被热铁烙惯了一般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来</a:t>
            </a:r>
            <a:r>
              <a:rPr lang="en-US" sz="3600" b="1" dirty="0" smtClean="0"/>
              <a:t>9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14</a:t>
            </a:r>
            <a:r>
              <a:rPr lang="zh-CN" altLang="en-US" sz="3600" b="1" dirty="0" smtClean="0"/>
              <a:t>何况基督借着永远的灵，将自己无瑕无疵献给神，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他的血岂不更能洗净你们的心</a:t>
            </a:r>
            <a:r>
              <a:rPr lang="zh-CN" altLang="en-US" sz="3600" b="1" dirty="0" smtClean="0"/>
              <a:t>。（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原文作良心</a:t>
            </a:r>
            <a:r>
              <a:rPr lang="zh-CN" altLang="en-US" sz="3600" b="1" dirty="0" smtClean="0"/>
              <a:t>）除去你们的死行，使你们事奉那永生神吗？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21661</TotalTime>
  <Words>673</Words>
  <Application>Microsoft Office PowerPoint</Application>
  <PresentationFormat>On-screen Show (16:9)</PresentationFormat>
  <Paragraphs>32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主题</vt:lpstr>
      <vt:lpstr>成熟基督徒的标志（二） 徒22：30-23：11节</vt:lpstr>
      <vt:lpstr>祈祷/Prayer</vt:lpstr>
      <vt:lpstr>一、简述经文背景   21：27那七日将完，从亚西亚来的犹太人，看见保罗在殿里，就耸动了众人，下手拿他，28喊叫说，以色列人来帮助，这就是在各处教训众人糟践我们百姓，和律法，并这地方的。他又带着希利尼人进殿，污秽了这圣地。29这话是因他们曾看见以弗所人特罗非摩，同保罗在城里，以为保罗带他进了殿。30合城都震动，百姓一齐跑来，拿住保罗，拉他出殿……</vt:lpstr>
      <vt:lpstr>Slide 4</vt:lpstr>
      <vt:lpstr>1、成长的经历：犹太人，成长于基利家的大数；  2、受教育的经历：在著名的犹太拉比迦玛列门下受教。  3、信仰的经历：热心律法、逼迫基督徒；  4、蒙恩的经历：在去大马色捉拿基督徒的路上，遇见了复活的主。领受了呼召，成为神所特选的使徒，向外邦人传福音。</vt:lpstr>
      <vt:lpstr>二、一个成熟的基督徒是“凭良心”行事的人   23:1：保罗定睛看着公会的人，说，弟兄们，我在神面前行事为人，都是凭着良心，直到今日。</vt:lpstr>
      <vt:lpstr>“眼睛是人心灵的窗户”  喜悦，眼神放光；忧虑，眼神无光。 高涨，眼神明亮；低落，眼神暗淡。 善良，眼神祥和；邪恶，眼神恐怖。 真实，眼神坦然；虚假，眼神飘忽。 肯定，眼神炯炯；否定，眼神摇摆。 </vt:lpstr>
      <vt:lpstr>23:1：保罗定睛看着公会的人，说，弟兄们，我在神面前行事为人，都是凭着良心，直到今日。</vt:lpstr>
      <vt:lpstr>提前4：1圣灵明说，在后来的时候，必有人离弃真道，听从那引诱人的（邪）灵，和鬼魔的道理。2这是因为说谎之人的假冒。这等人的良心，如同被热铁烙惯了一般。  来9：14何况基督借着永远的灵，将自己无瑕无疵献给神，他的血岂不更能洗净你们的心。（原文作良心）除去你们的死行，使你们事奉那永生神吗？</vt:lpstr>
      <vt:lpstr>三、一个成熟的基督徒是“凭真理”行事的人  2大祭司亚拿尼亚，就吩咐旁边站着的人打他的嘴。3保罗对他说，你这粉饰的墙。神要打你。你坐堂为的是按律法审问我，你竟违背律法，吩咐人打我吗？4站在旁边的人说，你辱骂神的大祭司吗？5保罗说，弟兄们，我不晓得他是大祭司。经上记着说，不可毁谤你百姓的官长。</vt:lpstr>
      <vt:lpstr>出22：28不可毁谤神；也不可毁谤你百姓的官长。  犹1：9 天使长米迦勒为摩西的尸首与魔鬼争辩的时候，尚且不敢用毁谤的话罪责他，只说‘主责备你吧’！</vt:lpstr>
      <vt:lpstr>四、一个成熟的基督徒是一个活在圣灵引导中的人</vt:lpstr>
      <vt:lpstr>撒督该人：   多都是犹太上层人物，接受希腊文化的思想，并拥护和支持罗马政府的统治。  信仰上只接受《摩西五经》，反对口传律法，不相信灵魂不灭，不相信天使，不相信复活。</vt:lpstr>
      <vt:lpstr>太10：16我差你们去，如同羊进入狼群。所以你们要灵巧像蛇，驯良像鸽子。17你们要防备人。因为他们要把你们交给公会，也要在会堂里鞭打你们。18并且你们要为我的缘故，被送到诸侯君王面前，对他们和外邦人作见证。19你们被交的时候，不要思虑怎样说话或说什么话。到那时候，必赐给你们当说的话。20因为不是你们自己说的，乃是你们父的灵在你们里头说的。</vt:lpstr>
      <vt:lpstr>23：1弟兄们，我在神面前行事为人都是凭着良心，直到今日</vt:lpstr>
      <vt:lpstr>徒16：6圣灵既然禁止他们在亚西亚讲道，他们就经过弗吕家，加拉太一带地方。7到了每西亚的边界，他们想要往庇推尼去，耶稣的灵却不许。8他们就越过每西亚，下到特罗亚去。9在夜间有异象现与保罗。有一个马其顿人，站着求他说，请你过到马其顿来帮助我们。10保罗既看见这异象，我们随即想要往马其顿去，以为神召我们传福音给那里的人听。</vt:lpstr>
      <vt:lpstr>林</vt:lpstr>
      <vt:lpstr>徒18：9夜间主在异象中对保罗说，不要怕，只管讲，不要闭口。10有我与你同在，必没有人下手害你。因为在这城里我有许多的百姓。11保罗在那里住了一年零六个月，将神的道教训他们。  徒23：11当夜，主站在保罗旁边说，放心吧，你怎样在耶路撒冷为我作见证，也必怎样在罗马为我作见证。</vt:lpstr>
      <vt:lpstr>总结 Summary</vt:lpstr>
      <vt:lpstr>成熟的基督徒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1043</cp:revision>
  <dcterms:modified xsi:type="dcterms:W3CDTF">2024-09-21T19:52:07Z</dcterms:modified>
</cp:coreProperties>
</file>