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888" r:id="rId2"/>
    <p:sldId id="421" r:id="rId3"/>
    <p:sldId id="933" r:id="rId4"/>
    <p:sldId id="940" r:id="rId5"/>
    <p:sldId id="934" r:id="rId6"/>
    <p:sldId id="935" r:id="rId7"/>
    <p:sldId id="943" r:id="rId8"/>
    <p:sldId id="937" r:id="rId9"/>
    <p:sldId id="944" r:id="rId10"/>
    <p:sldId id="938" r:id="rId11"/>
    <p:sldId id="939" r:id="rId12"/>
    <p:sldId id="914" r:id="rId13"/>
  </p:sldIdLst>
  <p:sldSz cx="9144000" cy="5143500" type="screen16x9"/>
  <p:notesSz cx="7315200" cy="96012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66"/>
    <a:srgbClr val="FF0000"/>
    <a:srgbClr val="EAEBB7"/>
    <a:srgbClr val="C9CC44"/>
    <a:srgbClr val="AEB092"/>
    <a:srgbClr val="AAB6A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2294" autoAdjust="0"/>
    <p:restoredTop sz="94581" autoAdjust="0"/>
  </p:normalViewPr>
  <p:slideViewPr>
    <p:cSldViewPr>
      <p:cViewPr varScale="1">
        <p:scale>
          <a:sx n="147" d="100"/>
          <a:sy n="147" d="100"/>
        </p:scale>
        <p:origin x="-594" y="-9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9510A215-44AC-48DA-AF86-EC2F785F13D6}" type="datetimeFigureOut">
              <a:rPr lang="en-US" smtClean="0"/>
              <a:pPr/>
              <a:t>11/29/2024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E85D5665-A5AE-45BB-8848-AA424DA21428}" type="slidenum">
              <a:rPr lang="en-US" smtClean="0"/>
              <a:pPr/>
              <a:t>‹#›</a:t>
            </a:fld>
            <a:endParaRPr lang="en-US"/>
          </a:p>
        </p:txBody>
      </p:sp>
    </p:spTree>
    <p:extLst>
      <p:ext uri="{BB962C8B-B14F-4D97-AF65-F5344CB8AC3E}">
        <p14:creationId xmlns:p14="http://schemas.microsoft.com/office/powerpoint/2010/main" xmlns="" val="3049591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4:notes"/>
          <p:cNvSpPr txBox="1">
            <a:spLocks noGrp="1"/>
          </p:cNvSpPr>
          <p:nvPr>
            <p:ph type="body" idx="1"/>
          </p:nvPr>
        </p:nvSpPr>
        <p:spPr>
          <a:xfrm>
            <a:off x="731520" y="4620577"/>
            <a:ext cx="5852160" cy="3780473"/>
          </a:xfrm>
          <a:prstGeom prst="rect">
            <a:avLst/>
          </a:prstGeom>
          <a:noFill/>
          <a:ln>
            <a:noFill/>
          </a:ln>
        </p:spPr>
        <p:txBody>
          <a:bodyPr spcFirstLastPara="1" wrap="square" lIns="96645" tIns="48309" rIns="96645" bIns="48309" anchor="t" anchorCtr="0">
            <a:noAutofit/>
          </a:bodyPr>
          <a:lstStyle/>
          <a:p>
            <a:pPr>
              <a:buSzPts val="1400"/>
            </a:pPr>
            <a:endParaRPr/>
          </a:p>
        </p:txBody>
      </p:sp>
      <p:sp>
        <p:nvSpPr>
          <p:cNvPr id="133" name="Google Shape;133;p14: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D73D9D37-59B6-4FD4-B62C-EA5223FD416D}" type="datetimeFigureOut">
              <a:rPr lang="zh-CN" altLang="en-US"/>
              <a:pPr>
                <a:defRPr/>
              </a:pPr>
              <a:t>2024/11/29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8609F6C-3832-4A94-9C78-A09827F5503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5A349838-A36D-4165-A395-840B24B390A6}" type="datetimeFigureOut">
              <a:rPr lang="zh-CN" altLang="en-US"/>
              <a:pPr>
                <a:defRPr/>
              </a:pPr>
              <a:t>2024/11/29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73E6CA8-7327-434E-99BD-8578615981D2}"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7A1029E5-0BC8-4359-9890-8277E61C6893}" type="datetimeFigureOut">
              <a:rPr lang="zh-CN" altLang="en-US"/>
              <a:pPr>
                <a:defRPr/>
              </a:pPr>
              <a:t>2024/11/29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6B9E28C-3C3A-49E1-9025-02BEA7888746}"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DC3CC31A-9154-43B9-AC08-B2E1B37570E0}" type="datetimeFigureOut">
              <a:rPr lang="zh-CN" altLang="en-US"/>
              <a:pPr>
                <a:defRPr/>
              </a:pPr>
              <a:t>2024/11/29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9F81B23-17D3-48A0-9A34-43C89BFDCDEA}"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D9C003D-1630-4417-9F76-668A9E0FFDC5}" type="datetimeFigureOut">
              <a:rPr lang="zh-CN" altLang="en-US"/>
              <a:pPr>
                <a:defRPr/>
              </a:pPr>
              <a:t>2024/11/29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750CCD0-35AC-49FD-98B8-8BED130348F2}"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F8688E6E-A14D-4A90-B2B4-E9F41E1F8165}" type="datetimeFigureOut">
              <a:rPr lang="zh-CN" altLang="en-US"/>
              <a:pPr>
                <a:defRPr/>
              </a:pPr>
              <a:t>2024/11/29</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73F350B-92BC-41F2-A4FE-565A1044C20D}"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6ED06C53-A131-498A-A525-37077DBA0095}" type="datetimeFigureOut">
              <a:rPr lang="zh-CN" altLang="en-US"/>
              <a:pPr>
                <a:defRPr/>
              </a:pPr>
              <a:t>2024/11/29</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D887A055-C9CE-4D91-9D43-D408D8ECF7F4}"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3920E5D7-D573-4729-A6A0-6031E4F961CC}" type="datetimeFigureOut">
              <a:rPr lang="zh-CN" altLang="en-US"/>
              <a:pPr>
                <a:defRPr/>
              </a:pPr>
              <a:t>2024/11/29</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4C5777D0-42B9-4AEE-ADE2-0004775D976B}"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FBE42271-1D37-45F0-82D7-82D18C5C5122}" type="datetimeFigureOut">
              <a:rPr lang="zh-CN" altLang="en-US"/>
              <a:pPr>
                <a:defRPr/>
              </a:pPr>
              <a:t>2024/11/29</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2C681EDB-8CE2-40C9-AB82-6EA86292D4FE}"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979C8085-0888-43B1-9E2E-D6E727554759}" type="datetimeFigureOut">
              <a:rPr lang="zh-CN" altLang="en-US"/>
              <a:pPr>
                <a:defRPr/>
              </a:pPr>
              <a:t>2024/11/29</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EC95EFB-B999-418C-A689-C35398BA7EBE}"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AC6C5665-1B5B-4687-9E2E-C0A1946DE657}" type="datetimeFigureOut">
              <a:rPr lang="zh-CN" altLang="en-US"/>
              <a:pPr>
                <a:defRPr/>
              </a:pPr>
              <a:t>2024/11/29</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6D6D2DC-6CF7-40E1-B2C3-9049AEEFDCE6}"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05979"/>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457200" y="1200151"/>
            <a:ext cx="8229600" cy="33944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06C1C240-9017-4C45-A094-DD8E498073CB}" type="datetimeFigureOut">
              <a:rPr lang="zh-CN" altLang="en-US"/>
              <a:pPr>
                <a:defRPr/>
              </a:pPr>
              <a:t>2024/11/29</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77EEFD9F-D935-4FC2-AC09-44F040414EE2}"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标题 3"/>
          <p:cNvSpPr>
            <a:spLocks noGrp="1"/>
          </p:cNvSpPr>
          <p:nvPr>
            <p:ph type="title"/>
          </p:nvPr>
        </p:nvSpPr>
        <p:spPr>
          <a:xfrm>
            <a:off x="13934" y="0"/>
            <a:ext cx="9130066" cy="1809750"/>
          </a:xfrm>
        </p:spPr>
        <p:txBody>
          <a:bodyPr/>
          <a:lstStyle/>
          <a:p>
            <a:r>
              <a:rPr lang="zh-CN" altLang="en-US" sz="3600" b="1" dirty="0" smtClean="0"/>
              <a:t>心存盼望、等候救主</a:t>
            </a:r>
            <a:r>
              <a:rPr lang="en-US" altLang="zh-CN" sz="3600" b="1" dirty="0" smtClean="0"/>
              <a:t/>
            </a:r>
            <a:br>
              <a:rPr lang="en-US" altLang="zh-CN" sz="3600" b="1" dirty="0" smtClean="0"/>
            </a:br>
            <a:r>
              <a:rPr lang="en-US" sz="3600" b="1" dirty="0" smtClean="0"/>
              <a:t> With a hopeful heart, waiting for the Savior </a:t>
            </a:r>
            <a:r>
              <a:rPr lang="zh-CN" altLang="en-US" sz="3600" b="1" dirty="0" smtClean="0"/>
              <a:t/>
            </a:r>
            <a:br>
              <a:rPr lang="zh-CN" altLang="en-US" sz="3600" b="1" dirty="0" smtClean="0"/>
            </a:br>
            <a:r>
              <a:rPr lang="zh-CN" altLang="en-US" sz="3200" b="1" dirty="0" smtClean="0"/>
              <a:t>路</a:t>
            </a:r>
            <a:r>
              <a:rPr lang="en-US" altLang="zh-CN" sz="3200" b="1" dirty="0" smtClean="0"/>
              <a:t>/Luke2</a:t>
            </a:r>
            <a:r>
              <a:rPr lang="zh-CN" altLang="en-US" sz="3200" b="1" dirty="0" smtClean="0"/>
              <a:t>：</a:t>
            </a:r>
            <a:r>
              <a:rPr lang="en-US" altLang="zh-CN" sz="3200" b="1" dirty="0" smtClean="0"/>
              <a:t>36-38</a:t>
            </a:r>
            <a:endParaRPr lang="zh-CN" altLang="en-US" sz="3200" b="1" dirty="0"/>
          </a:p>
        </p:txBody>
      </p:sp>
      <p:pic>
        <p:nvPicPr>
          <p:cNvPr id="1026" name="Picture 2" descr="E:\2024 证道\心存盼望、等候救主\Siemon_Anna_Christ.jpg"/>
          <p:cNvPicPr>
            <a:picLocks noChangeAspect="1" noChangeArrowheads="1"/>
          </p:cNvPicPr>
          <p:nvPr/>
        </p:nvPicPr>
        <p:blipFill>
          <a:blip r:embed="rId2"/>
          <a:srcRect/>
          <a:stretch>
            <a:fillRect/>
          </a:stretch>
        </p:blipFill>
        <p:spPr bwMode="auto">
          <a:xfrm>
            <a:off x="0" y="1809750"/>
            <a:ext cx="9144000" cy="33337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zh-CN" altLang="en-US" sz="3600" b="1" dirty="0" smtClean="0"/>
              <a:t>四、得着福音、见证福音的亚拿</a:t>
            </a:r>
            <a:r>
              <a:rPr lang="en-US" altLang="zh-CN" sz="3600" b="1" dirty="0" smtClean="0"/>
              <a:t/>
            </a:r>
            <a:br>
              <a:rPr lang="en-US" altLang="zh-CN" sz="3600" b="1" dirty="0" smtClean="0"/>
            </a:br>
            <a:r>
              <a:rPr lang="en-US" altLang="zh-CN" sz="3600" b="1" dirty="0" smtClean="0"/>
              <a:t>IV. Ana, who received the gospel and bore witness to the gospel</a:t>
            </a:r>
            <a:br>
              <a:rPr lang="en-US" altLang="zh-CN" sz="3600" b="1" dirty="0" smtClean="0"/>
            </a:br>
            <a:r>
              <a:rPr lang="en-US" altLang="zh-CN" sz="3600" b="1" dirty="0" smtClean="0"/>
              <a:t/>
            </a:r>
            <a:br>
              <a:rPr lang="en-US" altLang="zh-CN" sz="3600" b="1" dirty="0" smtClean="0"/>
            </a:br>
            <a:r>
              <a:rPr lang="en-US" altLang="zh-CN" sz="3600" b="1" dirty="0" smtClean="0"/>
              <a:t>38 </a:t>
            </a:r>
            <a:r>
              <a:rPr lang="zh-CN" altLang="en-US" sz="3600" b="1" dirty="0" smtClean="0"/>
              <a:t>正当那时，她进前来称谢神，</a:t>
            </a:r>
            <a:r>
              <a:rPr lang="zh-CN" altLang="en-US" sz="3600" b="1" dirty="0" smtClean="0">
                <a:solidFill>
                  <a:srgbClr val="0070C0"/>
                </a:solidFill>
              </a:rPr>
              <a:t>将孩子的事，对一切盼望耶路撒冷得救赎的人讲说</a:t>
            </a:r>
            <a:r>
              <a:rPr lang="zh-CN" altLang="en-US" sz="3600" b="1" dirty="0" smtClean="0"/>
              <a:t>。</a:t>
            </a:r>
            <a:r>
              <a:rPr lang="en-US" altLang="zh-CN" sz="3600" b="1" dirty="0" smtClean="0"/>
              <a:t/>
            </a:r>
            <a:br>
              <a:rPr lang="en-US" altLang="zh-CN" sz="3600" b="1" dirty="0" smtClean="0"/>
            </a:br>
            <a:r>
              <a:rPr lang="en-US" sz="3000" b="1" dirty="0" smtClean="0"/>
              <a:t> 38  Coming up to them at that very moment, she gave thanks to God and </a:t>
            </a:r>
            <a:r>
              <a:rPr lang="en-US" sz="3000" b="1" dirty="0" smtClean="0">
                <a:solidFill>
                  <a:srgbClr val="0070C0"/>
                </a:solidFill>
              </a:rPr>
              <a:t>spoke about the child to all who were looking forward to the redemption of Jerusalem</a:t>
            </a:r>
            <a:r>
              <a:rPr lang="en-US" sz="3000" b="1" dirty="0" smtClean="0"/>
              <a:t>. </a:t>
            </a:r>
            <a:endParaRPr lang="en-US" sz="3600" b="1"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altLang="zh-CN" sz="3600" b="1" dirty="0" smtClean="0"/>
              <a:t>“</a:t>
            </a:r>
            <a:r>
              <a:rPr lang="zh-CN" altLang="en-US" sz="3600" b="1" dirty="0" smtClean="0"/>
              <a:t>请停下恭喜我吧！从</a:t>
            </a:r>
            <a:r>
              <a:rPr lang="en-US" sz="3600" b="1" dirty="0" smtClean="0"/>
              <a:t>7/3 OPT</a:t>
            </a:r>
            <a:r>
              <a:rPr lang="zh-CN" altLang="en-US" sz="3600" b="1" dirty="0" smtClean="0"/>
              <a:t>结束到今天</a:t>
            </a:r>
            <a:r>
              <a:rPr lang="en-US" sz="3600" b="1" dirty="0" smtClean="0"/>
              <a:t>H1b </a:t>
            </a:r>
            <a:r>
              <a:rPr lang="zh-CN" altLang="en-US" sz="3600" b="1" dirty="0" smtClean="0"/>
              <a:t>工签通过，将近</a:t>
            </a:r>
            <a:r>
              <a:rPr lang="en-US" sz="3600" b="1" dirty="0" smtClean="0"/>
              <a:t>5</a:t>
            </a:r>
            <a:r>
              <a:rPr lang="zh-CN" altLang="en-US" sz="3600" b="1" dirty="0" smtClean="0"/>
              <a:t>个月的时间，一周一周盼下周、每日每日望明日的煎熬终于结束了</a:t>
            </a:r>
            <a:r>
              <a:rPr lang="en-US" altLang="zh-CN" sz="3600" b="1" dirty="0" smtClean="0"/>
              <a:t>……”</a:t>
            </a:r>
            <a:r>
              <a:rPr lang="zh-CN" altLang="en-US" sz="3600" b="1" dirty="0" smtClean="0"/>
              <a:t>。</a:t>
            </a:r>
            <a:r>
              <a:rPr lang="en-US" altLang="zh-CN" sz="3600" dirty="0" smtClean="0"/>
              <a:t/>
            </a:r>
            <a:br>
              <a:rPr lang="en-US" altLang="zh-CN" sz="3600" dirty="0" smtClean="0"/>
            </a:br>
            <a:endParaRPr lang="zh-CN" altLang="en-US" sz="3600"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3"/>
          <p:cNvSpPr txBox="1">
            <a:spLocks noGrp="1"/>
          </p:cNvSpPr>
          <p:nvPr>
            <p:ph type="title"/>
          </p:nvPr>
        </p:nvSpPr>
        <p:spPr>
          <a:xfrm>
            <a:off x="-28636" y="-10085"/>
            <a:ext cx="9172636" cy="189603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dirty="0" err="1">
                <a:latin typeface="汉仪中楷简" panose="02010604000101010101" pitchFamily="2" charset="-122"/>
                <a:ea typeface="汉仪中楷简" panose="02010604000101010101" pitchFamily="2" charset="-122"/>
                <a:cs typeface="Arial"/>
                <a:sym typeface="Arial"/>
              </a:rPr>
              <a:t>总结</a:t>
            </a:r>
            <a:r>
              <a:rPr lang="en-US" b="1" dirty="0">
                <a:latin typeface="Arial"/>
                <a:ea typeface="Arial"/>
                <a:cs typeface="Arial"/>
                <a:sym typeface="Arial"/>
              </a:rPr>
              <a:t/>
            </a:r>
            <a:br>
              <a:rPr lang="en-US" b="1" dirty="0">
                <a:latin typeface="Arial"/>
                <a:ea typeface="Arial"/>
                <a:cs typeface="Arial"/>
                <a:sym typeface="Arial"/>
              </a:rPr>
            </a:br>
            <a:r>
              <a:rPr lang="en-US" b="1" dirty="0" smtClean="0">
                <a:latin typeface="Calibri" panose="020F0502020204030204" pitchFamily="34" charset="0"/>
                <a:ea typeface="Arial"/>
                <a:cs typeface="Calibri" panose="020F0502020204030204" pitchFamily="34" charset="0"/>
                <a:sym typeface="Arial"/>
              </a:rPr>
              <a:t>Summary</a:t>
            </a:r>
            <a:endParaRPr dirty="0">
              <a:latin typeface="Calibri" panose="020F0502020204030204" pitchFamily="34" charset="0"/>
              <a:ea typeface="Arial"/>
              <a:cs typeface="Calibri" panose="020F0502020204030204" pitchFamily="34" charset="0"/>
              <a:sym typeface="Arial"/>
            </a:endParaRPr>
          </a:p>
        </p:txBody>
      </p:sp>
      <p:sp>
        <p:nvSpPr>
          <p:cNvPr id="3" name="标题 1"/>
          <p:cNvSpPr txBox="1">
            <a:spLocks/>
          </p:cNvSpPr>
          <p:nvPr/>
        </p:nvSpPr>
        <p:spPr bwMode="auto">
          <a:xfrm>
            <a:off x="0" y="1885950"/>
            <a:ext cx="9144000" cy="32575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hangingPunct="0">
              <a:defRPr/>
            </a:pPr>
            <a:r>
              <a:rPr lang="en-US" altLang="zh-CN" sz="3600" b="1" dirty="0" smtClean="0">
                <a:latin typeface="+mn-ea"/>
                <a:ea typeface="+mn-ea"/>
                <a:cs typeface="+mj-cs"/>
              </a:rPr>
              <a:t>3</a:t>
            </a:r>
            <a:r>
              <a:rPr lang="zh-CN" altLang="en-US" sz="3600" b="1" dirty="0" smtClean="0">
                <a:solidFill>
                  <a:srgbClr val="0070C0"/>
                </a:solidFill>
                <a:latin typeface="+mn-ea"/>
                <a:ea typeface="+mn-ea"/>
                <a:cs typeface="+mj-cs"/>
              </a:rPr>
              <a:t>若有人爱神，这人乃是神所知道的。</a:t>
            </a:r>
            <a:endParaRPr lang="en-US" altLang="zh-CN" sz="3600" b="1" dirty="0" smtClean="0">
              <a:solidFill>
                <a:srgbClr val="0070C0"/>
              </a:solidFill>
              <a:latin typeface="+mn-ea"/>
              <a:ea typeface="+mn-ea"/>
              <a:cs typeface="+mj-cs"/>
            </a:endParaRPr>
          </a:p>
          <a:p>
            <a:pPr lvl="0" eaLnBrk="0" hangingPunct="0">
              <a:defRPr/>
            </a:pPr>
            <a:endParaRPr lang="zh-CN" altLang="en-US" b="1" dirty="0" smtClean="0">
              <a:latin typeface="+mn-ea"/>
              <a:ea typeface="+mn-ea"/>
              <a:cs typeface="+mj-cs"/>
            </a:endParaRPr>
          </a:p>
          <a:p>
            <a:pPr lvl="0" eaLnBrk="0" hangingPunct="0">
              <a:defRPr/>
            </a:pPr>
            <a:r>
              <a:rPr lang="en-US" altLang="zh-CN" sz="3600" b="1" dirty="0" smtClean="0">
                <a:latin typeface="+mn-ea"/>
                <a:ea typeface="+mn-ea"/>
                <a:cs typeface="+mj-cs"/>
              </a:rPr>
              <a:t>3 Whoever loves God is known by God.</a:t>
            </a:r>
          </a:p>
          <a:p>
            <a:pPr lvl="0" eaLnBrk="0" hangingPunct="0">
              <a:defRPr/>
            </a:pPr>
            <a:endParaRPr lang="en-US" altLang="zh-CN" sz="3600" b="1" dirty="0" smtClean="0">
              <a:latin typeface="+mn-ea"/>
              <a:ea typeface="+mn-ea"/>
              <a:cs typeface="+mj-cs"/>
            </a:endParaRPr>
          </a:p>
          <a:p>
            <a:pPr lvl="0" eaLnBrk="0" hangingPunct="0">
              <a:defRPr/>
            </a:pPr>
            <a:r>
              <a:rPr lang="zh-CN" altLang="en-US" sz="3600" b="1" dirty="0" smtClean="0">
                <a:latin typeface="+mn-ea"/>
                <a:ea typeface="+mn-ea"/>
                <a:cs typeface="+mj-cs"/>
              </a:rPr>
              <a:t>                   林前</a:t>
            </a:r>
            <a:r>
              <a:rPr lang="en-US" altLang="zh-CN" sz="3600" b="1" dirty="0" smtClean="0">
                <a:latin typeface="+mn-ea"/>
                <a:ea typeface="+mn-ea"/>
                <a:cs typeface="+mj-cs"/>
              </a:rPr>
              <a:t>/1Cor.8:3 </a:t>
            </a:r>
            <a:endParaRPr kumimoji="0" lang="zh-CN" altLang="en-US" sz="3600" b="1" i="0" u="none" strike="noStrike" kern="1200" cap="none" spc="0" normalizeH="0" baseline="0" noProof="0" dirty="0" smtClean="0">
              <a:ln>
                <a:noFill/>
              </a:ln>
              <a:solidFill>
                <a:schemeClr val="tx1"/>
              </a:solidFill>
              <a:effectLst/>
              <a:uLnTx/>
              <a:uFillTx/>
              <a:latin typeface="+mn-ea"/>
              <a:ea typeface="+mn-ea"/>
              <a:cs typeface="+mj-cs"/>
            </a:endParaRPr>
          </a:p>
        </p:txBody>
      </p:sp>
      <p:sp>
        <p:nvSpPr>
          <p:cNvPr id="4" name="标题 1"/>
          <p:cNvSpPr txBox="1">
            <a:spLocks/>
          </p:cNvSpPr>
          <p:nvPr/>
        </p:nvSpPr>
        <p:spPr bwMode="auto">
          <a:xfrm>
            <a:off x="0" y="3105150"/>
            <a:ext cx="9144000" cy="21907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lang="en-US" sz="3600" dirty="0" smtClean="0">
              <a:latin typeface="+mj-lt"/>
              <a:ea typeface="+mj-ea"/>
              <a:cs typeface="+mj-cs"/>
            </a:endParaRPr>
          </a:p>
        </p:txBody>
      </p:sp>
      <p:sp>
        <p:nvSpPr>
          <p:cNvPr id="7" name="标题 1"/>
          <p:cNvSpPr txBox="1">
            <a:spLocks/>
          </p:cNvSpPr>
          <p:nvPr/>
        </p:nvSpPr>
        <p:spPr bwMode="auto">
          <a:xfrm>
            <a:off x="0" y="2343150"/>
            <a:ext cx="9144000" cy="2590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3200" b="1" i="0" u="none" strike="noStrike" kern="1200" cap="none" spc="0" normalizeH="0" baseline="0" noProof="0" dirty="0" smtClean="0">
              <a:ln>
                <a:noFill/>
              </a:ln>
              <a:solidFill>
                <a:srgbClr val="0070C0"/>
              </a:solidFill>
              <a:effectLst/>
              <a:uLnTx/>
              <a:uFillTx/>
              <a:latin typeface="+mj-lt"/>
              <a:ea typeface="汉仪中楷简"/>
              <a:cs typeface="+mj-cs"/>
            </a:endParaRPr>
          </a:p>
        </p:txBody>
      </p:sp>
      <p:sp>
        <p:nvSpPr>
          <p:cNvPr id="6" name="标题 1"/>
          <p:cNvSpPr txBox="1">
            <a:spLocks/>
          </p:cNvSpPr>
          <p:nvPr/>
        </p:nvSpPr>
        <p:spPr bwMode="auto">
          <a:xfrm>
            <a:off x="0" y="1962150"/>
            <a:ext cx="9144000" cy="31813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3600" b="1" i="0" u="none" strike="noStrike" kern="1200" cap="none" spc="0" normalizeH="0" baseline="0" noProof="0" dirty="0" smtClean="0">
                <a:ln>
                  <a:noFill/>
                </a:ln>
                <a:solidFill>
                  <a:schemeClr val="tx1"/>
                </a:solidFill>
                <a:effectLst/>
                <a:uLnTx/>
                <a:uFillTx/>
                <a:latin typeface="+mj-lt"/>
                <a:ea typeface="汉仪中楷简"/>
                <a:cs typeface="+mj-cs"/>
              </a:rPr>
              <a:t/>
            </a:r>
            <a:br>
              <a:rPr kumimoji="0" lang="en-US" altLang="zh-CN" sz="3600" b="1" i="0" u="none" strike="noStrike" kern="1200" cap="none" spc="0" normalizeH="0" baseline="0" noProof="0" dirty="0" smtClean="0">
                <a:ln>
                  <a:noFill/>
                </a:ln>
                <a:solidFill>
                  <a:schemeClr val="tx1"/>
                </a:solidFill>
                <a:effectLst/>
                <a:uLnTx/>
                <a:uFillTx/>
                <a:latin typeface="+mj-lt"/>
                <a:ea typeface="汉仪中楷简"/>
                <a:cs typeface="+mj-cs"/>
              </a:rPr>
            </a:br>
            <a:r>
              <a:rPr kumimoji="0" lang="zh-CN" altLang="en-US" sz="800" b="1" i="0" u="none" strike="noStrike" kern="1200" cap="none" spc="0" normalizeH="0" baseline="0" noProof="0" dirty="0" smtClean="0">
                <a:ln>
                  <a:noFill/>
                </a:ln>
                <a:solidFill>
                  <a:schemeClr val="tx1"/>
                </a:solidFill>
                <a:effectLst/>
                <a:uLnTx/>
                <a:uFillTx/>
                <a:latin typeface="+mj-lt"/>
                <a:ea typeface="汉仪中楷简"/>
                <a:cs typeface="+mj-cs"/>
              </a:rPr>
              <a:t/>
            </a:r>
            <a:br>
              <a:rPr kumimoji="0" lang="zh-CN" altLang="en-US" sz="800" b="1" i="0" u="none" strike="noStrike" kern="1200" cap="none" spc="0" normalizeH="0" baseline="0" noProof="0" dirty="0" smtClean="0">
                <a:ln>
                  <a:noFill/>
                </a:ln>
                <a:solidFill>
                  <a:schemeClr val="tx1"/>
                </a:solidFill>
                <a:effectLst/>
                <a:uLnTx/>
                <a:uFillTx/>
                <a:latin typeface="+mj-lt"/>
                <a:ea typeface="汉仪中楷简"/>
                <a:cs typeface="+mj-cs"/>
              </a:rPr>
            </a:br>
            <a:endParaRPr kumimoji="0" lang="zh-CN" altLang="en-US" sz="3600" b="1" i="0" u="none" strike="noStrike" kern="1200" cap="none" spc="0" normalizeH="0" baseline="0" noProof="0" dirty="0" smtClean="0">
              <a:ln>
                <a:noFill/>
              </a:ln>
              <a:solidFill>
                <a:srgbClr val="0070C0"/>
              </a:solidFill>
              <a:effectLst/>
              <a:uLnTx/>
              <a:uFillTx/>
              <a:latin typeface="+mj-lt"/>
              <a:ea typeface="汉仪中楷简"/>
              <a:cs typeface="+mj-cs"/>
            </a:endParaRPr>
          </a:p>
        </p:txBody>
      </p:sp>
      <p:sp>
        <p:nvSpPr>
          <p:cNvPr id="8" name="标题 1"/>
          <p:cNvSpPr txBox="1">
            <a:spLocks/>
          </p:cNvSpPr>
          <p:nvPr/>
        </p:nvSpPr>
        <p:spPr bwMode="auto">
          <a:xfrm>
            <a:off x="0" y="1276350"/>
            <a:ext cx="9144000" cy="38671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3400" b="1" i="0" u="none" strike="noStrike" kern="1200" cap="none" spc="0" normalizeH="0" baseline="0" noProof="0" dirty="0">
              <a:ln>
                <a:noFill/>
              </a:ln>
              <a:solidFill>
                <a:srgbClr val="0070C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94DE62-692C-5CC5-E178-029A308531D0}"/>
              </a:ext>
            </a:extLst>
          </p:cNvPr>
          <p:cNvSpPr>
            <a:spLocks noGrp="1"/>
          </p:cNvSpPr>
          <p:nvPr>
            <p:ph type="title"/>
          </p:nvPr>
        </p:nvSpPr>
        <p:spPr>
          <a:xfrm>
            <a:off x="457200" y="87474"/>
            <a:ext cx="8229600" cy="579276"/>
          </a:xfrm>
        </p:spPr>
        <p:txBody>
          <a:bodyPr/>
          <a:lstStyle/>
          <a:p>
            <a:r>
              <a:rPr lang="zh-CN" altLang="en-US" b="1" dirty="0"/>
              <a:t>祈祷</a:t>
            </a:r>
            <a:r>
              <a:rPr lang="en-US" altLang="zh-CN" b="1" dirty="0"/>
              <a:t>/Prayer</a:t>
            </a:r>
            <a:endParaRPr lang="en-US" dirty="0"/>
          </a:p>
        </p:txBody>
      </p:sp>
      <p:pic>
        <p:nvPicPr>
          <p:cNvPr id="3" name="Picture 2">
            <a:extLst>
              <a:ext uri="{FF2B5EF4-FFF2-40B4-BE49-F238E27FC236}">
                <a16:creationId xmlns:a16="http://schemas.microsoft.com/office/drawing/2014/main" xmlns="" id="{0BE501A2-3EFA-0310-6D6A-5ACABD8CF2C4}"/>
              </a:ext>
            </a:extLst>
          </p:cNvPr>
          <p:cNvPicPr>
            <a:picLocks noChangeAspect="1"/>
          </p:cNvPicPr>
          <p:nvPr/>
        </p:nvPicPr>
        <p:blipFill>
          <a:blip r:embed="rId2" cstate="print"/>
          <a:stretch>
            <a:fillRect/>
          </a:stretch>
        </p:blipFill>
        <p:spPr>
          <a:xfrm>
            <a:off x="35496" y="895351"/>
            <a:ext cx="9108504" cy="4248150"/>
          </a:xfrm>
          <a:prstGeom prst="rect">
            <a:avLst/>
          </a:prstGeom>
        </p:spPr>
      </p:pic>
    </p:spTree>
    <p:extLst>
      <p:ext uri="{BB962C8B-B14F-4D97-AF65-F5344CB8AC3E}">
        <p14:creationId xmlns:p14="http://schemas.microsoft.com/office/powerpoint/2010/main" xmlns="" val="407784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1504950"/>
          </a:xfrm>
        </p:spPr>
        <p:txBody>
          <a:bodyPr/>
          <a:lstStyle/>
          <a:p>
            <a:pPr algn="l"/>
            <a:r>
              <a:rPr lang="zh-CN" altLang="en-US" sz="3600" b="1" dirty="0" smtClean="0"/>
              <a:t>一、经文内容</a:t>
            </a:r>
            <a:r>
              <a:rPr lang="en-US" altLang="zh-CN" sz="3600" b="1" dirty="0" smtClean="0"/>
              <a:t/>
            </a:r>
            <a:br>
              <a:rPr lang="en-US" altLang="zh-CN" sz="3600" b="1" dirty="0" smtClean="0"/>
            </a:br>
            <a:r>
              <a:rPr lang="en-US" altLang="zh-CN" sz="3600" b="1" dirty="0" smtClean="0"/>
              <a:t>I. The context of Scripture</a:t>
            </a:r>
            <a:endParaRPr lang="zh-CN" altLang="en-US" sz="3600" b="1" dirty="0"/>
          </a:p>
        </p:txBody>
      </p:sp>
      <p:pic>
        <p:nvPicPr>
          <p:cNvPr id="2050" name="Picture 2" descr="E:\2024 证道\心存盼望、等候救主\43663700747d11e9b29ed85729c974ea.jpg"/>
          <p:cNvPicPr>
            <a:picLocks noChangeAspect="1" noChangeArrowheads="1"/>
          </p:cNvPicPr>
          <p:nvPr/>
        </p:nvPicPr>
        <p:blipFill>
          <a:blip r:embed="rId2"/>
          <a:srcRect/>
          <a:stretch>
            <a:fillRect/>
          </a:stretch>
        </p:blipFill>
        <p:spPr bwMode="auto">
          <a:xfrm>
            <a:off x="-76200" y="1657350"/>
            <a:ext cx="2367502" cy="2882803"/>
          </a:xfrm>
          <a:prstGeom prst="rect">
            <a:avLst/>
          </a:prstGeom>
          <a:noFill/>
        </p:spPr>
      </p:pic>
      <p:pic>
        <p:nvPicPr>
          <p:cNvPr id="2051" name="Picture 3" descr="E:\2024 证道\心存盼望、等候救主\6562e061616d9.jpg"/>
          <p:cNvPicPr>
            <a:picLocks noChangeAspect="1" noChangeArrowheads="1"/>
          </p:cNvPicPr>
          <p:nvPr/>
        </p:nvPicPr>
        <p:blipFill>
          <a:blip r:embed="rId3"/>
          <a:srcRect/>
          <a:stretch>
            <a:fillRect/>
          </a:stretch>
        </p:blipFill>
        <p:spPr bwMode="auto">
          <a:xfrm>
            <a:off x="2667000" y="2419350"/>
            <a:ext cx="2975904" cy="2046288"/>
          </a:xfrm>
          <a:prstGeom prst="rect">
            <a:avLst/>
          </a:prstGeom>
          <a:noFill/>
        </p:spPr>
      </p:pic>
      <p:pic>
        <p:nvPicPr>
          <p:cNvPr id="2052" name="Picture 4" descr="E:\2024 证道\心存盼望、等候救主\Siemon_Anna_Christ.jpg"/>
          <p:cNvPicPr>
            <a:picLocks noChangeAspect="1" noChangeArrowheads="1"/>
          </p:cNvPicPr>
          <p:nvPr/>
        </p:nvPicPr>
        <p:blipFill>
          <a:blip r:embed="rId4"/>
          <a:srcRect/>
          <a:stretch>
            <a:fillRect/>
          </a:stretch>
        </p:blipFill>
        <p:spPr bwMode="auto">
          <a:xfrm>
            <a:off x="5829300" y="2952750"/>
            <a:ext cx="3314700" cy="2190750"/>
          </a:xfrm>
          <a:prstGeom prst="rect">
            <a:avLst/>
          </a:prstGeom>
          <a:noFill/>
        </p:spPr>
      </p:pic>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sz="3600" b="1" dirty="0" smtClean="0"/>
              <a:t>29</a:t>
            </a:r>
            <a:r>
              <a:rPr lang="zh-CN" altLang="en-US" sz="3600" b="1" dirty="0" smtClean="0"/>
              <a:t>主阿，如今可以照你的话，释放仆人安然去世。</a:t>
            </a:r>
            <a:r>
              <a:rPr lang="en-US" sz="3600" b="1" dirty="0" smtClean="0"/>
              <a:t>30</a:t>
            </a:r>
            <a:r>
              <a:rPr lang="zh-CN" altLang="en-US" sz="3600" b="1" dirty="0" smtClean="0">
                <a:solidFill>
                  <a:srgbClr val="0070C0"/>
                </a:solidFill>
              </a:rPr>
              <a:t>因为我的眼睛已经看见你的救恩</a:t>
            </a:r>
            <a:r>
              <a:rPr lang="zh-CN" altLang="en-US" sz="3600" b="1" dirty="0" smtClean="0"/>
              <a:t>。</a:t>
            </a:r>
            <a:r>
              <a:rPr lang="en-US" sz="3600" b="1" dirty="0" smtClean="0"/>
              <a:t>31</a:t>
            </a:r>
            <a:r>
              <a:rPr lang="zh-CN" altLang="en-US" sz="3600" b="1" dirty="0" smtClean="0"/>
              <a:t>就是你在万民面前所预备的。</a:t>
            </a:r>
            <a:r>
              <a:rPr lang="en-US" sz="3600" b="1" dirty="0" smtClean="0"/>
              <a:t>32</a:t>
            </a:r>
            <a:r>
              <a:rPr lang="zh-CN" altLang="en-US" sz="3600" b="1" dirty="0" smtClean="0"/>
              <a:t>是照亮外邦人的光，又是你民以色列的荣耀。</a:t>
            </a:r>
            <a:r>
              <a:rPr lang="en-US" altLang="zh-CN" sz="3600" b="1" dirty="0" smtClean="0"/>
              <a:t/>
            </a:r>
            <a:br>
              <a:rPr lang="en-US" altLang="zh-CN" sz="3600" b="1" dirty="0" smtClean="0"/>
            </a:br>
            <a:r>
              <a:rPr lang="en-US" altLang="zh-CN" sz="3600" b="1" dirty="0" smtClean="0"/>
              <a:t/>
            </a:r>
            <a:br>
              <a:rPr lang="en-US" altLang="zh-CN" sz="3600" b="1" dirty="0" smtClean="0"/>
            </a:br>
            <a:r>
              <a:rPr lang="en-US" altLang="zh-CN" sz="3100" b="1" dirty="0" smtClean="0"/>
              <a:t> 29‘Sovereign Lord, as you have </a:t>
            </a:r>
            <a:r>
              <a:rPr lang="en-US" altLang="zh-CN" sz="3100" b="1" dirty="0" err="1" smtClean="0"/>
              <a:t>promised,you</a:t>
            </a:r>
            <a:r>
              <a:rPr lang="en-US" altLang="zh-CN" sz="3100" b="1" dirty="0" smtClean="0"/>
              <a:t> may now dismiss your servant in peace. 30</a:t>
            </a:r>
            <a:r>
              <a:rPr lang="en-US" altLang="zh-CN" sz="3100" b="1" dirty="0" smtClean="0">
                <a:solidFill>
                  <a:srgbClr val="0070C0"/>
                </a:solidFill>
              </a:rPr>
              <a:t>For my eyes have seen your salvation</a:t>
            </a:r>
            <a:r>
              <a:rPr lang="en-US" altLang="zh-CN" sz="3100" b="1" dirty="0" smtClean="0"/>
              <a:t>, 31which you have prepared in the sight of all nations:32a light for revelation to the </a:t>
            </a:r>
            <a:r>
              <a:rPr lang="en-US" altLang="zh-CN" sz="3100" b="1" dirty="0" err="1" smtClean="0"/>
              <a:t>Gentiles,and</a:t>
            </a:r>
            <a:r>
              <a:rPr lang="en-US" altLang="zh-CN" sz="3100" b="1" dirty="0" smtClean="0"/>
              <a:t> the glory of your people Israel.’ </a:t>
            </a:r>
            <a:endParaRPr lang="zh-CN" altLang="en-US" sz="3200"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zh-CN" altLang="en-US" sz="3600" b="1" dirty="0" smtClean="0"/>
              <a:t>二、一生充满忧患的亚拿</a:t>
            </a:r>
            <a:r>
              <a:rPr lang="en-US" altLang="zh-CN" sz="3600" b="1" dirty="0" smtClean="0"/>
              <a:t/>
            </a:r>
            <a:br>
              <a:rPr lang="en-US" altLang="zh-CN" sz="3600" b="1" dirty="0" smtClean="0"/>
            </a:br>
            <a:r>
              <a:rPr lang="en-US" altLang="zh-CN" sz="3600" b="1" dirty="0" smtClean="0"/>
              <a:t>II. Ana, Whose life was filled adversity</a:t>
            </a:r>
            <a:br>
              <a:rPr lang="en-US" altLang="zh-CN" sz="3600" b="1" dirty="0" smtClean="0"/>
            </a:br>
            <a:r>
              <a:rPr lang="zh-CN" altLang="en-US" sz="1800" b="1" dirty="0" smtClean="0"/>
              <a:t/>
            </a:r>
            <a:br>
              <a:rPr lang="zh-CN" altLang="en-US" sz="1800" b="1" dirty="0" smtClean="0"/>
            </a:br>
            <a:r>
              <a:rPr lang="en-US" sz="3600" b="1" dirty="0" smtClean="0"/>
              <a:t>	36</a:t>
            </a:r>
            <a:r>
              <a:rPr lang="zh-CN" altLang="en-US" sz="3600" b="1" dirty="0" smtClean="0"/>
              <a:t>又有女先知名叫亚拿，是亚设支派法内力的女儿，年纪已经老迈，从作童女出嫁的时候，</a:t>
            </a:r>
            <a:r>
              <a:rPr lang="zh-CN" altLang="en-US" sz="3600" b="1" dirty="0" smtClean="0">
                <a:solidFill>
                  <a:srgbClr val="0070C0"/>
                </a:solidFill>
              </a:rPr>
              <a:t>同丈夫住了七年，就寡居了</a:t>
            </a:r>
            <a:r>
              <a:rPr lang="zh-CN" altLang="en-US" sz="3600" b="1" dirty="0" smtClean="0"/>
              <a:t>。</a:t>
            </a:r>
            <a:r>
              <a:rPr lang="en-US" altLang="zh-CN" sz="3600" b="1" dirty="0" smtClean="0"/>
              <a:t/>
            </a:r>
            <a:br>
              <a:rPr lang="en-US" altLang="zh-CN" sz="3600" b="1" dirty="0" smtClean="0"/>
            </a:br>
            <a:r>
              <a:rPr lang="en-US" altLang="zh-CN" sz="3600" b="1" dirty="0" smtClean="0"/>
              <a:t>	</a:t>
            </a:r>
            <a:r>
              <a:rPr lang="en-US" sz="3200" b="1" dirty="0" smtClean="0"/>
              <a:t>36There was also a prophet, Anna, the daughter of </a:t>
            </a:r>
            <a:r>
              <a:rPr lang="en-US" sz="3200" b="1" dirty="0" err="1" smtClean="0"/>
              <a:t>Penuel</a:t>
            </a:r>
            <a:r>
              <a:rPr lang="en-US" sz="3200" b="1" dirty="0" smtClean="0"/>
              <a:t>, of the tribe of Asher. </a:t>
            </a:r>
            <a:r>
              <a:rPr lang="en-US" sz="3200" b="1" dirty="0" smtClean="0">
                <a:solidFill>
                  <a:srgbClr val="0070C0"/>
                </a:solidFill>
              </a:rPr>
              <a:t>She was very old; she had lived with her husband seven years after her marriage.</a:t>
            </a:r>
            <a:endParaRPr lang="zh-CN" altLang="en-US" sz="3200" b="1" dirty="0">
              <a:solidFill>
                <a:srgbClr val="0070C0"/>
              </a:solidFill>
            </a:endParaRPr>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endParaRPr lang="en-US" sz="3600" b="1" dirty="0"/>
          </a:p>
        </p:txBody>
      </p:sp>
      <p:graphicFrame>
        <p:nvGraphicFramePr>
          <p:cNvPr id="8" name="Table 7"/>
          <p:cNvGraphicFramePr>
            <a:graphicFrameLocks noGrp="1"/>
          </p:cNvGraphicFramePr>
          <p:nvPr/>
        </p:nvGraphicFramePr>
        <p:xfrm>
          <a:off x="0" y="0"/>
          <a:ext cx="4343399" cy="5143500"/>
        </p:xfrm>
        <a:graphic>
          <a:graphicData uri="http://schemas.openxmlformats.org/drawingml/2006/table">
            <a:tbl>
              <a:tblPr firstRow="1" bandRow="1">
                <a:tableStyleId>{5C22544A-7EE6-4342-B048-85BDC9FD1C3A}</a:tableStyleId>
              </a:tblPr>
              <a:tblGrid>
                <a:gridCol w="228600"/>
                <a:gridCol w="2614353"/>
                <a:gridCol w="1500446"/>
              </a:tblGrid>
              <a:tr h="571500">
                <a:tc>
                  <a:txBody>
                    <a:bodyPr/>
                    <a:lstStyle/>
                    <a:p>
                      <a:endParaRPr lang="zh-CN" altLang="en-US" dirty="0"/>
                    </a:p>
                  </a:txBody>
                  <a:tcPr/>
                </a:tc>
                <a:tc>
                  <a:txBody>
                    <a:bodyPr/>
                    <a:lstStyle/>
                    <a:p>
                      <a:pPr algn="ctr">
                        <a:lnSpc>
                          <a:spcPct val="107000"/>
                        </a:lnSpc>
                        <a:spcAft>
                          <a:spcPts val="0"/>
                        </a:spcAft>
                      </a:pPr>
                      <a:r>
                        <a:rPr lang="zh-CN" sz="2400" b="1" kern="100" dirty="0">
                          <a:solidFill>
                            <a:srgbClr val="000000"/>
                          </a:solidFill>
                          <a:latin typeface="Calibri"/>
                          <a:ea typeface="黑体"/>
                          <a:cs typeface="宋体"/>
                        </a:rPr>
                        <a:t>压力事件</a:t>
                      </a:r>
                      <a:endParaRPr lang="zh-CN" sz="2400" b="1" kern="100" dirty="0">
                        <a:latin typeface="Calibri"/>
                        <a:ea typeface="等线"/>
                        <a:cs typeface="Times New Roman"/>
                      </a:endParaRPr>
                    </a:p>
                  </a:txBody>
                  <a:tcPr marL="68580" marR="68580" marT="0" marB="0" anchor="ctr"/>
                </a:tc>
                <a:tc>
                  <a:txBody>
                    <a:bodyPr/>
                    <a:lstStyle/>
                    <a:p>
                      <a:pPr algn="ctr">
                        <a:lnSpc>
                          <a:spcPct val="107000"/>
                        </a:lnSpc>
                        <a:spcAft>
                          <a:spcPts val="0"/>
                        </a:spcAft>
                      </a:pPr>
                      <a:r>
                        <a:rPr lang="zh-CN" sz="2400" b="1" kern="100" dirty="0">
                          <a:solidFill>
                            <a:srgbClr val="000000"/>
                          </a:solidFill>
                          <a:latin typeface="Calibri"/>
                          <a:ea typeface="黑体"/>
                          <a:cs typeface="宋体"/>
                        </a:rPr>
                        <a:t>压力分值</a:t>
                      </a:r>
                      <a:endParaRPr lang="zh-CN" sz="2400" b="1" kern="100" dirty="0">
                        <a:latin typeface="Calibri"/>
                        <a:ea typeface="等线"/>
                        <a:cs typeface="Times New Roman"/>
                      </a:endParaRPr>
                    </a:p>
                  </a:txBody>
                  <a:tcPr marL="68580" marR="68580" marT="0" marB="0" anchor="ctr"/>
                </a:tc>
              </a:tr>
              <a:tr h="571500">
                <a:tc>
                  <a:txBody>
                    <a:bodyPr/>
                    <a:lstStyle/>
                    <a:p>
                      <a:r>
                        <a:rPr lang="en-US" altLang="zh-CN" b="1" dirty="0" smtClean="0">
                          <a:solidFill>
                            <a:srgbClr val="7030A0"/>
                          </a:solidFill>
                        </a:rPr>
                        <a:t>1</a:t>
                      </a:r>
                      <a:endParaRPr lang="zh-CN" altLang="en-US" b="1" dirty="0">
                        <a:solidFill>
                          <a:srgbClr val="7030A0"/>
                        </a:solidFill>
                      </a:endParaRPr>
                    </a:p>
                  </a:txBody>
                  <a:tcPr/>
                </a:tc>
                <a:tc>
                  <a:txBody>
                    <a:bodyPr/>
                    <a:lstStyle/>
                    <a:p>
                      <a:pPr algn="ctr">
                        <a:lnSpc>
                          <a:spcPct val="107000"/>
                        </a:lnSpc>
                        <a:spcAft>
                          <a:spcPts val="0"/>
                        </a:spcAft>
                      </a:pPr>
                      <a:r>
                        <a:rPr lang="zh-CN" sz="2400" b="1" kern="100" dirty="0">
                          <a:solidFill>
                            <a:srgbClr val="000000"/>
                          </a:solidFill>
                          <a:latin typeface="Calibri"/>
                          <a:ea typeface="宋体"/>
                          <a:cs typeface="宋体"/>
                        </a:rPr>
                        <a:t>配偶死亡</a:t>
                      </a:r>
                      <a:endParaRPr lang="zh-CN" sz="2400" b="1" kern="100" dirty="0">
                        <a:latin typeface="Calibri"/>
                        <a:ea typeface="等线"/>
                        <a:cs typeface="Times New Roman"/>
                      </a:endParaRPr>
                    </a:p>
                  </a:txBody>
                  <a:tcPr marL="68580" marR="68580" marT="0" marB="0" anchor="ctr"/>
                </a:tc>
                <a:tc>
                  <a:txBody>
                    <a:bodyPr/>
                    <a:lstStyle/>
                    <a:p>
                      <a:pPr algn="ctr">
                        <a:lnSpc>
                          <a:spcPct val="107000"/>
                        </a:lnSpc>
                        <a:spcAft>
                          <a:spcPts val="0"/>
                        </a:spcAft>
                      </a:pPr>
                      <a:r>
                        <a:rPr lang="en-US" sz="2400" b="1" kern="100" dirty="0">
                          <a:solidFill>
                            <a:srgbClr val="000000"/>
                          </a:solidFill>
                          <a:latin typeface="宋体"/>
                          <a:ea typeface="等线"/>
                          <a:cs typeface="宋体"/>
                        </a:rPr>
                        <a:t>100</a:t>
                      </a:r>
                      <a:r>
                        <a:rPr lang="zh-CN" sz="2400" b="1" kern="100" dirty="0">
                          <a:solidFill>
                            <a:srgbClr val="000000"/>
                          </a:solidFill>
                          <a:latin typeface="Calibri"/>
                          <a:ea typeface="宋体"/>
                          <a:cs typeface="宋体"/>
                        </a:rPr>
                        <a:t>分</a:t>
                      </a:r>
                      <a:endParaRPr lang="zh-CN" sz="2400" b="1" kern="100" dirty="0">
                        <a:latin typeface="Calibri"/>
                        <a:ea typeface="等线"/>
                        <a:cs typeface="Times New Roman"/>
                      </a:endParaRPr>
                    </a:p>
                  </a:txBody>
                  <a:tcPr marL="68580" marR="68580" marT="0" marB="0" anchor="ctr"/>
                </a:tc>
              </a:tr>
              <a:tr h="571500">
                <a:tc>
                  <a:txBody>
                    <a:bodyPr/>
                    <a:lstStyle/>
                    <a:p>
                      <a:r>
                        <a:rPr lang="en-US" altLang="zh-CN" b="1" dirty="0" smtClean="0">
                          <a:solidFill>
                            <a:srgbClr val="7030A0"/>
                          </a:solidFill>
                        </a:rPr>
                        <a:t>2</a:t>
                      </a:r>
                      <a:endParaRPr lang="zh-CN" altLang="en-US" b="1" dirty="0">
                        <a:solidFill>
                          <a:srgbClr val="7030A0"/>
                        </a:solidFill>
                      </a:endParaRPr>
                    </a:p>
                  </a:txBody>
                  <a:tcPr/>
                </a:tc>
                <a:tc>
                  <a:txBody>
                    <a:bodyPr/>
                    <a:lstStyle/>
                    <a:p>
                      <a:pPr algn="ctr">
                        <a:lnSpc>
                          <a:spcPct val="107000"/>
                        </a:lnSpc>
                        <a:spcAft>
                          <a:spcPts val="0"/>
                        </a:spcAft>
                      </a:pPr>
                      <a:r>
                        <a:rPr lang="zh-CN" sz="2400" b="1" kern="100" dirty="0">
                          <a:solidFill>
                            <a:srgbClr val="000000"/>
                          </a:solidFill>
                          <a:latin typeface="Calibri"/>
                          <a:ea typeface="宋体"/>
                          <a:cs typeface="宋体"/>
                        </a:rPr>
                        <a:t>离婚</a:t>
                      </a:r>
                      <a:endParaRPr lang="zh-CN" sz="2400" b="1" kern="100" dirty="0">
                        <a:latin typeface="Calibri"/>
                        <a:ea typeface="等线"/>
                        <a:cs typeface="Times New Roman"/>
                      </a:endParaRPr>
                    </a:p>
                  </a:txBody>
                  <a:tcPr marL="68580" marR="68580" marT="0" marB="0" anchor="ctr"/>
                </a:tc>
                <a:tc>
                  <a:txBody>
                    <a:bodyPr/>
                    <a:lstStyle/>
                    <a:p>
                      <a:pPr algn="ctr">
                        <a:lnSpc>
                          <a:spcPct val="107000"/>
                        </a:lnSpc>
                        <a:spcAft>
                          <a:spcPts val="0"/>
                        </a:spcAft>
                      </a:pPr>
                      <a:r>
                        <a:rPr lang="en-US" sz="2400" b="1" kern="100" dirty="0">
                          <a:solidFill>
                            <a:srgbClr val="000000"/>
                          </a:solidFill>
                          <a:latin typeface="宋体"/>
                          <a:ea typeface="等线"/>
                          <a:cs typeface="宋体"/>
                        </a:rPr>
                        <a:t>73</a:t>
                      </a:r>
                      <a:r>
                        <a:rPr lang="zh-CN" sz="2400" b="1" kern="100" dirty="0">
                          <a:solidFill>
                            <a:srgbClr val="000000"/>
                          </a:solidFill>
                          <a:latin typeface="Calibri"/>
                          <a:ea typeface="宋体"/>
                          <a:cs typeface="宋体"/>
                        </a:rPr>
                        <a:t>分</a:t>
                      </a:r>
                      <a:endParaRPr lang="zh-CN" sz="2400" b="1" kern="100" dirty="0">
                        <a:latin typeface="Calibri"/>
                        <a:ea typeface="等线"/>
                        <a:cs typeface="Times New Roman"/>
                      </a:endParaRPr>
                    </a:p>
                  </a:txBody>
                  <a:tcPr marL="68580" marR="68580" marT="0" marB="0" anchor="ctr"/>
                </a:tc>
              </a:tr>
              <a:tr h="571500">
                <a:tc>
                  <a:txBody>
                    <a:bodyPr/>
                    <a:lstStyle/>
                    <a:p>
                      <a:r>
                        <a:rPr lang="en-US" altLang="zh-CN" b="1" dirty="0" smtClean="0">
                          <a:solidFill>
                            <a:srgbClr val="7030A0"/>
                          </a:solidFill>
                        </a:rPr>
                        <a:t>3</a:t>
                      </a:r>
                      <a:endParaRPr lang="zh-CN" altLang="en-US" b="1" dirty="0">
                        <a:solidFill>
                          <a:srgbClr val="7030A0"/>
                        </a:solidFill>
                      </a:endParaRPr>
                    </a:p>
                  </a:txBody>
                  <a:tcPr/>
                </a:tc>
                <a:tc>
                  <a:txBody>
                    <a:bodyPr/>
                    <a:lstStyle/>
                    <a:p>
                      <a:pPr algn="ctr">
                        <a:lnSpc>
                          <a:spcPct val="107000"/>
                        </a:lnSpc>
                        <a:spcAft>
                          <a:spcPts val="0"/>
                        </a:spcAft>
                      </a:pPr>
                      <a:r>
                        <a:rPr lang="zh-CN" sz="2400" b="1" kern="100" dirty="0">
                          <a:solidFill>
                            <a:srgbClr val="000000"/>
                          </a:solidFill>
                          <a:latin typeface="Calibri"/>
                          <a:ea typeface="宋体"/>
                          <a:cs typeface="宋体"/>
                        </a:rPr>
                        <a:t>分居</a:t>
                      </a:r>
                      <a:endParaRPr lang="zh-CN" sz="2400" b="1" kern="100" dirty="0">
                        <a:latin typeface="Calibri"/>
                        <a:ea typeface="等线"/>
                        <a:cs typeface="Times New Roman"/>
                      </a:endParaRPr>
                    </a:p>
                  </a:txBody>
                  <a:tcPr marL="68580" marR="68580" marT="0" marB="0" anchor="ctr"/>
                </a:tc>
                <a:tc>
                  <a:txBody>
                    <a:bodyPr/>
                    <a:lstStyle/>
                    <a:p>
                      <a:pPr algn="ctr">
                        <a:lnSpc>
                          <a:spcPct val="107000"/>
                        </a:lnSpc>
                        <a:spcAft>
                          <a:spcPts val="0"/>
                        </a:spcAft>
                      </a:pPr>
                      <a:r>
                        <a:rPr lang="en-US" sz="2400" b="1" kern="100" dirty="0">
                          <a:solidFill>
                            <a:srgbClr val="000000"/>
                          </a:solidFill>
                          <a:latin typeface="宋体"/>
                          <a:ea typeface="等线"/>
                          <a:cs typeface="宋体"/>
                        </a:rPr>
                        <a:t>65</a:t>
                      </a:r>
                      <a:r>
                        <a:rPr lang="zh-CN" sz="2400" b="1" kern="100" dirty="0">
                          <a:solidFill>
                            <a:srgbClr val="000000"/>
                          </a:solidFill>
                          <a:latin typeface="Calibri"/>
                          <a:ea typeface="宋体"/>
                          <a:cs typeface="宋体"/>
                        </a:rPr>
                        <a:t>分</a:t>
                      </a:r>
                      <a:endParaRPr lang="zh-CN" sz="2400" b="1" kern="100" dirty="0">
                        <a:latin typeface="Calibri"/>
                        <a:ea typeface="等线"/>
                        <a:cs typeface="Times New Roman"/>
                      </a:endParaRPr>
                    </a:p>
                  </a:txBody>
                  <a:tcPr marL="68580" marR="68580" marT="0" marB="0" anchor="ctr"/>
                </a:tc>
              </a:tr>
              <a:tr h="571500">
                <a:tc>
                  <a:txBody>
                    <a:bodyPr/>
                    <a:lstStyle/>
                    <a:p>
                      <a:r>
                        <a:rPr lang="en-US" altLang="zh-CN" b="1" dirty="0" smtClean="0">
                          <a:solidFill>
                            <a:srgbClr val="7030A0"/>
                          </a:solidFill>
                        </a:rPr>
                        <a:t>4</a:t>
                      </a:r>
                      <a:endParaRPr lang="zh-CN" altLang="en-US" b="1" dirty="0">
                        <a:solidFill>
                          <a:srgbClr val="7030A0"/>
                        </a:solidFill>
                      </a:endParaRPr>
                    </a:p>
                  </a:txBody>
                  <a:tcPr/>
                </a:tc>
                <a:tc>
                  <a:txBody>
                    <a:bodyPr/>
                    <a:lstStyle/>
                    <a:p>
                      <a:pPr algn="ctr">
                        <a:lnSpc>
                          <a:spcPct val="107000"/>
                        </a:lnSpc>
                        <a:spcAft>
                          <a:spcPts val="0"/>
                        </a:spcAft>
                      </a:pPr>
                      <a:r>
                        <a:rPr lang="zh-CN" sz="2400" b="1" kern="100" dirty="0">
                          <a:solidFill>
                            <a:srgbClr val="000000"/>
                          </a:solidFill>
                          <a:latin typeface="Calibri"/>
                          <a:ea typeface="宋体"/>
                          <a:cs typeface="宋体"/>
                        </a:rPr>
                        <a:t>判刑</a:t>
                      </a:r>
                      <a:endParaRPr lang="zh-CN" sz="2400" b="1" kern="100" dirty="0">
                        <a:latin typeface="Calibri"/>
                        <a:ea typeface="等线"/>
                        <a:cs typeface="Times New Roman"/>
                      </a:endParaRPr>
                    </a:p>
                  </a:txBody>
                  <a:tcPr marL="68580" marR="68580" marT="0" marB="0" anchor="ctr"/>
                </a:tc>
                <a:tc>
                  <a:txBody>
                    <a:bodyPr/>
                    <a:lstStyle/>
                    <a:p>
                      <a:pPr algn="ctr">
                        <a:lnSpc>
                          <a:spcPct val="107000"/>
                        </a:lnSpc>
                        <a:spcAft>
                          <a:spcPts val="0"/>
                        </a:spcAft>
                      </a:pPr>
                      <a:r>
                        <a:rPr lang="en-US" sz="2400" b="1" kern="100" dirty="0">
                          <a:solidFill>
                            <a:srgbClr val="000000"/>
                          </a:solidFill>
                          <a:latin typeface="宋体"/>
                          <a:ea typeface="等线"/>
                          <a:cs typeface="宋体"/>
                        </a:rPr>
                        <a:t>63</a:t>
                      </a:r>
                      <a:r>
                        <a:rPr lang="zh-CN" sz="2400" b="1" kern="100" dirty="0">
                          <a:solidFill>
                            <a:srgbClr val="000000"/>
                          </a:solidFill>
                          <a:latin typeface="Calibri"/>
                          <a:ea typeface="宋体"/>
                          <a:cs typeface="宋体"/>
                        </a:rPr>
                        <a:t>分</a:t>
                      </a:r>
                      <a:endParaRPr lang="zh-CN" sz="2400" b="1" kern="100" dirty="0">
                        <a:latin typeface="Calibri"/>
                        <a:ea typeface="等线"/>
                        <a:cs typeface="Times New Roman"/>
                      </a:endParaRPr>
                    </a:p>
                  </a:txBody>
                  <a:tcPr marL="68580" marR="68580" marT="0" marB="0" anchor="ctr"/>
                </a:tc>
              </a:tr>
              <a:tr h="571500">
                <a:tc>
                  <a:txBody>
                    <a:bodyPr/>
                    <a:lstStyle/>
                    <a:p>
                      <a:r>
                        <a:rPr lang="en-US" altLang="zh-CN" b="1" dirty="0" smtClean="0">
                          <a:solidFill>
                            <a:srgbClr val="7030A0"/>
                          </a:solidFill>
                        </a:rPr>
                        <a:t>5</a:t>
                      </a:r>
                      <a:endParaRPr lang="zh-CN" altLang="en-US" b="1" dirty="0">
                        <a:solidFill>
                          <a:srgbClr val="7030A0"/>
                        </a:solidFill>
                      </a:endParaRPr>
                    </a:p>
                  </a:txBody>
                  <a:tcPr/>
                </a:tc>
                <a:tc>
                  <a:txBody>
                    <a:bodyPr/>
                    <a:lstStyle/>
                    <a:p>
                      <a:pPr algn="ctr">
                        <a:lnSpc>
                          <a:spcPct val="107000"/>
                        </a:lnSpc>
                        <a:spcAft>
                          <a:spcPts val="0"/>
                        </a:spcAft>
                      </a:pPr>
                      <a:r>
                        <a:rPr lang="zh-CN" sz="2400" b="1" kern="100" dirty="0">
                          <a:solidFill>
                            <a:srgbClr val="000000"/>
                          </a:solidFill>
                          <a:latin typeface="Calibri"/>
                          <a:ea typeface="宋体"/>
                          <a:cs typeface="宋体"/>
                        </a:rPr>
                        <a:t>亲密家庭</a:t>
                      </a:r>
                      <a:r>
                        <a:rPr lang="zh-CN" sz="2400" b="1" kern="100" dirty="0" smtClean="0">
                          <a:solidFill>
                            <a:srgbClr val="000000"/>
                          </a:solidFill>
                          <a:latin typeface="Calibri"/>
                          <a:ea typeface="宋体"/>
                          <a:cs typeface="宋体"/>
                        </a:rPr>
                        <a:t>成员死亡</a:t>
                      </a:r>
                      <a:endParaRPr lang="zh-CN" sz="2400" b="1" kern="100" dirty="0">
                        <a:latin typeface="Calibri"/>
                        <a:ea typeface="等线"/>
                        <a:cs typeface="Times New Roman"/>
                      </a:endParaRPr>
                    </a:p>
                  </a:txBody>
                  <a:tcPr marL="68580" marR="68580" marT="0" marB="0" anchor="ctr"/>
                </a:tc>
                <a:tc>
                  <a:txBody>
                    <a:bodyPr/>
                    <a:lstStyle/>
                    <a:p>
                      <a:pPr algn="ctr">
                        <a:lnSpc>
                          <a:spcPct val="107000"/>
                        </a:lnSpc>
                        <a:spcAft>
                          <a:spcPts val="0"/>
                        </a:spcAft>
                      </a:pPr>
                      <a:r>
                        <a:rPr lang="en-US" sz="2400" b="1" kern="100" dirty="0">
                          <a:solidFill>
                            <a:srgbClr val="000000"/>
                          </a:solidFill>
                          <a:latin typeface="宋体"/>
                          <a:ea typeface="等线"/>
                          <a:cs typeface="宋体"/>
                        </a:rPr>
                        <a:t>53</a:t>
                      </a:r>
                      <a:r>
                        <a:rPr lang="zh-CN" sz="2400" b="1" kern="100" dirty="0">
                          <a:solidFill>
                            <a:srgbClr val="000000"/>
                          </a:solidFill>
                          <a:latin typeface="Calibri"/>
                          <a:ea typeface="宋体"/>
                          <a:cs typeface="宋体"/>
                        </a:rPr>
                        <a:t>分</a:t>
                      </a:r>
                      <a:endParaRPr lang="zh-CN" sz="2400" b="1" kern="100" dirty="0">
                        <a:latin typeface="Calibri"/>
                        <a:ea typeface="等线"/>
                        <a:cs typeface="Times New Roman"/>
                      </a:endParaRPr>
                    </a:p>
                  </a:txBody>
                  <a:tcPr marL="68580" marR="68580" marT="0" marB="0" anchor="ctr"/>
                </a:tc>
              </a:tr>
              <a:tr h="571500">
                <a:tc>
                  <a:txBody>
                    <a:bodyPr/>
                    <a:lstStyle/>
                    <a:p>
                      <a:r>
                        <a:rPr lang="en-US" altLang="zh-CN" b="1" dirty="0" smtClean="0">
                          <a:solidFill>
                            <a:srgbClr val="7030A0"/>
                          </a:solidFill>
                        </a:rPr>
                        <a:t>6</a:t>
                      </a:r>
                      <a:endParaRPr lang="zh-CN" altLang="en-US" b="1" dirty="0">
                        <a:solidFill>
                          <a:srgbClr val="7030A0"/>
                        </a:solidFill>
                      </a:endParaRPr>
                    </a:p>
                  </a:txBody>
                  <a:tcPr/>
                </a:tc>
                <a:tc>
                  <a:txBody>
                    <a:bodyPr/>
                    <a:lstStyle/>
                    <a:p>
                      <a:pPr algn="ctr">
                        <a:lnSpc>
                          <a:spcPct val="107000"/>
                        </a:lnSpc>
                        <a:spcAft>
                          <a:spcPts val="0"/>
                        </a:spcAft>
                      </a:pPr>
                      <a:r>
                        <a:rPr lang="zh-CN" sz="2400" b="1" kern="100">
                          <a:solidFill>
                            <a:srgbClr val="000000"/>
                          </a:solidFill>
                          <a:latin typeface="Calibri"/>
                          <a:ea typeface="宋体"/>
                          <a:cs typeface="宋体"/>
                        </a:rPr>
                        <a:t>受伤或者生病</a:t>
                      </a:r>
                      <a:endParaRPr lang="zh-CN" sz="2400" b="1" kern="100">
                        <a:latin typeface="Calibri"/>
                        <a:ea typeface="等线"/>
                        <a:cs typeface="Times New Roman"/>
                      </a:endParaRPr>
                    </a:p>
                  </a:txBody>
                  <a:tcPr marL="68580" marR="68580" marT="0" marB="0" anchor="ctr"/>
                </a:tc>
                <a:tc>
                  <a:txBody>
                    <a:bodyPr/>
                    <a:lstStyle/>
                    <a:p>
                      <a:pPr algn="ctr">
                        <a:lnSpc>
                          <a:spcPct val="107000"/>
                        </a:lnSpc>
                        <a:spcAft>
                          <a:spcPts val="0"/>
                        </a:spcAft>
                      </a:pPr>
                      <a:r>
                        <a:rPr lang="en-US" sz="2400" b="1" kern="100" dirty="0">
                          <a:solidFill>
                            <a:srgbClr val="000000"/>
                          </a:solidFill>
                          <a:latin typeface="宋体"/>
                          <a:ea typeface="等线"/>
                          <a:cs typeface="宋体"/>
                        </a:rPr>
                        <a:t>53</a:t>
                      </a:r>
                      <a:r>
                        <a:rPr lang="zh-CN" sz="2400" b="1" kern="100" dirty="0">
                          <a:solidFill>
                            <a:srgbClr val="000000"/>
                          </a:solidFill>
                          <a:latin typeface="Calibri"/>
                          <a:ea typeface="宋体"/>
                          <a:cs typeface="宋体"/>
                        </a:rPr>
                        <a:t>分</a:t>
                      </a:r>
                      <a:endParaRPr lang="zh-CN" sz="2400" b="1" kern="100" dirty="0">
                        <a:latin typeface="Calibri"/>
                        <a:ea typeface="等线"/>
                        <a:cs typeface="Times New Roman"/>
                      </a:endParaRPr>
                    </a:p>
                  </a:txBody>
                  <a:tcPr marL="68580" marR="68580" marT="0" marB="0" anchor="ctr"/>
                </a:tc>
              </a:tr>
              <a:tr h="571500">
                <a:tc>
                  <a:txBody>
                    <a:bodyPr/>
                    <a:lstStyle/>
                    <a:p>
                      <a:r>
                        <a:rPr lang="en-US" altLang="zh-CN" b="1" dirty="0" smtClean="0">
                          <a:solidFill>
                            <a:srgbClr val="7030A0"/>
                          </a:solidFill>
                        </a:rPr>
                        <a:t>7</a:t>
                      </a:r>
                      <a:endParaRPr lang="zh-CN" altLang="en-US" b="1" dirty="0">
                        <a:solidFill>
                          <a:srgbClr val="7030A0"/>
                        </a:solidFill>
                      </a:endParaRPr>
                    </a:p>
                  </a:txBody>
                  <a:tcPr/>
                </a:tc>
                <a:tc>
                  <a:txBody>
                    <a:bodyPr/>
                    <a:lstStyle/>
                    <a:p>
                      <a:pPr algn="ctr">
                        <a:lnSpc>
                          <a:spcPct val="107000"/>
                        </a:lnSpc>
                        <a:spcAft>
                          <a:spcPts val="0"/>
                        </a:spcAft>
                      </a:pPr>
                      <a:r>
                        <a:rPr lang="zh-CN" sz="2400" b="1" kern="100">
                          <a:solidFill>
                            <a:srgbClr val="000000"/>
                          </a:solidFill>
                          <a:latin typeface="Calibri"/>
                          <a:ea typeface="宋体"/>
                          <a:cs typeface="宋体"/>
                        </a:rPr>
                        <a:t>结婚</a:t>
                      </a:r>
                      <a:endParaRPr lang="zh-CN" sz="2400" b="1" kern="100">
                        <a:latin typeface="Calibri"/>
                        <a:ea typeface="等线"/>
                        <a:cs typeface="Times New Roman"/>
                      </a:endParaRPr>
                    </a:p>
                  </a:txBody>
                  <a:tcPr marL="68580" marR="68580" marT="0" marB="0" anchor="ctr"/>
                </a:tc>
                <a:tc>
                  <a:txBody>
                    <a:bodyPr/>
                    <a:lstStyle/>
                    <a:p>
                      <a:pPr algn="ctr">
                        <a:lnSpc>
                          <a:spcPct val="107000"/>
                        </a:lnSpc>
                        <a:spcAft>
                          <a:spcPts val="0"/>
                        </a:spcAft>
                      </a:pPr>
                      <a:r>
                        <a:rPr lang="en-US" sz="2400" b="1" kern="100" dirty="0">
                          <a:solidFill>
                            <a:srgbClr val="000000"/>
                          </a:solidFill>
                          <a:latin typeface="宋体"/>
                          <a:ea typeface="等线"/>
                          <a:cs typeface="宋体"/>
                        </a:rPr>
                        <a:t>50</a:t>
                      </a:r>
                      <a:r>
                        <a:rPr lang="zh-CN" sz="2400" b="1" kern="100" dirty="0">
                          <a:solidFill>
                            <a:srgbClr val="000000"/>
                          </a:solidFill>
                          <a:latin typeface="Calibri"/>
                          <a:ea typeface="宋体"/>
                          <a:cs typeface="宋体"/>
                        </a:rPr>
                        <a:t>分</a:t>
                      </a:r>
                      <a:endParaRPr lang="zh-CN" sz="2400" b="1" kern="100" dirty="0">
                        <a:latin typeface="Calibri"/>
                        <a:ea typeface="等线"/>
                        <a:cs typeface="Times New Roman"/>
                      </a:endParaRPr>
                    </a:p>
                  </a:txBody>
                  <a:tcPr marL="68580" marR="68580" marT="0" marB="0" anchor="ctr"/>
                </a:tc>
              </a:tr>
              <a:tr h="571500">
                <a:tc>
                  <a:txBody>
                    <a:bodyPr/>
                    <a:lstStyle/>
                    <a:p>
                      <a:r>
                        <a:rPr lang="en-US" altLang="zh-CN" b="1" dirty="0" smtClean="0">
                          <a:solidFill>
                            <a:srgbClr val="7030A0"/>
                          </a:solidFill>
                        </a:rPr>
                        <a:t>8</a:t>
                      </a:r>
                      <a:endParaRPr lang="zh-CN" altLang="en-US" b="1" dirty="0">
                        <a:solidFill>
                          <a:srgbClr val="7030A0"/>
                        </a:solidFill>
                      </a:endParaRPr>
                    </a:p>
                  </a:txBody>
                  <a:tcPr/>
                </a:tc>
                <a:tc>
                  <a:txBody>
                    <a:bodyPr/>
                    <a:lstStyle/>
                    <a:p>
                      <a:pPr algn="ctr">
                        <a:lnSpc>
                          <a:spcPct val="107000"/>
                        </a:lnSpc>
                        <a:spcAft>
                          <a:spcPts val="0"/>
                        </a:spcAft>
                      </a:pPr>
                      <a:r>
                        <a:rPr lang="zh-CN" sz="2400" b="1" kern="100">
                          <a:solidFill>
                            <a:srgbClr val="000000"/>
                          </a:solidFill>
                          <a:latin typeface="Calibri"/>
                          <a:ea typeface="宋体"/>
                          <a:cs typeface="宋体"/>
                        </a:rPr>
                        <a:t>失业</a:t>
                      </a:r>
                      <a:endParaRPr lang="zh-CN" sz="2400" b="1" kern="100">
                        <a:latin typeface="Calibri"/>
                        <a:ea typeface="等线"/>
                        <a:cs typeface="Times New Roman"/>
                      </a:endParaRPr>
                    </a:p>
                  </a:txBody>
                  <a:tcPr marL="68580" marR="68580" marT="0" marB="0" anchor="ctr"/>
                </a:tc>
                <a:tc>
                  <a:txBody>
                    <a:bodyPr/>
                    <a:lstStyle/>
                    <a:p>
                      <a:pPr algn="ctr">
                        <a:lnSpc>
                          <a:spcPct val="107000"/>
                        </a:lnSpc>
                        <a:spcAft>
                          <a:spcPts val="0"/>
                        </a:spcAft>
                      </a:pPr>
                      <a:r>
                        <a:rPr lang="en-US" sz="2400" b="1" kern="100" dirty="0">
                          <a:solidFill>
                            <a:srgbClr val="000000"/>
                          </a:solidFill>
                          <a:latin typeface="宋体"/>
                          <a:ea typeface="等线"/>
                          <a:cs typeface="宋体"/>
                        </a:rPr>
                        <a:t>47</a:t>
                      </a:r>
                      <a:r>
                        <a:rPr lang="zh-CN" sz="2400" b="1" kern="100" dirty="0">
                          <a:solidFill>
                            <a:srgbClr val="000000"/>
                          </a:solidFill>
                          <a:latin typeface="Calibri"/>
                          <a:ea typeface="宋体"/>
                          <a:cs typeface="宋体"/>
                        </a:rPr>
                        <a:t>分</a:t>
                      </a:r>
                      <a:endParaRPr lang="zh-CN" sz="2400" b="1" kern="100" dirty="0">
                        <a:latin typeface="Calibri"/>
                        <a:ea typeface="等线"/>
                        <a:cs typeface="Times New Roman"/>
                      </a:endParaRPr>
                    </a:p>
                  </a:txBody>
                  <a:tcPr marL="68580" marR="68580" marT="0" marB="0" anchor="ctr"/>
                </a:tc>
              </a:tr>
            </a:tbl>
          </a:graphicData>
        </a:graphic>
      </p:graphicFrame>
      <p:graphicFrame>
        <p:nvGraphicFramePr>
          <p:cNvPr id="9" name="Table 8"/>
          <p:cNvGraphicFramePr>
            <a:graphicFrameLocks noGrp="1"/>
          </p:cNvGraphicFramePr>
          <p:nvPr/>
        </p:nvGraphicFramePr>
        <p:xfrm>
          <a:off x="4419600" y="0"/>
          <a:ext cx="4724400" cy="5143500"/>
        </p:xfrm>
        <a:graphic>
          <a:graphicData uri="http://schemas.openxmlformats.org/drawingml/2006/table">
            <a:tbl>
              <a:tblPr firstRow="1" bandRow="1">
                <a:tableStyleId>{5C22544A-7EE6-4342-B048-85BDC9FD1C3A}</a:tableStyleId>
              </a:tblPr>
              <a:tblGrid>
                <a:gridCol w="533400"/>
                <a:gridCol w="3276600"/>
                <a:gridCol w="914400"/>
              </a:tblGrid>
              <a:tr h="571500">
                <a:tc>
                  <a:txBody>
                    <a:bodyPr/>
                    <a:lstStyle/>
                    <a:p>
                      <a:r>
                        <a:rPr lang="en-US" altLang="zh-CN" sz="2400" b="1" dirty="0" smtClean="0">
                          <a:solidFill>
                            <a:srgbClr val="7030A0"/>
                          </a:solidFill>
                        </a:rPr>
                        <a:t>9</a:t>
                      </a:r>
                      <a:endParaRPr lang="zh-CN" altLang="en-US" sz="2400" b="1" dirty="0">
                        <a:solidFill>
                          <a:srgbClr val="7030A0"/>
                        </a:solidFill>
                      </a:endParaRPr>
                    </a:p>
                  </a:txBody>
                  <a:tcPr/>
                </a:tc>
                <a:tc>
                  <a:txBody>
                    <a:bodyPr/>
                    <a:lstStyle/>
                    <a:p>
                      <a:pPr algn="ctr">
                        <a:lnSpc>
                          <a:spcPct val="107000"/>
                        </a:lnSpc>
                        <a:spcAft>
                          <a:spcPts val="0"/>
                        </a:spcAft>
                      </a:pPr>
                      <a:r>
                        <a:rPr lang="zh-CN" sz="2400" b="1" kern="100" dirty="0">
                          <a:solidFill>
                            <a:srgbClr val="000000"/>
                          </a:solidFill>
                          <a:latin typeface="Calibri"/>
                          <a:ea typeface="宋体"/>
                          <a:cs typeface="宋体"/>
                        </a:rPr>
                        <a:t>退休</a:t>
                      </a:r>
                      <a:endParaRPr lang="zh-CN" sz="2400" b="1" kern="100" dirty="0">
                        <a:latin typeface="Calibri"/>
                        <a:ea typeface="等线"/>
                        <a:cs typeface="Times New Roman"/>
                      </a:endParaRPr>
                    </a:p>
                  </a:txBody>
                  <a:tcPr marL="68580" marR="68580" marT="0" marB="0" anchor="ctr"/>
                </a:tc>
                <a:tc>
                  <a:txBody>
                    <a:bodyPr/>
                    <a:lstStyle/>
                    <a:p>
                      <a:pPr algn="ctr">
                        <a:lnSpc>
                          <a:spcPct val="107000"/>
                        </a:lnSpc>
                        <a:spcAft>
                          <a:spcPts val="0"/>
                        </a:spcAft>
                      </a:pPr>
                      <a:r>
                        <a:rPr lang="en-US" sz="2400" b="1" kern="100">
                          <a:solidFill>
                            <a:srgbClr val="000000"/>
                          </a:solidFill>
                          <a:latin typeface="宋体"/>
                          <a:ea typeface="等线"/>
                          <a:cs typeface="宋体"/>
                        </a:rPr>
                        <a:t>45</a:t>
                      </a:r>
                      <a:r>
                        <a:rPr lang="zh-CN" sz="2400" b="1" kern="100">
                          <a:solidFill>
                            <a:srgbClr val="000000"/>
                          </a:solidFill>
                          <a:latin typeface="Calibri"/>
                          <a:ea typeface="宋体"/>
                          <a:cs typeface="宋体"/>
                        </a:rPr>
                        <a:t>分</a:t>
                      </a:r>
                      <a:endParaRPr lang="zh-CN" sz="2400" b="1" kern="100">
                        <a:latin typeface="Calibri"/>
                        <a:ea typeface="等线"/>
                        <a:cs typeface="Times New Roman"/>
                      </a:endParaRPr>
                    </a:p>
                  </a:txBody>
                  <a:tcPr marL="68580" marR="68580" marT="0" marB="0" anchor="ctr"/>
                </a:tc>
              </a:tr>
              <a:tr h="571500">
                <a:tc>
                  <a:txBody>
                    <a:bodyPr/>
                    <a:lstStyle/>
                    <a:p>
                      <a:r>
                        <a:rPr lang="en-US" altLang="zh-CN" sz="1800" b="1" dirty="0" smtClean="0">
                          <a:solidFill>
                            <a:srgbClr val="7030A0"/>
                          </a:solidFill>
                        </a:rPr>
                        <a:t>10</a:t>
                      </a:r>
                      <a:endParaRPr lang="zh-CN" altLang="en-US" sz="1800" b="1" dirty="0">
                        <a:solidFill>
                          <a:srgbClr val="7030A0"/>
                        </a:solidFill>
                      </a:endParaRPr>
                    </a:p>
                  </a:txBody>
                  <a:tcPr/>
                </a:tc>
                <a:tc>
                  <a:txBody>
                    <a:bodyPr/>
                    <a:lstStyle/>
                    <a:p>
                      <a:pPr algn="ctr">
                        <a:lnSpc>
                          <a:spcPct val="107000"/>
                        </a:lnSpc>
                        <a:spcAft>
                          <a:spcPts val="0"/>
                        </a:spcAft>
                      </a:pPr>
                      <a:r>
                        <a:rPr lang="zh-CN" sz="2400" b="1" kern="100" dirty="0">
                          <a:solidFill>
                            <a:srgbClr val="000000"/>
                          </a:solidFill>
                          <a:latin typeface="Calibri"/>
                          <a:ea typeface="宋体"/>
                          <a:cs typeface="宋体"/>
                        </a:rPr>
                        <a:t>换工作</a:t>
                      </a:r>
                      <a:endParaRPr lang="zh-CN" sz="2400" b="1" kern="100" dirty="0">
                        <a:latin typeface="Calibri"/>
                        <a:ea typeface="等线"/>
                        <a:cs typeface="Times New Roman"/>
                      </a:endParaRPr>
                    </a:p>
                  </a:txBody>
                  <a:tcPr marL="68580" marR="68580" marT="0" marB="0" anchor="ctr"/>
                </a:tc>
                <a:tc>
                  <a:txBody>
                    <a:bodyPr/>
                    <a:lstStyle/>
                    <a:p>
                      <a:pPr algn="ctr">
                        <a:lnSpc>
                          <a:spcPct val="107000"/>
                        </a:lnSpc>
                        <a:spcAft>
                          <a:spcPts val="0"/>
                        </a:spcAft>
                      </a:pPr>
                      <a:r>
                        <a:rPr lang="en-US" sz="2400" b="1" kern="100">
                          <a:solidFill>
                            <a:srgbClr val="000000"/>
                          </a:solidFill>
                          <a:latin typeface="宋体"/>
                          <a:ea typeface="等线"/>
                          <a:cs typeface="宋体"/>
                        </a:rPr>
                        <a:t>37</a:t>
                      </a:r>
                      <a:r>
                        <a:rPr lang="zh-CN" sz="2400" b="1" kern="100">
                          <a:solidFill>
                            <a:srgbClr val="000000"/>
                          </a:solidFill>
                          <a:latin typeface="Calibri"/>
                          <a:ea typeface="宋体"/>
                          <a:cs typeface="宋体"/>
                        </a:rPr>
                        <a:t>分</a:t>
                      </a:r>
                      <a:endParaRPr lang="zh-CN" sz="2400" b="1" kern="100">
                        <a:latin typeface="Calibri"/>
                        <a:ea typeface="等线"/>
                        <a:cs typeface="Times New Roman"/>
                      </a:endParaRPr>
                    </a:p>
                  </a:txBody>
                  <a:tcPr marL="68580" marR="68580" marT="0" marB="0" anchor="ctr"/>
                </a:tc>
              </a:tr>
              <a:tr h="571500">
                <a:tc>
                  <a:txBody>
                    <a:bodyPr/>
                    <a:lstStyle/>
                    <a:p>
                      <a:r>
                        <a:rPr lang="en-US" altLang="zh-CN" sz="1800" b="1" dirty="0" smtClean="0">
                          <a:solidFill>
                            <a:srgbClr val="7030A0"/>
                          </a:solidFill>
                        </a:rPr>
                        <a:t>11</a:t>
                      </a:r>
                      <a:endParaRPr lang="zh-CN" altLang="en-US" sz="1800" b="1" dirty="0">
                        <a:solidFill>
                          <a:srgbClr val="7030A0"/>
                        </a:solidFill>
                      </a:endParaRPr>
                    </a:p>
                  </a:txBody>
                  <a:tcPr/>
                </a:tc>
                <a:tc>
                  <a:txBody>
                    <a:bodyPr/>
                    <a:lstStyle/>
                    <a:p>
                      <a:pPr algn="ctr">
                        <a:lnSpc>
                          <a:spcPct val="107000"/>
                        </a:lnSpc>
                        <a:spcAft>
                          <a:spcPts val="0"/>
                        </a:spcAft>
                      </a:pPr>
                      <a:r>
                        <a:rPr lang="zh-CN" sz="2400" b="1" kern="100" dirty="0">
                          <a:solidFill>
                            <a:srgbClr val="000000"/>
                          </a:solidFill>
                          <a:latin typeface="Calibri"/>
                          <a:ea typeface="宋体"/>
                          <a:cs typeface="宋体"/>
                        </a:rPr>
                        <a:t>与配偶的争吵越来越多</a:t>
                      </a:r>
                      <a:endParaRPr lang="zh-CN" sz="2400" b="1" kern="100" dirty="0">
                        <a:latin typeface="Calibri"/>
                        <a:ea typeface="等线"/>
                        <a:cs typeface="Times New Roman"/>
                      </a:endParaRPr>
                    </a:p>
                  </a:txBody>
                  <a:tcPr marL="68580" marR="68580" marT="0" marB="0" anchor="ctr"/>
                </a:tc>
                <a:tc>
                  <a:txBody>
                    <a:bodyPr/>
                    <a:lstStyle/>
                    <a:p>
                      <a:pPr algn="ctr">
                        <a:lnSpc>
                          <a:spcPct val="107000"/>
                        </a:lnSpc>
                        <a:spcAft>
                          <a:spcPts val="0"/>
                        </a:spcAft>
                      </a:pPr>
                      <a:r>
                        <a:rPr lang="en-US" sz="2400" b="1" kern="100" dirty="0">
                          <a:solidFill>
                            <a:srgbClr val="000000"/>
                          </a:solidFill>
                          <a:latin typeface="宋体"/>
                          <a:ea typeface="等线"/>
                          <a:cs typeface="宋体"/>
                        </a:rPr>
                        <a:t>36</a:t>
                      </a:r>
                      <a:r>
                        <a:rPr lang="zh-CN" sz="2400" b="1" kern="100" dirty="0">
                          <a:solidFill>
                            <a:srgbClr val="000000"/>
                          </a:solidFill>
                          <a:latin typeface="Calibri"/>
                          <a:ea typeface="宋体"/>
                          <a:cs typeface="宋体"/>
                        </a:rPr>
                        <a:t>分</a:t>
                      </a:r>
                      <a:endParaRPr lang="zh-CN" sz="2400" b="1" kern="100" dirty="0">
                        <a:latin typeface="Calibri"/>
                        <a:ea typeface="等线"/>
                        <a:cs typeface="Times New Roman"/>
                      </a:endParaRPr>
                    </a:p>
                  </a:txBody>
                  <a:tcPr marL="68580" marR="68580" marT="0" marB="0" anchor="ctr"/>
                </a:tc>
              </a:tr>
              <a:tr h="571500">
                <a:tc>
                  <a:txBody>
                    <a:bodyPr/>
                    <a:lstStyle/>
                    <a:p>
                      <a:r>
                        <a:rPr lang="en-US" altLang="zh-CN" sz="1800" b="1" dirty="0" smtClean="0">
                          <a:solidFill>
                            <a:srgbClr val="7030A0"/>
                          </a:solidFill>
                        </a:rPr>
                        <a:t>12</a:t>
                      </a:r>
                      <a:endParaRPr lang="zh-CN" altLang="en-US" sz="1800" b="1" dirty="0">
                        <a:solidFill>
                          <a:srgbClr val="7030A0"/>
                        </a:solidFill>
                      </a:endParaRPr>
                    </a:p>
                  </a:txBody>
                  <a:tcPr/>
                </a:tc>
                <a:tc>
                  <a:txBody>
                    <a:bodyPr/>
                    <a:lstStyle/>
                    <a:p>
                      <a:pPr algn="ctr">
                        <a:lnSpc>
                          <a:spcPct val="107000"/>
                        </a:lnSpc>
                        <a:spcAft>
                          <a:spcPts val="0"/>
                        </a:spcAft>
                      </a:pPr>
                      <a:r>
                        <a:rPr lang="zh-CN" sz="2400" b="1" kern="100" dirty="0">
                          <a:solidFill>
                            <a:srgbClr val="000000"/>
                          </a:solidFill>
                          <a:latin typeface="Calibri"/>
                          <a:ea typeface="宋体"/>
                          <a:cs typeface="宋体"/>
                        </a:rPr>
                        <a:t>儿子或者女儿离开家</a:t>
                      </a:r>
                      <a:endParaRPr lang="zh-CN" sz="2400" b="1" kern="100" dirty="0">
                        <a:latin typeface="Calibri"/>
                        <a:ea typeface="等线"/>
                        <a:cs typeface="Times New Roman"/>
                      </a:endParaRPr>
                    </a:p>
                  </a:txBody>
                  <a:tcPr marL="68580" marR="68580" marT="0" marB="0" anchor="ctr"/>
                </a:tc>
                <a:tc>
                  <a:txBody>
                    <a:bodyPr/>
                    <a:lstStyle/>
                    <a:p>
                      <a:pPr algn="ctr">
                        <a:lnSpc>
                          <a:spcPct val="107000"/>
                        </a:lnSpc>
                        <a:spcAft>
                          <a:spcPts val="0"/>
                        </a:spcAft>
                      </a:pPr>
                      <a:r>
                        <a:rPr lang="en-US" sz="2400" b="1" kern="100">
                          <a:solidFill>
                            <a:srgbClr val="000000"/>
                          </a:solidFill>
                          <a:latin typeface="宋体"/>
                          <a:ea typeface="等线"/>
                          <a:cs typeface="宋体"/>
                        </a:rPr>
                        <a:t>29</a:t>
                      </a:r>
                      <a:r>
                        <a:rPr lang="zh-CN" sz="2400" b="1" kern="100">
                          <a:solidFill>
                            <a:srgbClr val="000000"/>
                          </a:solidFill>
                          <a:latin typeface="Calibri"/>
                          <a:ea typeface="宋体"/>
                          <a:cs typeface="宋体"/>
                        </a:rPr>
                        <a:t>分</a:t>
                      </a:r>
                      <a:endParaRPr lang="zh-CN" sz="2400" b="1" kern="100">
                        <a:latin typeface="Calibri"/>
                        <a:ea typeface="等线"/>
                        <a:cs typeface="Times New Roman"/>
                      </a:endParaRPr>
                    </a:p>
                  </a:txBody>
                  <a:tcPr marL="68580" marR="68580" marT="0" marB="0" anchor="ctr"/>
                </a:tc>
              </a:tr>
              <a:tr h="571500">
                <a:tc>
                  <a:txBody>
                    <a:bodyPr/>
                    <a:lstStyle/>
                    <a:p>
                      <a:r>
                        <a:rPr lang="en-US" altLang="zh-CN" sz="1800" b="1" dirty="0" smtClean="0">
                          <a:solidFill>
                            <a:srgbClr val="7030A0"/>
                          </a:solidFill>
                        </a:rPr>
                        <a:t>13</a:t>
                      </a:r>
                      <a:endParaRPr lang="zh-CN" altLang="en-US" sz="1800" b="1" dirty="0">
                        <a:solidFill>
                          <a:srgbClr val="7030A0"/>
                        </a:solidFill>
                      </a:endParaRPr>
                    </a:p>
                  </a:txBody>
                  <a:tcPr/>
                </a:tc>
                <a:tc>
                  <a:txBody>
                    <a:bodyPr/>
                    <a:lstStyle/>
                    <a:p>
                      <a:pPr algn="ctr">
                        <a:lnSpc>
                          <a:spcPct val="107000"/>
                        </a:lnSpc>
                        <a:spcAft>
                          <a:spcPts val="0"/>
                        </a:spcAft>
                      </a:pPr>
                      <a:r>
                        <a:rPr lang="zh-CN" sz="2400" b="1" kern="100" dirty="0">
                          <a:solidFill>
                            <a:srgbClr val="000000"/>
                          </a:solidFill>
                          <a:latin typeface="Calibri"/>
                          <a:ea typeface="宋体"/>
                          <a:cs typeface="宋体"/>
                        </a:rPr>
                        <a:t>配偶停止工作</a:t>
                      </a:r>
                      <a:endParaRPr lang="zh-CN" sz="2400" b="1" kern="100" dirty="0">
                        <a:latin typeface="Calibri"/>
                        <a:ea typeface="等线"/>
                        <a:cs typeface="Times New Roman"/>
                      </a:endParaRPr>
                    </a:p>
                  </a:txBody>
                  <a:tcPr marL="68580" marR="68580" marT="0" marB="0" anchor="ctr"/>
                </a:tc>
                <a:tc>
                  <a:txBody>
                    <a:bodyPr/>
                    <a:lstStyle/>
                    <a:p>
                      <a:pPr algn="ctr">
                        <a:lnSpc>
                          <a:spcPct val="107000"/>
                        </a:lnSpc>
                        <a:spcAft>
                          <a:spcPts val="0"/>
                        </a:spcAft>
                      </a:pPr>
                      <a:r>
                        <a:rPr lang="en-US" sz="2400" b="1" kern="100" dirty="0">
                          <a:solidFill>
                            <a:srgbClr val="000000"/>
                          </a:solidFill>
                          <a:latin typeface="宋体"/>
                          <a:ea typeface="等线"/>
                          <a:cs typeface="宋体"/>
                        </a:rPr>
                        <a:t>28</a:t>
                      </a:r>
                      <a:r>
                        <a:rPr lang="zh-CN" sz="2400" b="1" kern="100" dirty="0">
                          <a:solidFill>
                            <a:srgbClr val="000000"/>
                          </a:solidFill>
                          <a:latin typeface="Calibri"/>
                          <a:ea typeface="宋体"/>
                          <a:cs typeface="宋体"/>
                        </a:rPr>
                        <a:t>分</a:t>
                      </a:r>
                      <a:endParaRPr lang="zh-CN" sz="2400" b="1" kern="100" dirty="0">
                        <a:latin typeface="Calibri"/>
                        <a:ea typeface="等线"/>
                        <a:cs typeface="Times New Roman"/>
                      </a:endParaRPr>
                    </a:p>
                  </a:txBody>
                  <a:tcPr marL="68580" marR="68580" marT="0" marB="0" anchor="ctr"/>
                </a:tc>
              </a:tr>
              <a:tr h="571500">
                <a:tc>
                  <a:txBody>
                    <a:bodyPr/>
                    <a:lstStyle/>
                    <a:p>
                      <a:r>
                        <a:rPr lang="en-US" altLang="zh-CN" sz="1800" b="1" dirty="0" smtClean="0">
                          <a:solidFill>
                            <a:srgbClr val="7030A0"/>
                          </a:solidFill>
                        </a:rPr>
                        <a:t>14</a:t>
                      </a:r>
                      <a:endParaRPr lang="zh-CN" altLang="en-US" sz="1800" b="1" dirty="0">
                        <a:solidFill>
                          <a:srgbClr val="7030A0"/>
                        </a:solidFill>
                      </a:endParaRPr>
                    </a:p>
                  </a:txBody>
                  <a:tcPr/>
                </a:tc>
                <a:tc>
                  <a:txBody>
                    <a:bodyPr/>
                    <a:lstStyle/>
                    <a:p>
                      <a:pPr algn="ctr">
                        <a:lnSpc>
                          <a:spcPct val="107000"/>
                        </a:lnSpc>
                        <a:spcAft>
                          <a:spcPts val="0"/>
                        </a:spcAft>
                      </a:pPr>
                      <a:r>
                        <a:rPr lang="zh-CN" sz="2400" b="1" kern="100">
                          <a:solidFill>
                            <a:srgbClr val="000000"/>
                          </a:solidFill>
                          <a:latin typeface="Calibri"/>
                          <a:ea typeface="宋体"/>
                          <a:cs typeface="宋体"/>
                        </a:rPr>
                        <a:t>开始上学或者结束学业</a:t>
                      </a:r>
                      <a:endParaRPr lang="zh-CN" sz="2400" b="1" kern="100">
                        <a:latin typeface="Calibri"/>
                        <a:ea typeface="等线"/>
                        <a:cs typeface="Times New Roman"/>
                      </a:endParaRPr>
                    </a:p>
                  </a:txBody>
                  <a:tcPr marL="68580" marR="68580" marT="0" marB="0" anchor="ctr"/>
                </a:tc>
                <a:tc>
                  <a:txBody>
                    <a:bodyPr/>
                    <a:lstStyle/>
                    <a:p>
                      <a:pPr algn="ctr">
                        <a:lnSpc>
                          <a:spcPct val="107000"/>
                        </a:lnSpc>
                        <a:spcAft>
                          <a:spcPts val="0"/>
                        </a:spcAft>
                      </a:pPr>
                      <a:r>
                        <a:rPr lang="en-US" sz="2400" b="1" kern="100" dirty="0">
                          <a:solidFill>
                            <a:srgbClr val="000000"/>
                          </a:solidFill>
                          <a:latin typeface="宋体"/>
                          <a:ea typeface="等线"/>
                          <a:cs typeface="宋体"/>
                        </a:rPr>
                        <a:t>26</a:t>
                      </a:r>
                      <a:r>
                        <a:rPr lang="zh-CN" sz="2400" b="1" kern="100" dirty="0">
                          <a:solidFill>
                            <a:srgbClr val="000000"/>
                          </a:solidFill>
                          <a:latin typeface="Calibri"/>
                          <a:ea typeface="宋体"/>
                          <a:cs typeface="宋体"/>
                        </a:rPr>
                        <a:t>分</a:t>
                      </a:r>
                      <a:endParaRPr lang="zh-CN" sz="2400" b="1" kern="100" dirty="0">
                        <a:latin typeface="Calibri"/>
                        <a:ea typeface="等线"/>
                        <a:cs typeface="Times New Roman"/>
                      </a:endParaRPr>
                    </a:p>
                  </a:txBody>
                  <a:tcPr marL="68580" marR="68580" marT="0" marB="0" anchor="ctr"/>
                </a:tc>
              </a:tr>
              <a:tr h="571500">
                <a:tc>
                  <a:txBody>
                    <a:bodyPr/>
                    <a:lstStyle/>
                    <a:p>
                      <a:r>
                        <a:rPr lang="en-US" altLang="zh-CN" sz="1800" b="1" dirty="0" smtClean="0">
                          <a:solidFill>
                            <a:srgbClr val="7030A0"/>
                          </a:solidFill>
                        </a:rPr>
                        <a:t>15</a:t>
                      </a:r>
                      <a:endParaRPr lang="zh-CN" altLang="en-US" sz="1800" b="1" dirty="0">
                        <a:solidFill>
                          <a:srgbClr val="7030A0"/>
                        </a:solidFill>
                      </a:endParaRPr>
                    </a:p>
                  </a:txBody>
                  <a:tcPr/>
                </a:tc>
                <a:tc>
                  <a:txBody>
                    <a:bodyPr/>
                    <a:lstStyle/>
                    <a:p>
                      <a:pPr algn="ctr">
                        <a:lnSpc>
                          <a:spcPct val="107000"/>
                        </a:lnSpc>
                        <a:spcAft>
                          <a:spcPts val="0"/>
                        </a:spcAft>
                      </a:pPr>
                      <a:r>
                        <a:rPr lang="zh-CN" sz="2400" b="1" kern="100">
                          <a:solidFill>
                            <a:srgbClr val="000000"/>
                          </a:solidFill>
                          <a:latin typeface="Calibri"/>
                          <a:ea typeface="宋体"/>
                          <a:cs typeface="宋体"/>
                        </a:rPr>
                        <a:t>与老板发生矛盾</a:t>
                      </a:r>
                      <a:endParaRPr lang="zh-CN" sz="2400" b="1" kern="100">
                        <a:latin typeface="Calibri"/>
                        <a:ea typeface="等线"/>
                        <a:cs typeface="Times New Roman"/>
                      </a:endParaRPr>
                    </a:p>
                  </a:txBody>
                  <a:tcPr marL="68580" marR="68580" marT="0" marB="0" anchor="ctr"/>
                </a:tc>
                <a:tc>
                  <a:txBody>
                    <a:bodyPr/>
                    <a:lstStyle/>
                    <a:p>
                      <a:pPr algn="ctr">
                        <a:lnSpc>
                          <a:spcPct val="107000"/>
                        </a:lnSpc>
                        <a:spcAft>
                          <a:spcPts val="0"/>
                        </a:spcAft>
                      </a:pPr>
                      <a:r>
                        <a:rPr lang="en-US" sz="2400" b="1" kern="100" dirty="0">
                          <a:solidFill>
                            <a:srgbClr val="000000"/>
                          </a:solidFill>
                          <a:latin typeface="宋体"/>
                          <a:ea typeface="等线"/>
                          <a:cs typeface="宋体"/>
                        </a:rPr>
                        <a:t>24</a:t>
                      </a:r>
                      <a:r>
                        <a:rPr lang="zh-CN" sz="2400" b="1" kern="100" dirty="0">
                          <a:solidFill>
                            <a:srgbClr val="000000"/>
                          </a:solidFill>
                          <a:latin typeface="Calibri"/>
                          <a:ea typeface="宋体"/>
                          <a:cs typeface="宋体"/>
                        </a:rPr>
                        <a:t>分</a:t>
                      </a:r>
                      <a:endParaRPr lang="zh-CN" sz="2400" b="1" kern="100" dirty="0">
                        <a:latin typeface="Calibri"/>
                        <a:ea typeface="等线"/>
                        <a:cs typeface="Times New Roman"/>
                      </a:endParaRPr>
                    </a:p>
                  </a:txBody>
                  <a:tcPr marL="68580" marR="68580" marT="0" marB="0" anchor="ctr"/>
                </a:tc>
              </a:tr>
              <a:tr h="571500">
                <a:tc>
                  <a:txBody>
                    <a:bodyPr/>
                    <a:lstStyle/>
                    <a:p>
                      <a:r>
                        <a:rPr lang="en-US" altLang="zh-CN" sz="1800" b="1" dirty="0" smtClean="0">
                          <a:solidFill>
                            <a:srgbClr val="7030A0"/>
                          </a:solidFill>
                        </a:rPr>
                        <a:t>16</a:t>
                      </a:r>
                      <a:endParaRPr lang="zh-CN" altLang="en-US" sz="1800" b="1" dirty="0">
                        <a:solidFill>
                          <a:srgbClr val="7030A0"/>
                        </a:solidFill>
                      </a:endParaRPr>
                    </a:p>
                  </a:txBody>
                  <a:tcPr/>
                </a:tc>
                <a:tc>
                  <a:txBody>
                    <a:bodyPr/>
                    <a:lstStyle/>
                    <a:p>
                      <a:pPr algn="ctr">
                        <a:lnSpc>
                          <a:spcPct val="107000"/>
                        </a:lnSpc>
                        <a:spcAft>
                          <a:spcPts val="0"/>
                        </a:spcAft>
                      </a:pPr>
                      <a:r>
                        <a:rPr lang="zh-CN" sz="2400" b="1" kern="100">
                          <a:solidFill>
                            <a:srgbClr val="000000"/>
                          </a:solidFill>
                          <a:latin typeface="Calibri"/>
                          <a:ea typeface="宋体"/>
                          <a:cs typeface="宋体"/>
                        </a:rPr>
                        <a:t>假期</a:t>
                      </a:r>
                      <a:endParaRPr lang="zh-CN" sz="2400" b="1" kern="100">
                        <a:latin typeface="Calibri"/>
                        <a:ea typeface="等线"/>
                        <a:cs typeface="Times New Roman"/>
                      </a:endParaRPr>
                    </a:p>
                  </a:txBody>
                  <a:tcPr marL="68580" marR="68580" marT="0" marB="0" anchor="ctr"/>
                </a:tc>
                <a:tc>
                  <a:txBody>
                    <a:bodyPr/>
                    <a:lstStyle/>
                    <a:p>
                      <a:pPr algn="ctr">
                        <a:lnSpc>
                          <a:spcPct val="107000"/>
                        </a:lnSpc>
                        <a:spcAft>
                          <a:spcPts val="0"/>
                        </a:spcAft>
                      </a:pPr>
                      <a:r>
                        <a:rPr lang="en-US" sz="2400" b="1" kern="100" dirty="0">
                          <a:solidFill>
                            <a:srgbClr val="000000"/>
                          </a:solidFill>
                          <a:latin typeface="宋体"/>
                          <a:ea typeface="等线"/>
                          <a:cs typeface="宋体"/>
                        </a:rPr>
                        <a:t>13</a:t>
                      </a:r>
                      <a:r>
                        <a:rPr lang="zh-CN" sz="2400" b="1" kern="100" dirty="0">
                          <a:solidFill>
                            <a:srgbClr val="000000"/>
                          </a:solidFill>
                          <a:latin typeface="Calibri"/>
                          <a:ea typeface="宋体"/>
                          <a:cs typeface="宋体"/>
                        </a:rPr>
                        <a:t>分</a:t>
                      </a:r>
                      <a:endParaRPr lang="zh-CN" sz="2400" b="1" kern="100" dirty="0">
                        <a:latin typeface="Calibri"/>
                        <a:ea typeface="等线"/>
                        <a:cs typeface="Times New Roman"/>
                      </a:endParaRPr>
                    </a:p>
                  </a:txBody>
                  <a:tcPr marL="68580" marR="68580" marT="0" marB="0" anchor="ctr"/>
                </a:tc>
              </a:tr>
              <a:tr h="571500">
                <a:tc>
                  <a:txBody>
                    <a:bodyPr/>
                    <a:lstStyle/>
                    <a:p>
                      <a:r>
                        <a:rPr lang="en-US" altLang="zh-CN" sz="1800" b="1" dirty="0" smtClean="0">
                          <a:solidFill>
                            <a:srgbClr val="7030A0"/>
                          </a:solidFill>
                        </a:rPr>
                        <a:t>17</a:t>
                      </a:r>
                      <a:endParaRPr lang="zh-CN" altLang="en-US" sz="1800" b="1" dirty="0">
                        <a:solidFill>
                          <a:srgbClr val="7030A0"/>
                        </a:solidFill>
                      </a:endParaRPr>
                    </a:p>
                  </a:txBody>
                  <a:tcPr/>
                </a:tc>
                <a:tc>
                  <a:txBody>
                    <a:bodyPr/>
                    <a:lstStyle/>
                    <a:p>
                      <a:pPr algn="ctr">
                        <a:lnSpc>
                          <a:spcPct val="107000"/>
                        </a:lnSpc>
                        <a:spcAft>
                          <a:spcPts val="0"/>
                        </a:spcAft>
                      </a:pPr>
                      <a:r>
                        <a:rPr lang="zh-CN" sz="2400" b="1" kern="100">
                          <a:solidFill>
                            <a:srgbClr val="000000"/>
                          </a:solidFill>
                          <a:latin typeface="Calibri"/>
                          <a:ea typeface="宋体"/>
                          <a:cs typeface="宋体"/>
                        </a:rPr>
                        <a:t>春节</a:t>
                      </a:r>
                      <a:r>
                        <a:rPr lang="en-US" sz="2400" b="1" kern="100">
                          <a:solidFill>
                            <a:srgbClr val="000000"/>
                          </a:solidFill>
                          <a:latin typeface="Calibri"/>
                          <a:ea typeface="宋体"/>
                          <a:cs typeface="宋体"/>
                        </a:rPr>
                        <a:t>/</a:t>
                      </a:r>
                      <a:r>
                        <a:rPr lang="zh-CN" sz="2400" b="1" kern="100">
                          <a:solidFill>
                            <a:srgbClr val="000000"/>
                          </a:solidFill>
                          <a:latin typeface="Calibri"/>
                          <a:ea typeface="宋体"/>
                          <a:cs typeface="宋体"/>
                        </a:rPr>
                        <a:t>感恩节</a:t>
                      </a:r>
                      <a:r>
                        <a:rPr lang="en-US" sz="2400" b="1" kern="100">
                          <a:solidFill>
                            <a:srgbClr val="000000"/>
                          </a:solidFill>
                          <a:latin typeface="Calibri"/>
                          <a:ea typeface="宋体"/>
                          <a:cs typeface="宋体"/>
                        </a:rPr>
                        <a:t>/</a:t>
                      </a:r>
                      <a:r>
                        <a:rPr lang="zh-CN" sz="2400" b="1" kern="100">
                          <a:solidFill>
                            <a:srgbClr val="000000"/>
                          </a:solidFill>
                          <a:latin typeface="Calibri"/>
                          <a:ea typeface="宋体"/>
                          <a:cs typeface="宋体"/>
                        </a:rPr>
                        <a:t>圣诞节</a:t>
                      </a:r>
                      <a:endParaRPr lang="zh-CN" sz="2400" b="1" kern="100">
                        <a:latin typeface="Calibri"/>
                        <a:ea typeface="等线"/>
                        <a:cs typeface="Times New Roman"/>
                      </a:endParaRPr>
                    </a:p>
                  </a:txBody>
                  <a:tcPr marL="68580" marR="68580" marT="0" marB="0" anchor="ctr"/>
                </a:tc>
                <a:tc>
                  <a:txBody>
                    <a:bodyPr/>
                    <a:lstStyle/>
                    <a:p>
                      <a:pPr algn="ctr">
                        <a:lnSpc>
                          <a:spcPct val="107000"/>
                        </a:lnSpc>
                        <a:spcAft>
                          <a:spcPts val="0"/>
                        </a:spcAft>
                      </a:pPr>
                      <a:r>
                        <a:rPr lang="en-US" sz="2400" b="1" kern="100" dirty="0">
                          <a:solidFill>
                            <a:srgbClr val="000000"/>
                          </a:solidFill>
                          <a:latin typeface="宋体"/>
                          <a:ea typeface="等线"/>
                          <a:cs typeface="宋体"/>
                        </a:rPr>
                        <a:t>12</a:t>
                      </a:r>
                      <a:r>
                        <a:rPr lang="zh-CN" sz="2400" b="1" kern="100" dirty="0">
                          <a:solidFill>
                            <a:srgbClr val="000000"/>
                          </a:solidFill>
                          <a:latin typeface="Calibri"/>
                          <a:ea typeface="宋体"/>
                          <a:cs typeface="宋体"/>
                        </a:rPr>
                        <a:t>分</a:t>
                      </a:r>
                      <a:endParaRPr lang="zh-CN" sz="2400" b="1" kern="100" dirty="0">
                        <a:latin typeface="Calibri"/>
                        <a:ea typeface="等线"/>
                        <a:cs typeface="Times New Roman"/>
                      </a:endParaRPr>
                    </a:p>
                  </a:txBody>
                  <a:tcPr marL="68580" marR="68580" marT="0" marB="0" anchor="ctr"/>
                </a:tc>
              </a:tr>
            </a:tbl>
          </a:graphicData>
        </a:graphic>
      </p:graphicFrame>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altLang="zh-CN" sz="3600" b="1" dirty="0" smtClean="0"/>
              <a:t>22</a:t>
            </a:r>
            <a:r>
              <a:rPr lang="zh-CN" altLang="en-US" sz="3600" b="1" dirty="0" smtClean="0"/>
              <a:t>坚固门徒的心，劝他们恒守所信的道。又说，</a:t>
            </a:r>
            <a:r>
              <a:rPr lang="zh-CN" altLang="en-US" sz="3600" b="1" dirty="0" smtClean="0">
                <a:solidFill>
                  <a:srgbClr val="0070C0"/>
                </a:solidFill>
              </a:rPr>
              <a:t>我们进入神的国，必须经历许多艰难</a:t>
            </a:r>
            <a:r>
              <a:rPr lang="zh-CN" altLang="en-US" sz="3600" b="1" dirty="0" smtClean="0"/>
              <a:t>。</a:t>
            </a:r>
            <a:r>
              <a:rPr lang="en-US" altLang="zh-CN" sz="3600" b="1" dirty="0" smtClean="0"/>
              <a:t/>
            </a:r>
            <a:br>
              <a:rPr lang="en-US" altLang="zh-CN" sz="3600" b="1" dirty="0" smtClean="0"/>
            </a:br>
            <a:r>
              <a:rPr lang="en-US" altLang="zh-CN" sz="3600" b="1" dirty="0" smtClean="0"/>
              <a:t/>
            </a:r>
            <a:br>
              <a:rPr lang="en-US" altLang="zh-CN" sz="3600" b="1" dirty="0" smtClean="0"/>
            </a:br>
            <a:r>
              <a:rPr lang="en-US" sz="3600" b="1" dirty="0" smtClean="0"/>
              <a:t> 22strengthening the disciples and encouraging them to remain true to the faith. ‘</a:t>
            </a:r>
            <a:r>
              <a:rPr lang="en-US" sz="3600" b="1" dirty="0" smtClean="0">
                <a:solidFill>
                  <a:srgbClr val="0070C0"/>
                </a:solidFill>
              </a:rPr>
              <a:t>We must go through many hardships to enter the kingdom of God</a:t>
            </a:r>
            <a:r>
              <a:rPr lang="en-US" sz="3600" b="1" dirty="0" smtClean="0"/>
              <a:t>,’ they said.</a:t>
            </a:r>
            <a:br>
              <a:rPr lang="en-US" sz="3600" b="1" dirty="0" smtClean="0"/>
            </a:br>
            <a:r>
              <a:rPr lang="en-US" sz="3600" b="1" dirty="0" smtClean="0"/>
              <a:t>                                                  </a:t>
            </a:r>
            <a:r>
              <a:rPr lang="zh-CN" altLang="en-US" sz="3600" b="1" dirty="0" smtClean="0"/>
              <a:t>徒</a:t>
            </a:r>
            <a:r>
              <a:rPr lang="en-US" altLang="zh-CN" sz="3600" b="1" dirty="0" smtClean="0"/>
              <a:t>/Acts 14:22</a:t>
            </a:r>
            <a:endParaRPr lang="zh-CN" altLang="en-US" sz="3600" b="1"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zh-CN" altLang="en-US" sz="3600" b="1" dirty="0" smtClean="0"/>
              <a:t>三、孤单却不孤独的亚拿</a:t>
            </a:r>
            <a:r>
              <a:rPr lang="en-US" altLang="zh-CN" sz="3600" b="1" dirty="0" smtClean="0"/>
              <a:t/>
            </a:r>
            <a:br>
              <a:rPr lang="en-US" altLang="zh-CN" sz="3600" b="1" dirty="0" smtClean="0"/>
            </a:br>
            <a:r>
              <a:rPr lang="en-US" altLang="zh-CN" sz="3600" b="1" dirty="0" smtClean="0"/>
              <a:t>II. Ana, who was alone but not loneliness</a:t>
            </a:r>
            <a:br>
              <a:rPr lang="en-US" altLang="zh-CN" sz="3600" b="1" dirty="0" smtClean="0"/>
            </a:br>
            <a:r>
              <a:rPr lang="en-US" altLang="zh-CN" sz="3600" b="1" dirty="0" smtClean="0"/>
              <a:t/>
            </a:r>
            <a:br>
              <a:rPr lang="en-US" altLang="zh-CN" sz="3600" b="1" dirty="0" smtClean="0"/>
            </a:br>
            <a:r>
              <a:rPr lang="en-US" altLang="zh-CN" sz="3600" b="1" dirty="0" smtClean="0"/>
              <a:t>37 </a:t>
            </a:r>
            <a:r>
              <a:rPr lang="zh-CN" altLang="en-US" sz="3600" b="1" dirty="0" smtClean="0"/>
              <a:t>现在已经八十四岁，（或作就寡居了八十四年）</a:t>
            </a:r>
            <a:r>
              <a:rPr lang="zh-CN" altLang="en-US" sz="3600" b="1" dirty="0" smtClean="0">
                <a:solidFill>
                  <a:srgbClr val="0070C0"/>
                </a:solidFill>
              </a:rPr>
              <a:t>并不离开圣殿，禁食祈求，昼夜事奉</a:t>
            </a:r>
            <a:r>
              <a:rPr lang="zh-CN" altLang="en-US" sz="3600" b="1" dirty="0" smtClean="0"/>
              <a:t>神。</a:t>
            </a:r>
            <a:r>
              <a:rPr lang="en-US" altLang="zh-CN" sz="3600" b="1" dirty="0" smtClean="0"/>
              <a:t/>
            </a:r>
            <a:br>
              <a:rPr lang="en-US" altLang="zh-CN" sz="3600" b="1" dirty="0" smtClean="0"/>
            </a:br>
            <a:r>
              <a:rPr lang="en-US" sz="3600" b="1" dirty="0" smtClean="0"/>
              <a:t>37and then was a widow until she was eighty-four. </a:t>
            </a:r>
            <a:r>
              <a:rPr lang="en-US" sz="3600" b="1" dirty="0" smtClean="0">
                <a:solidFill>
                  <a:srgbClr val="0070C0"/>
                </a:solidFill>
              </a:rPr>
              <a:t>She never left the temple but worshipped night and day, fasting and praying</a:t>
            </a:r>
            <a:r>
              <a:rPr lang="en-US" sz="3600" b="1" dirty="0" smtClean="0"/>
              <a:t>. </a:t>
            </a:r>
            <a:endParaRPr lang="en-US" sz="3600" b="1"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zh-CN" altLang="en-US" sz="3600" b="1" dirty="0" smtClean="0"/>
              <a:t>路</a:t>
            </a:r>
            <a:r>
              <a:rPr lang="en-US" altLang="zh-CN" sz="3600" b="1" dirty="0" smtClean="0"/>
              <a:t>/</a:t>
            </a:r>
            <a:r>
              <a:rPr lang="en-US" altLang="zh-CN" sz="3600" b="1" dirty="0" err="1" smtClean="0"/>
              <a:t>luke</a:t>
            </a:r>
            <a:r>
              <a:rPr lang="en-US" altLang="zh-CN" sz="3600" b="1" dirty="0" smtClean="0"/>
              <a:t> 2:</a:t>
            </a:r>
            <a:r>
              <a:rPr lang="en-US" sz="3600" b="1" dirty="0" smtClean="0"/>
              <a:t>36</a:t>
            </a:r>
            <a:r>
              <a:rPr lang="zh-CN" altLang="en-US" sz="3600" b="1" dirty="0" smtClean="0"/>
              <a:t>又有女先知名叫亚拿，</a:t>
            </a:r>
            <a:r>
              <a:rPr lang="zh-CN" altLang="en-US" sz="3600" b="1" dirty="0" smtClean="0">
                <a:solidFill>
                  <a:srgbClr val="0070C0"/>
                </a:solidFill>
              </a:rPr>
              <a:t>是亚设支派</a:t>
            </a:r>
            <a:r>
              <a:rPr lang="zh-CN" altLang="en-US" sz="3600" b="1" dirty="0" smtClean="0"/>
              <a:t>法内力的女儿。</a:t>
            </a:r>
            <a:r>
              <a:rPr lang="en-US" sz="3200" b="1" dirty="0" smtClean="0"/>
              <a:t>36There was also a prophet, Anna, the daughter of </a:t>
            </a:r>
            <a:r>
              <a:rPr lang="en-US" sz="3200" b="1" dirty="0" err="1" smtClean="0"/>
              <a:t>Penuel</a:t>
            </a:r>
            <a:r>
              <a:rPr lang="en-US" sz="3200" b="1" dirty="0" smtClean="0"/>
              <a:t>, of </a:t>
            </a:r>
            <a:r>
              <a:rPr lang="en-US" sz="3200" b="1" dirty="0" smtClean="0">
                <a:solidFill>
                  <a:srgbClr val="0070C0"/>
                </a:solidFill>
              </a:rPr>
              <a:t>the tribe of Asher</a:t>
            </a:r>
            <a:r>
              <a:rPr lang="en-US" sz="3200" b="1" dirty="0" smtClean="0"/>
              <a:t>. </a:t>
            </a:r>
            <a:br>
              <a:rPr lang="en-US" sz="3200" b="1" dirty="0" smtClean="0"/>
            </a:br>
            <a:r>
              <a:rPr lang="en-US" sz="3200" b="1" dirty="0" smtClean="0"/>
              <a:t/>
            </a:r>
            <a:br>
              <a:rPr lang="en-US" sz="3200" b="1" dirty="0" smtClean="0"/>
            </a:br>
            <a:r>
              <a:rPr lang="zh-CN" altLang="en-US" sz="3200" b="1" dirty="0" smtClean="0"/>
              <a:t> </a:t>
            </a:r>
            <a:r>
              <a:rPr lang="en-US" altLang="zh-CN" sz="3200" b="1" dirty="0" smtClean="0"/>
              <a:t>24</a:t>
            </a:r>
            <a:r>
              <a:rPr lang="zh-CN" altLang="en-US" sz="3200" b="1" dirty="0" smtClean="0"/>
              <a:t>论亚设说，愿亚设享受多子的福乐，得他弟兄的喜悦，可以把脚蘸在油中。</a:t>
            </a:r>
            <a:r>
              <a:rPr lang="en-US" altLang="zh-CN" sz="3200" b="1" dirty="0" smtClean="0"/>
              <a:t>25</a:t>
            </a:r>
            <a:r>
              <a:rPr lang="zh-CN" altLang="en-US" sz="3200" b="1" dirty="0" smtClean="0"/>
              <a:t>你的门闩是铜的，铁的。</a:t>
            </a:r>
            <a:r>
              <a:rPr lang="zh-CN" altLang="en-US" sz="3200" b="1" dirty="0" smtClean="0">
                <a:solidFill>
                  <a:srgbClr val="0070C0"/>
                </a:solidFill>
              </a:rPr>
              <a:t>你的日子如何，你的力量也必如何。</a:t>
            </a:r>
            <a:r>
              <a:rPr lang="en-US" sz="3200" b="1" dirty="0" smtClean="0"/>
              <a:t>25The bolts of your gates will be iron and </a:t>
            </a:r>
            <a:r>
              <a:rPr lang="en-US" sz="3200" b="1" dirty="0" err="1" smtClean="0"/>
              <a:t>bronze,and</a:t>
            </a:r>
            <a:r>
              <a:rPr lang="en-US" sz="3200" b="1" dirty="0" smtClean="0"/>
              <a:t> </a:t>
            </a:r>
            <a:r>
              <a:rPr lang="en-US" sz="3200" b="1" dirty="0" smtClean="0">
                <a:solidFill>
                  <a:srgbClr val="0070C0"/>
                </a:solidFill>
              </a:rPr>
              <a:t>your strength will equal your days. </a:t>
            </a:r>
            <a:r>
              <a:rPr lang="en-US" altLang="zh-CN" sz="3200" b="1" dirty="0" smtClean="0"/>
              <a:t/>
            </a:r>
            <a:br>
              <a:rPr lang="en-US" altLang="zh-CN" sz="3200" b="1" dirty="0" smtClean="0"/>
            </a:br>
            <a:r>
              <a:rPr lang="en-US" altLang="zh-CN" sz="3200" b="1" dirty="0" smtClean="0"/>
              <a:t>                                                      </a:t>
            </a:r>
            <a:r>
              <a:rPr lang="zh-CN" altLang="en-US" sz="3200" b="1" dirty="0" smtClean="0"/>
              <a:t>申</a:t>
            </a:r>
            <a:r>
              <a:rPr lang="en-US" altLang="zh-CN" sz="3200" b="1" dirty="0" smtClean="0"/>
              <a:t>/</a:t>
            </a:r>
            <a:r>
              <a:rPr lang="en-US" altLang="zh-CN" sz="3200" b="1" dirty="0" err="1" smtClean="0"/>
              <a:t>Deu</a:t>
            </a:r>
            <a:r>
              <a:rPr lang="en-US" altLang="zh-CN" sz="3200" b="1" dirty="0" smtClean="0"/>
              <a:t>. 33</a:t>
            </a:r>
            <a:r>
              <a:rPr lang="zh-CN" altLang="en-US" sz="3200" b="1" dirty="0" smtClean="0"/>
              <a:t>：</a:t>
            </a:r>
            <a:r>
              <a:rPr lang="en-US" altLang="zh-CN" sz="3200" b="1" dirty="0" smtClean="0"/>
              <a:t>24-25</a:t>
            </a:r>
            <a:endParaRPr lang="zh-CN" altLang="en-US" sz="3200" b="1" dirty="0">
              <a:solidFill>
                <a:srgbClr val="0070C0"/>
              </a:solidFill>
            </a:endParaRPr>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23881</TotalTime>
  <Words>335</Words>
  <Application>Microsoft Office PowerPoint</Application>
  <PresentationFormat>On-screen Show (16:9)</PresentationFormat>
  <Paragraphs>70</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主题</vt:lpstr>
      <vt:lpstr>心存盼望、等候救主  With a hopeful heart, waiting for the Savior  路/Luke2：36-38</vt:lpstr>
      <vt:lpstr>祈祷/Prayer</vt:lpstr>
      <vt:lpstr>一、经文内容 I. The context of Scripture</vt:lpstr>
      <vt:lpstr>29主阿，如今可以照你的话，释放仆人安然去世。30因为我的眼睛已经看见你的救恩。31就是你在万民面前所预备的。32是照亮外邦人的光，又是你民以色列的荣耀。   29‘Sovereign Lord, as you have promised,you may now dismiss your servant in peace. 30For my eyes have seen your salvation, 31which you have prepared in the sight of all nations:32a light for revelation to the Gentiles,and the glory of your people Israel.’ </vt:lpstr>
      <vt:lpstr>二、一生充满忧患的亚拿 II. Ana, Whose life was filled adversity   36又有女先知名叫亚拿，是亚设支派法内力的女儿，年纪已经老迈，从作童女出嫁的时候，同丈夫住了七年，就寡居了。  36There was also a prophet, Anna, the daughter of Penuel, of the tribe of Asher. She was very old; she had lived with her husband seven years after her marriage.</vt:lpstr>
      <vt:lpstr>Slide 6</vt:lpstr>
      <vt:lpstr>22坚固门徒的心，劝他们恒守所信的道。又说，我们进入神的国，必须经历许多艰难。   22strengthening the disciples and encouraging them to remain true to the faith. ‘We must go through many hardships to enter the kingdom of God,’ they said.                                                   徒/Acts 14:22</vt:lpstr>
      <vt:lpstr>三、孤单却不孤独的亚拿 II. Ana, who was alone but not loneliness  37 现在已经八十四岁，（或作就寡居了八十四年）并不离开圣殿，禁食祈求，昼夜事奉神。 37and then was a widow until she was eighty-four. She never left the temple but worshipped night and day, fasting and praying. </vt:lpstr>
      <vt:lpstr>路/luke 2:36又有女先知名叫亚拿，是亚设支派法内力的女儿。36There was also a prophet, Anna, the daughter of Penuel, of the tribe of Asher.    24论亚设说，愿亚设享受多子的福乐，得他弟兄的喜悦，可以把脚蘸在油中。25你的门闩是铜的，铁的。你的日子如何，你的力量也必如何。25The bolts of your gates will be iron and bronze,and your strength will equal your days.                                                        申/Deu. 33：24-25</vt:lpstr>
      <vt:lpstr>四、得着福音、见证福音的亚拿 IV. Ana, who received the gospel and bore witness to the gospel  38 正当那时，她进前来称谢神，将孩子的事，对一切盼望耶路撒冷得救赎的人讲说。  38  Coming up to them at that very moment, she gave thanks to God and spoke about the child to all who were looking forward to the redemption of Jerusalem. </vt:lpstr>
      <vt:lpstr>“请停下恭喜我吧！从7/3 OPT结束到今天H1b 工签通过，将近5个月的时间，一周一周盼下周、每日每日望明日的煎熬终于结束了……”。 </vt:lpstr>
      <vt:lpstr>总结 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20:3 除了我以外，你不可有别的神。20:4 不可为自己雕刻偶像；也不可做甚么形像彷佛上天、下地和地底下、水中的百物.  20:7 不可妄称耶和华你　神的名；因为妄称耶和华名的，耶和华必不以他为无罪。不可妄称耶和华你　神的名；因为妄称耶和华名的，耶和华必不以他为无罪。 </dc:title>
  <cp:lastModifiedBy>peter tian</cp:lastModifiedBy>
  <cp:revision>1227</cp:revision>
  <dcterms:modified xsi:type="dcterms:W3CDTF">2024-11-29T16:20:36Z</dcterms:modified>
</cp:coreProperties>
</file>