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888" r:id="rId2"/>
    <p:sldId id="421" r:id="rId3"/>
    <p:sldId id="933" r:id="rId4"/>
    <p:sldId id="940" r:id="rId5"/>
    <p:sldId id="934" r:id="rId6"/>
    <p:sldId id="935" r:id="rId7"/>
    <p:sldId id="943" r:id="rId8"/>
    <p:sldId id="937" r:id="rId9"/>
    <p:sldId id="944" r:id="rId10"/>
    <p:sldId id="938" r:id="rId11"/>
    <p:sldId id="939" r:id="rId12"/>
    <p:sldId id="914" r:id="rId13"/>
  </p:sldIdLst>
  <p:sldSz cx="9144000" cy="5143500" type="screen16x9"/>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0000"/>
    <a:srgbClr val="EAEBB7"/>
    <a:srgbClr val="C9CC44"/>
    <a:srgbClr val="AEB092"/>
    <a:srgbClr val="AAB6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2294" autoAdjust="0"/>
    <p:restoredTop sz="94581" autoAdjust="0"/>
  </p:normalViewPr>
  <p:slideViewPr>
    <p:cSldViewPr>
      <p:cViewPr varScale="1">
        <p:scale>
          <a:sx n="147" d="100"/>
          <a:sy n="147" d="100"/>
        </p:scale>
        <p:origin x="-59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11/29/2024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p14="http://schemas.microsoft.com/office/powerpoint/2010/main" xmlns=""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731520" y="4620577"/>
            <a:ext cx="5852160" cy="3780473"/>
          </a:xfrm>
          <a:prstGeom prst="rect">
            <a:avLst/>
          </a:prstGeom>
          <a:noFill/>
          <a:ln>
            <a:noFill/>
          </a:ln>
        </p:spPr>
        <p:txBody>
          <a:bodyPr spcFirstLastPara="1" wrap="square" lIns="96645" tIns="48309" rIns="96645" bIns="48309" anchor="t" anchorCtr="0">
            <a:noAutofit/>
          </a:bodyPr>
          <a:lstStyle/>
          <a:p>
            <a:pPr>
              <a:buSzPts val="1400"/>
            </a:pPr>
            <a:endParaRPr/>
          </a:p>
        </p:txBody>
      </p:sp>
      <p:sp>
        <p:nvSpPr>
          <p:cNvPr id="133" name="Google Shape;133;p1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2024/11/29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2024/11/29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2024/11/29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2024/11/29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2024/11/29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2024/11/29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2024/11/29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2024/11/29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2024/11/29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2024/11/29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2024/11/29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2024/11/29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3"/>
          <p:cNvSpPr>
            <a:spLocks noGrp="1"/>
          </p:cNvSpPr>
          <p:nvPr>
            <p:ph type="title"/>
          </p:nvPr>
        </p:nvSpPr>
        <p:spPr>
          <a:xfrm>
            <a:off x="13934" y="0"/>
            <a:ext cx="9130066" cy="1809750"/>
          </a:xfrm>
        </p:spPr>
        <p:txBody>
          <a:bodyPr/>
          <a:lstStyle/>
          <a:p>
            <a:r>
              <a:rPr lang="zh-CN" altLang="en-US" sz="3600" b="1" dirty="0" smtClean="0"/>
              <a:t>心存盼望、等候救主</a:t>
            </a:r>
            <a:r>
              <a:rPr lang="en-US" altLang="zh-CN" sz="3600" b="1" dirty="0" smtClean="0"/>
              <a:t/>
            </a:r>
            <a:br>
              <a:rPr lang="en-US" altLang="zh-CN" sz="3600" b="1" dirty="0" smtClean="0"/>
            </a:br>
            <a:r>
              <a:rPr lang="en-US" sz="3600" b="1" dirty="0" smtClean="0"/>
              <a:t> With a hopeful heart, waiting for the Savior </a:t>
            </a:r>
            <a:r>
              <a:rPr lang="zh-CN" altLang="en-US" sz="3600" b="1" dirty="0" smtClean="0"/>
              <a:t/>
            </a:r>
            <a:br>
              <a:rPr lang="zh-CN" altLang="en-US" sz="3600" b="1" dirty="0" smtClean="0"/>
            </a:br>
            <a:r>
              <a:rPr lang="zh-CN" altLang="en-US" sz="3200" b="1" dirty="0" smtClean="0"/>
              <a:t>路</a:t>
            </a:r>
            <a:r>
              <a:rPr lang="en-US" altLang="zh-CN" sz="3200" b="1" dirty="0" smtClean="0"/>
              <a:t>/Luke2</a:t>
            </a:r>
            <a:r>
              <a:rPr lang="zh-CN" altLang="en-US" sz="3200" b="1" dirty="0" smtClean="0"/>
              <a:t>：</a:t>
            </a:r>
            <a:r>
              <a:rPr lang="en-US" altLang="zh-CN" sz="3200" b="1" dirty="0" smtClean="0"/>
              <a:t>36-38</a:t>
            </a:r>
            <a:endParaRPr lang="zh-CN" altLang="en-US" sz="3200" b="1" dirty="0"/>
          </a:p>
        </p:txBody>
      </p:sp>
      <p:pic>
        <p:nvPicPr>
          <p:cNvPr id="1026" name="Picture 2" descr="E:\2024 证道\心存盼望、等候救主\Siemon_Anna_Christ.jpg"/>
          <p:cNvPicPr>
            <a:picLocks noChangeAspect="1" noChangeArrowheads="1"/>
          </p:cNvPicPr>
          <p:nvPr/>
        </p:nvPicPr>
        <p:blipFill>
          <a:blip r:embed="rId2"/>
          <a:srcRect/>
          <a:stretch>
            <a:fillRect/>
          </a:stretch>
        </p:blipFill>
        <p:spPr bwMode="auto">
          <a:xfrm>
            <a:off x="0" y="1809750"/>
            <a:ext cx="9144000" cy="3333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四、得着福音、见证福音的亚拿</a:t>
            </a:r>
            <a:r>
              <a:rPr lang="en-US" altLang="zh-CN" sz="3600" b="1" dirty="0" smtClean="0"/>
              <a:t/>
            </a:r>
            <a:br>
              <a:rPr lang="en-US" altLang="zh-CN" sz="3600" b="1" dirty="0" smtClean="0"/>
            </a:br>
            <a:r>
              <a:rPr lang="en-US" altLang="zh-CN" sz="3600" b="1" dirty="0" smtClean="0"/>
              <a:t>IV. Ana, who received the gospel and bore witness to the gospel</a:t>
            </a:r>
            <a:br>
              <a:rPr lang="en-US" altLang="zh-CN" sz="3600" b="1" dirty="0" smtClean="0"/>
            </a:br>
            <a:r>
              <a:rPr lang="en-US" altLang="zh-CN" sz="3600" b="1" dirty="0" smtClean="0"/>
              <a:t/>
            </a:r>
            <a:br>
              <a:rPr lang="en-US" altLang="zh-CN" sz="3600" b="1" dirty="0" smtClean="0"/>
            </a:br>
            <a:r>
              <a:rPr lang="en-US" altLang="zh-CN" sz="3600" b="1" dirty="0" smtClean="0"/>
              <a:t>38 </a:t>
            </a:r>
            <a:r>
              <a:rPr lang="zh-CN" altLang="en-US" sz="3600" b="1" dirty="0" smtClean="0"/>
              <a:t>正当那时，她进前来称谢神，</a:t>
            </a:r>
            <a:r>
              <a:rPr lang="zh-CN" altLang="en-US" sz="3600" b="1" dirty="0" smtClean="0">
                <a:solidFill>
                  <a:srgbClr val="0070C0"/>
                </a:solidFill>
              </a:rPr>
              <a:t>将孩子的事，对一切盼望耶路撒冷得救赎的人讲说</a:t>
            </a:r>
            <a:r>
              <a:rPr lang="zh-CN" altLang="en-US" sz="3600" b="1" dirty="0" smtClean="0"/>
              <a:t>。</a:t>
            </a:r>
            <a:r>
              <a:rPr lang="en-US" altLang="zh-CN" sz="3600" b="1" dirty="0" smtClean="0"/>
              <a:t/>
            </a:r>
            <a:br>
              <a:rPr lang="en-US" altLang="zh-CN" sz="3600" b="1" dirty="0" smtClean="0"/>
            </a:br>
            <a:r>
              <a:rPr lang="en-US" sz="3000" b="1" dirty="0" smtClean="0"/>
              <a:t> 38  Coming up to them at that very moment, she gave thanks to God and </a:t>
            </a:r>
            <a:r>
              <a:rPr lang="en-US" sz="3000" b="1" dirty="0" smtClean="0">
                <a:solidFill>
                  <a:srgbClr val="0070C0"/>
                </a:solidFill>
              </a:rPr>
              <a:t>spoke about the child to all who were looking forward to the redemption of Jerusalem</a:t>
            </a:r>
            <a:r>
              <a:rPr lang="en-US" sz="3000" b="1" dirty="0" smtClean="0"/>
              <a:t>. </a:t>
            </a:r>
            <a:endParaRPr 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t>“</a:t>
            </a:r>
            <a:r>
              <a:rPr lang="zh-CN" altLang="en-US" sz="3600" b="1" dirty="0" smtClean="0"/>
              <a:t>请停下恭喜我吧！从</a:t>
            </a:r>
            <a:r>
              <a:rPr lang="en-US" sz="3600" b="1" dirty="0" smtClean="0"/>
              <a:t>7/3 OPT</a:t>
            </a:r>
            <a:r>
              <a:rPr lang="zh-CN" altLang="en-US" sz="3600" b="1" dirty="0" smtClean="0"/>
              <a:t>结束到今天</a:t>
            </a:r>
            <a:r>
              <a:rPr lang="en-US" sz="3600" b="1" dirty="0" smtClean="0"/>
              <a:t>H1b </a:t>
            </a:r>
            <a:r>
              <a:rPr lang="zh-CN" altLang="en-US" sz="3600" b="1" dirty="0" smtClean="0"/>
              <a:t>工签通过，将近</a:t>
            </a:r>
            <a:r>
              <a:rPr lang="en-US" sz="3600" b="1" dirty="0" smtClean="0"/>
              <a:t>5</a:t>
            </a:r>
            <a:r>
              <a:rPr lang="zh-CN" altLang="en-US" sz="3600" b="1" dirty="0" smtClean="0"/>
              <a:t>个月的时间，一周一周盼下周、每日每日望明日的煎熬终于结束了</a:t>
            </a:r>
            <a:r>
              <a:rPr lang="en-US" altLang="zh-CN" sz="3600" b="1" dirty="0" smtClean="0"/>
              <a:t>……”</a:t>
            </a:r>
            <a:r>
              <a:rPr lang="zh-CN" altLang="en-US" sz="3600" b="1" dirty="0" smtClean="0"/>
              <a:t>。</a:t>
            </a:r>
            <a:r>
              <a:rPr lang="en-US" altLang="zh-CN" sz="3600" dirty="0" smtClean="0"/>
              <a:t/>
            </a:r>
            <a:br>
              <a:rPr lang="en-US" altLang="zh-CN" sz="3600" dirty="0" smtClean="0"/>
            </a:br>
            <a:endParaRPr lang="zh-CN" altLang="en-US" sz="36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28636" y="-10085"/>
            <a:ext cx="9172636" cy="189603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dirty="0" err="1">
                <a:latin typeface="汉仪中楷简" panose="02010604000101010101" pitchFamily="2" charset="-122"/>
                <a:ea typeface="汉仪中楷简" panose="02010604000101010101" pitchFamily="2" charset="-122"/>
                <a:cs typeface="Arial"/>
                <a:sym typeface="Arial"/>
              </a:rPr>
              <a:t>总结</a:t>
            </a:r>
            <a:r>
              <a:rPr lang="en-US" b="1" dirty="0">
                <a:latin typeface="Arial"/>
                <a:ea typeface="Arial"/>
                <a:cs typeface="Arial"/>
                <a:sym typeface="Arial"/>
              </a:rPr>
              <a:t/>
            </a:r>
            <a:br>
              <a:rPr lang="en-US" b="1" dirty="0">
                <a:latin typeface="Arial"/>
                <a:ea typeface="Arial"/>
                <a:cs typeface="Arial"/>
                <a:sym typeface="Arial"/>
              </a:rPr>
            </a:br>
            <a:r>
              <a:rPr lang="en-US" b="1" dirty="0" smtClean="0">
                <a:latin typeface="Calibri" panose="020F0502020204030204" pitchFamily="34" charset="0"/>
                <a:ea typeface="Arial"/>
                <a:cs typeface="Calibri" panose="020F0502020204030204" pitchFamily="34" charset="0"/>
                <a:sym typeface="Arial"/>
              </a:rPr>
              <a:t>Summary</a:t>
            </a:r>
            <a:endParaRPr dirty="0">
              <a:latin typeface="Calibri" panose="020F0502020204030204" pitchFamily="34" charset="0"/>
              <a:ea typeface="Arial"/>
              <a:cs typeface="Calibri" panose="020F0502020204030204" pitchFamily="34" charset="0"/>
              <a:sym typeface="Arial"/>
            </a:endParaRPr>
          </a:p>
        </p:txBody>
      </p:sp>
      <p:sp>
        <p:nvSpPr>
          <p:cNvPr id="3" name="标题 1"/>
          <p:cNvSpPr txBox="1">
            <a:spLocks/>
          </p:cNvSpPr>
          <p:nvPr/>
        </p:nvSpPr>
        <p:spPr bwMode="auto">
          <a:xfrm>
            <a:off x="0" y="1885950"/>
            <a:ext cx="9144000" cy="3257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en-US" altLang="zh-CN" sz="3600" b="1" dirty="0" smtClean="0">
                <a:latin typeface="+mn-ea"/>
                <a:ea typeface="+mn-ea"/>
                <a:cs typeface="+mj-cs"/>
              </a:rPr>
              <a:t>3</a:t>
            </a:r>
            <a:r>
              <a:rPr lang="zh-CN" altLang="en-US" sz="3600" b="1" dirty="0" smtClean="0">
                <a:solidFill>
                  <a:srgbClr val="0070C0"/>
                </a:solidFill>
                <a:latin typeface="+mn-ea"/>
                <a:ea typeface="+mn-ea"/>
                <a:cs typeface="+mj-cs"/>
              </a:rPr>
              <a:t>若有人爱神，这人乃是神所知道的。</a:t>
            </a:r>
            <a:endParaRPr lang="en-US" altLang="zh-CN" sz="3600" b="1" dirty="0" smtClean="0">
              <a:solidFill>
                <a:srgbClr val="0070C0"/>
              </a:solidFill>
              <a:latin typeface="+mn-ea"/>
              <a:ea typeface="+mn-ea"/>
              <a:cs typeface="+mj-cs"/>
            </a:endParaRPr>
          </a:p>
          <a:p>
            <a:pPr lvl="0" eaLnBrk="0" hangingPunct="0">
              <a:defRPr/>
            </a:pPr>
            <a:endParaRPr lang="zh-CN" altLang="en-US" b="1" dirty="0" smtClean="0">
              <a:latin typeface="+mn-ea"/>
              <a:ea typeface="+mn-ea"/>
              <a:cs typeface="+mj-cs"/>
            </a:endParaRPr>
          </a:p>
          <a:p>
            <a:pPr lvl="0" eaLnBrk="0" hangingPunct="0">
              <a:defRPr/>
            </a:pPr>
            <a:r>
              <a:rPr lang="en-US" altLang="zh-CN" sz="3600" b="1" dirty="0" smtClean="0">
                <a:latin typeface="+mn-ea"/>
                <a:ea typeface="+mn-ea"/>
                <a:cs typeface="+mj-cs"/>
              </a:rPr>
              <a:t>3 Whoever loves God is known by God.</a:t>
            </a:r>
          </a:p>
          <a:p>
            <a:pPr lvl="0" eaLnBrk="0" hangingPunct="0">
              <a:defRPr/>
            </a:pPr>
            <a:endParaRPr lang="en-US" altLang="zh-CN" sz="3600" b="1" dirty="0" smtClean="0">
              <a:latin typeface="+mn-ea"/>
              <a:ea typeface="+mn-ea"/>
              <a:cs typeface="+mj-cs"/>
            </a:endParaRPr>
          </a:p>
          <a:p>
            <a:pPr lvl="0" eaLnBrk="0" hangingPunct="0">
              <a:defRPr/>
            </a:pPr>
            <a:r>
              <a:rPr lang="zh-CN" altLang="en-US" sz="3600" b="1" dirty="0" smtClean="0">
                <a:latin typeface="+mn-ea"/>
                <a:ea typeface="+mn-ea"/>
                <a:cs typeface="+mj-cs"/>
              </a:rPr>
              <a:t>                   林前</a:t>
            </a:r>
            <a:r>
              <a:rPr lang="en-US" altLang="zh-CN" sz="3600" b="1" dirty="0" smtClean="0">
                <a:latin typeface="+mn-ea"/>
                <a:ea typeface="+mn-ea"/>
                <a:cs typeface="+mj-cs"/>
              </a:rPr>
              <a:t>/1Cor.8:3 </a:t>
            </a:r>
            <a:endParaRPr kumimoji="0" lang="zh-CN" altLang="en-US" sz="3600" b="1" i="0" u="none" strike="noStrike" kern="1200" cap="none" spc="0" normalizeH="0" baseline="0" noProof="0" dirty="0" smtClean="0">
              <a:ln>
                <a:noFill/>
              </a:ln>
              <a:solidFill>
                <a:schemeClr val="tx1"/>
              </a:solidFill>
              <a:effectLst/>
              <a:uLnTx/>
              <a:uFillTx/>
              <a:latin typeface="+mn-ea"/>
              <a:ea typeface="+mn-ea"/>
              <a:cs typeface="+mj-cs"/>
            </a:endParaRPr>
          </a:p>
        </p:txBody>
      </p:sp>
      <p:sp>
        <p:nvSpPr>
          <p:cNvPr id="4" name="标题 1"/>
          <p:cNvSpPr txBox="1">
            <a:spLocks/>
          </p:cNvSpPr>
          <p:nvPr/>
        </p:nvSpPr>
        <p:spPr bwMode="auto">
          <a:xfrm>
            <a:off x="0" y="3105150"/>
            <a:ext cx="9144000" cy="2190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600" dirty="0" smtClean="0">
              <a:latin typeface="+mj-lt"/>
              <a:ea typeface="+mj-ea"/>
              <a:cs typeface="+mj-cs"/>
            </a:endParaRPr>
          </a:p>
        </p:txBody>
      </p:sp>
      <p:sp>
        <p:nvSpPr>
          <p:cNvPr id="7" name="标题 1"/>
          <p:cNvSpPr txBox="1">
            <a:spLocks/>
          </p:cNvSpPr>
          <p:nvPr/>
        </p:nvSpPr>
        <p:spPr bwMode="auto">
          <a:xfrm>
            <a:off x="0" y="2343150"/>
            <a:ext cx="9144000" cy="2590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3200" b="1" i="0" u="none" strike="noStrike" kern="1200" cap="none" spc="0" normalizeH="0" baseline="0" noProof="0" dirty="0" smtClean="0">
              <a:ln>
                <a:noFill/>
              </a:ln>
              <a:solidFill>
                <a:srgbClr val="0070C0"/>
              </a:solidFill>
              <a:effectLst/>
              <a:uLnTx/>
              <a:uFillTx/>
              <a:latin typeface="+mj-lt"/>
              <a:ea typeface="汉仪中楷简"/>
              <a:cs typeface="+mj-cs"/>
            </a:endParaRPr>
          </a:p>
        </p:txBody>
      </p:sp>
      <p:sp>
        <p:nvSpPr>
          <p:cNvPr id="6" name="标题 1"/>
          <p:cNvSpPr txBox="1">
            <a:spLocks/>
          </p:cNvSpPr>
          <p:nvPr/>
        </p:nvSpPr>
        <p:spPr bwMode="auto">
          <a:xfrm>
            <a:off x="0" y="1962150"/>
            <a:ext cx="9144000" cy="318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mj-lt"/>
                <a:ea typeface="汉仪中楷简"/>
                <a:cs typeface="+mj-cs"/>
              </a:rPr>
              <a:t/>
            </a:r>
            <a:br>
              <a:rPr kumimoji="0" lang="en-US" altLang="zh-CN" sz="3600" b="1" i="0" u="none" strike="noStrike" kern="1200" cap="none" spc="0" normalizeH="0" baseline="0" noProof="0" dirty="0" smtClean="0">
                <a:ln>
                  <a:noFill/>
                </a:ln>
                <a:solidFill>
                  <a:schemeClr val="tx1"/>
                </a:solidFill>
                <a:effectLst/>
                <a:uLnTx/>
                <a:uFillTx/>
                <a:latin typeface="+mj-lt"/>
                <a:ea typeface="汉仪中楷简"/>
                <a:cs typeface="+mj-cs"/>
              </a:rPr>
            </a:br>
            <a:r>
              <a:rPr kumimoji="0" lang="zh-CN" altLang="en-US" sz="800" b="1" i="0" u="none" strike="noStrike" kern="1200" cap="none" spc="0" normalizeH="0" baseline="0" noProof="0" dirty="0" smtClean="0">
                <a:ln>
                  <a:noFill/>
                </a:ln>
                <a:solidFill>
                  <a:schemeClr val="tx1"/>
                </a:solidFill>
                <a:effectLst/>
                <a:uLnTx/>
                <a:uFillTx/>
                <a:latin typeface="+mj-lt"/>
                <a:ea typeface="汉仪中楷简"/>
                <a:cs typeface="+mj-cs"/>
              </a:rPr>
              <a:t/>
            </a:r>
            <a:br>
              <a:rPr kumimoji="0" lang="zh-CN" altLang="en-US" sz="800" b="1" i="0" u="none" strike="noStrike" kern="1200" cap="none" spc="0" normalizeH="0" baseline="0" noProof="0" dirty="0" smtClean="0">
                <a:ln>
                  <a:noFill/>
                </a:ln>
                <a:solidFill>
                  <a:schemeClr val="tx1"/>
                </a:solidFill>
                <a:effectLst/>
                <a:uLnTx/>
                <a:uFillTx/>
                <a:latin typeface="+mj-lt"/>
                <a:ea typeface="汉仪中楷简"/>
                <a:cs typeface="+mj-cs"/>
              </a:rPr>
            </a:br>
            <a:endParaRPr kumimoji="0" lang="zh-CN" altLang="en-US" sz="3600" b="1" i="0" u="none" strike="noStrike" kern="1200" cap="none" spc="0" normalizeH="0" baseline="0" noProof="0" dirty="0" smtClean="0">
              <a:ln>
                <a:noFill/>
              </a:ln>
              <a:solidFill>
                <a:srgbClr val="0070C0"/>
              </a:solidFill>
              <a:effectLst/>
              <a:uLnTx/>
              <a:uFillTx/>
              <a:latin typeface="+mj-lt"/>
              <a:ea typeface="汉仪中楷简"/>
              <a:cs typeface="+mj-cs"/>
            </a:endParaRPr>
          </a:p>
        </p:txBody>
      </p:sp>
      <p:sp>
        <p:nvSpPr>
          <p:cNvPr id="8" name="标题 1"/>
          <p:cNvSpPr txBox="1">
            <a:spLocks/>
          </p:cNvSpPr>
          <p:nvPr/>
        </p:nvSpPr>
        <p:spPr bwMode="auto">
          <a:xfrm>
            <a:off x="0" y="1276350"/>
            <a:ext cx="9144000" cy="3867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4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87474"/>
            <a:ext cx="8229600" cy="579276"/>
          </a:xfrm>
        </p:spPr>
        <p:txBody>
          <a:bodyPr/>
          <a:lstStyle/>
          <a:p>
            <a:r>
              <a:rPr lang="zh-CN" altLang="en-US" b="1" dirty="0"/>
              <a:t>祈祷</a:t>
            </a:r>
            <a:r>
              <a:rPr lang="en-US" altLang="zh-CN" b="1" dirty="0"/>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895351"/>
            <a:ext cx="9108504" cy="4248150"/>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1504950"/>
          </a:xfrm>
        </p:spPr>
        <p:txBody>
          <a:bodyPr/>
          <a:lstStyle/>
          <a:p>
            <a:pPr algn="l"/>
            <a:r>
              <a:rPr lang="zh-CN" altLang="en-US" sz="3600" b="1" dirty="0" smtClean="0"/>
              <a:t>一、经文内容</a:t>
            </a:r>
            <a:r>
              <a:rPr lang="en-US" altLang="zh-CN" sz="3600" b="1" dirty="0" smtClean="0"/>
              <a:t/>
            </a:r>
            <a:br>
              <a:rPr lang="en-US" altLang="zh-CN" sz="3600" b="1" dirty="0" smtClean="0"/>
            </a:br>
            <a:r>
              <a:rPr lang="en-US" altLang="zh-CN" sz="3600" b="1" dirty="0" smtClean="0"/>
              <a:t>I. The context of Scripture</a:t>
            </a:r>
            <a:endParaRPr lang="zh-CN" altLang="en-US" sz="3600" b="1" dirty="0"/>
          </a:p>
        </p:txBody>
      </p:sp>
      <p:pic>
        <p:nvPicPr>
          <p:cNvPr id="2050" name="Picture 2" descr="E:\2024 证道\心存盼望、等候救主\43663700747d11e9b29ed85729c974ea.jpg"/>
          <p:cNvPicPr>
            <a:picLocks noChangeAspect="1" noChangeArrowheads="1"/>
          </p:cNvPicPr>
          <p:nvPr/>
        </p:nvPicPr>
        <p:blipFill>
          <a:blip r:embed="rId2"/>
          <a:srcRect/>
          <a:stretch>
            <a:fillRect/>
          </a:stretch>
        </p:blipFill>
        <p:spPr bwMode="auto">
          <a:xfrm>
            <a:off x="-76200" y="1657350"/>
            <a:ext cx="2367502" cy="2882803"/>
          </a:xfrm>
          <a:prstGeom prst="rect">
            <a:avLst/>
          </a:prstGeom>
          <a:noFill/>
        </p:spPr>
      </p:pic>
      <p:pic>
        <p:nvPicPr>
          <p:cNvPr id="2051" name="Picture 3" descr="E:\2024 证道\心存盼望、等候救主\6562e061616d9.jpg"/>
          <p:cNvPicPr>
            <a:picLocks noChangeAspect="1" noChangeArrowheads="1"/>
          </p:cNvPicPr>
          <p:nvPr/>
        </p:nvPicPr>
        <p:blipFill>
          <a:blip r:embed="rId3"/>
          <a:srcRect/>
          <a:stretch>
            <a:fillRect/>
          </a:stretch>
        </p:blipFill>
        <p:spPr bwMode="auto">
          <a:xfrm>
            <a:off x="2667000" y="2419350"/>
            <a:ext cx="2975904" cy="2046288"/>
          </a:xfrm>
          <a:prstGeom prst="rect">
            <a:avLst/>
          </a:prstGeom>
          <a:noFill/>
        </p:spPr>
      </p:pic>
      <p:pic>
        <p:nvPicPr>
          <p:cNvPr id="2052" name="Picture 4" descr="E:\2024 证道\心存盼望、等候救主\Siemon_Anna_Christ.jpg"/>
          <p:cNvPicPr>
            <a:picLocks noChangeAspect="1" noChangeArrowheads="1"/>
          </p:cNvPicPr>
          <p:nvPr/>
        </p:nvPicPr>
        <p:blipFill>
          <a:blip r:embed="rId4"/>
          <a:srcRect/>
          <a:stretch>
            <a:fillRect/>
          </a:stretch>
        </p:blipFill>
        <p:spPr bwMode="auto">
          <a:xfrm>
            <a:off x="5829300" y="2952750"/>
            <a:ext cx="3314700" cy="2190750"/>
          </a:xfrm>
          <a:prstGeom prst="rect">
            <a:avLst/>
          </a:prstGeom>
          <a:noFill/>
        </p:spPr>
      </p:pic>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600" b="1" dirty="0" smtClean="0"/>
              <a:t>29</a:t>
            </a:r>
            <a:r>
              <a:rPr lang="zh-CN" altLang="en-US" sz="3600" b="1" dirty="0" smtClean="0"/>
              <a:t>主阿，如今可以照你的话，释放仆人安然去世。</a:t>
            </a:r>
            <a:r>
              <a:rPr lang="en-US" sz="3600" b="1" dirty="0" smtClean="0"/>
              <a:t>30</a:t>
            </a:r>
            <a:r>
              <a:rPr lang="zh-CN" altLang="en-US" sz="3600" b="1" dirty="0" smtClean="0">
                <a:solidFill>
                  <a:srgbClr val="0070C0"/>
                </a:solidFill>
              </a:rPr>
              <a:t>因为我的眼睛已经看见你的救恩</a:t>
            </a:r>
            <a:r>
              <a:rPr lang="zh-CN" altLang="en-US" sz="3600" b="1" dirty="0" smtClean="0"/>
              <a:t>。</a:t>
            </a:r>
            <a:r>
              <a:rPr lang="en-US" sz="3600" b="1" dirty="0" smtClean="0"/>
              <a:t>31</a:t>
            </a:r>
            <a:r>
              <a:rPr lang="zh-CN" altLang="en-US" sz="3600" b="1" dirty="0" smtClean="0"/>
              <a:t>就是你在万民面前所预备的。</a:t>
            </a:r>
            <a:r>
              <a:rPr lang="en-US" sz="3600" b="1" dirty="0" smtClean="0"/>
              <a:t>32</a:t>
            </a:r>
            <a:r>
              <a:rPr lang="zh-CN" altLang="en-US" sz="3600" b="1" dirty="0" smtClean="0"/>
              <a:t>是照亮外邦人的光，又是你民以色列的荣耀。</a:t>
            </a:r>
            <a:r>
              <a:rPr lang="en-US" altLang="zh-CN" sz="3600" b="1" dirty="0" smtClean="0"/>
              <a:t/>
            </a:r>
            <a:br>
              <a:rPr lang="en-US" altLang="zh-CN" sz="3600" b="1" dirty="0" smtClean="0"/>
            </a:br>
            <a:r>
              <a:rPr lang="en-US" altLang="zh-CN" sz="3600" b="1" dirty="0" smtClean="0"/>
              <a:t/>
            </a:r>
            <a:br>
              <a:rPr lang="en-US" altLang="zh-CN" sz="3600" b="1" dirty="0" smtClean="0"/>
            </a:br>
            <a:r>
              <a:rPr lang="en-US" altLang="zh-CN" sz="3100" b="1" dirty="0" smtClean="0"/>
              <a:t> 29‘Sovereign Lord, as you have </a:t>
            </a:r>
            <a:r>
              <a:rPr lang="en-US" altLang="zh-CN" sz="3100" b="1" dirty="0" err="1" smtClean="0"/>
              <a:t>promised,you</a:t>
            </a:r>
            <a:r>
              <a:rPr lang="en-US" altLang="zh-CN" sz="3100" b="1" dirty="0" smtClean="0"/>
              <a:t> may now dismiss your servant in peace. 30</a:t>
            </a:r>
            <a:r>
              <a:rPr lang="en-US" altLang="zh-CN" sz="3100" b="1" dirty="0" smtClean="0">
                <a:solidFill>
                  <a:srgbClr val="0070C0"/>
                </a:solidFill>
              </a:rPr>
              <a:t>For my eyes have seen your salvation</a:t>
            </a:r>
            <a:r>
              <a:rPr lang="en-US" altLang="zh-CN" sz="3100" b="1" dirty="0" smtClean="0"/>
              <a:t>, 31which you have prepared in the sight of all nations:32a light for revelation to the </a:t>
            </a:r>
            <a:r>
              <a:rPr lang="en-US" altLang="zh-CN" sz="3100" b="1" dirty="0" err="1" smtClean="0"/>
              <a:t>Gentiles,and</a:t>
            </a:r>
            <a:r>
              <a:rPr lang="en-US" altLang="zh-CN" sz="3100" b="1" dirty="0" smtClean="0"/>
              <a:t> the glory of your people Israel.’ </a:t>
            </a:r>
            <a:endParaRPr lang="zh-CN" altLang="en-US" sz="32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二、一生充满忧患的亚拿</a:t>
            </a:r>
            <a:r>
              <a:rPr lang="en-US" altLang="zh-CN" sz="3600" b="1" dirty="0" smtClean="0"/>
              <a:t/>
            </a:r>
            <a:br>
              <a:rPr lang="en-US" altLang="zh-CN" sz="3600" b="1" dirty="0" smtClean="0"/>
            </a:br>
            <a:r>
              <a:rPr lang="en-US" altLang="zh-CN" sz="3600" b="1" dirty="0" smtClean="0"/>
              <a:t>II. Ana, Whose life was filled adversity</a:t>
            </a:r>
            <a:br>
              <a:rPr lang="en-US" altLang="zh-CN" sz="3600" b="1" dirty="0" smtClean="0"/>
            </a:br>
            <a:r>
              <a:rPr lang="zh-CN" altLang="en-US" sz="1800" b="1" dirty="0" smtClean="0"/>
              <a:t/>
            </a:r>
            <a:br>
              <a:rPr lang="zh-CN" altLang="en-US" sz="1800" b="1" dirty="0" smtClean="0"/>
            </a:br>
            <a:r>
              <a:rPr lang="en-US" sz="3600" b="1" dirty="0" smtClean="0"/>
              <a:t>	36</a:t>
            </a:r>
            <a:r>
              <a:rPr lang="zh-CN" altLang="en-US" sz="3600" b="1" dirty="0" smtClean="0"/>
              <a:t>又有女先知名叫亚拿，是亚设支派法内力的女儿，年纪已经老迈，从作童女出嫁的时候，</a:t>
            </a:r>
            <a:r>
              <a:rPr lang="zh-CN" altLang="en-US" sz="3600" b="1" dirty="0" smtClean="0">
                <a:solidFill>
                  <a:srgbClr val="0070C0"/>
                </a:solidFill>
              </a:rPr>
              <a:t>同丈夫住了七年，就寡居了</a:t>
            </a:r>
            <a:r>
              <a:rPr lang="zh-CN" altLang="en-US" sz="3600" b="1" dirty="0" smtClean="0"/>
              <a:t>。</a:t>
            </a:r>
            <a:r>
              <a:rPr lang="en-US" altLang="zh-CN" sz="3600" b="1" dirty="0" smtClean="0"/>
              <a:t/>
            </a:r>
            <a:br>
              <a:rPr lang="en-US" altLang="zh-CN" sz="3600" b="1" dirty="0" smtClean="0"/>
            </a:br>
            <a:r>
              <a:rPr lang="en-US" altLang="zh-CN" sz="3600" b="1" dirty="0" smtClean="0"/>
              <a:t>	</a:t>
            </a:r>
            <a:r>
              <a:rPr lang="en-US" sz="3200" b="1" dirty="0" smtClean="0"/>
              <a:t>36There was also a prophet, Anna, the daughter of </a:t>
            </a:r>
            <a:r>
              <a:rPr lang="en-US" sz="3200" b="1" dirty="0" err="1" smtClean="0"/>
              <a:t>Penuel</a:t>
            </a:r>
            <a:r>
              <a:rPr lang="en-US" sz="3200" b="1" dirty="0" smtClean="0"/>
              <a:t>, of the tribe of Asher. </a:t>
            </a:r>
            <a:r>
              <a:rPr lang="en-US" sz="3200" b="1" dirty="0" smtClean="0">
                <a:solidFill>
                  <a:srgbClr val="0070C0"/>
                </a:solidFill>
              </a:rPr>
              <a:t>She was very old; she had lived with her husband seven years after her marriage.</a:t>
            </a:r>
            <a:endParaRPr lang="zh-CN" altLang="en-US" sz="3200" b="1" dirty="0">
              <a:solidFill>
                <a:srgbClr val="0070C0"/>
              </a:solidFill>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endParaRPr lang="en-US" sz="3600" b="1" dirty="0"/>
          </a:p>
        </p:txBody>
      </p:sp>
      <p:graphicFrame>
        <p:nvGraphicFramePr>
          <p:cNvPr id="8" name="Table 7"/>
          <p:cNvGraphicFramePr>
            <a:graphicFrameLocks noGrp="1"/>
          </p:cNvGraphicFramePr>
          <p:nvPr/>
        </p:nvGraphicFramePr>
        <p:xfrm>
          <a:off x="0" y="0"/>
          <a:ext cx="4343399" cy="5143500"/>
        </p:xfrm>
        <a:graphic>
          <a:graphicData uri="http://schemas.openxmlformats.org/drawingml/2006/table">
            <a:tbl>
              <a:tblPr firstRow="1" bandRow="1">
                <a:tableStyleId>{5C22544A-7EE6-4342-B048-85BDC9FD1C3A}</a:tableStyleId>
              </a:tblPr>
              <a:tblGrid>
                <a:gridCol w="228600"/>
                <a:gridCol w="2614353"/>
                <a:gridCol w="1500446"/>
              </a:tblGrid>
              <a:tr h="571500">
                <a:tc>
                  <a:txBody>
                    <a:bodyPr/>
                    <a:lstStyle/>
                    <a:p>
                      <a:endParaRPr lang="zh-CN" altLang="en-US" dirty="0"/>
                    </a:p>
                  </a:txBody>
                  <a:tcPr/>
                </a:tc>
                <a:tc>
                  <a:txBody>
                    <a:bodyPr/>
                    <a:lstStyle/>
                    <a:p>
                      <a:pPr algn="ctr">
                        <a:lnSpc>
                          <a:spcPct val="107000"/>
                        </a:lnSpc>
                        <a:spcAft>
                          <a:spcPts val="0"/>
                        </a:spcAft>
                      </a:pPr>
                      <a:r>
                        <a:rPr lang="zh-CN" sz="2400" b="1" kern="100" dirty="0">
                          <a:solidFill>
                            <a:srgbClr val="000000"/>
                          </a:solidFill>
                          <a:latin typeface="Calibri"/>
                          <a:ea typeface="黑体"/>
                          <a:cs typeface="宋体"/>
                        </a:rPr>
                        <a:t>压力事件</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zh-CN" sz="2400" b="1" kern="100" dirty="0">
                          <a:solidFill>
                            <a:srgbClr val="000000"/>
                          </a:solidFill>
                          <a:latin typeface="Calibri"/>
                          <a:ea typeface="黑体"/>
                          <a:cs typeface="宋体"/>
                        </a:rPr>
                        <a:t>压力分值</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1</a:t>
                      </a:r>
                      <a:endParaRPr lang="zh-CN" altLang="en-US"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配偶死亡</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100</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2</a:t>
                      </a:r>
                      <a:endParaRPr lang="zh-CN" altLang="en-US"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离婚</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73</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3</a:t>
                      </a:r>
                      <a:endParaRPr lang="zh-CN" altLang="en-US"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分居</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65</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4</a:t>
                      </a:r>
                      <a:endParaRPr lang="zh-CN" altLang="en-US"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判刑</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63</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5</a:t>
                      </a:r>
                      <a:endParaRPr lang="zh-CN" altLang="en-US"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亲密家庭</a:t>
                      </a:r>
                      <a:r>
                        <a:rPr lang="zh-CN" sz="2400" b="1" kern="100" dirty="0" smtClean="0">
                          <a:solidFill>
                            <a:srgbClr val="000000"/>
                          </a:solidFill>
                          <a:latin typeface="Calibri"/>
                          <a:ea typeface="宋体"/>
                          <a:cs typeface="宋体"/>
                        </a:rPr>
                        <a:t>成员死亡</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53</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6</a:t>
                      </a:r>
                      <a:endParaRPr lang="zh-CN" altLang="en-US"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受伤或者生病</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53</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7</a:t>
                      </a:r>
                      <a:endParaRPr lang="zh-CN" altLang="en-US"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结婚</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50</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b="1" dirty="0" smtClean="0">
                          <a:solidFill>
                            <a:srgbClr val="7030A0"/>
                          </a:solidFill>
                        </a:rPr>
                        <a:t>8</a:t>
                      </a:r>
                      <a:endParaRPr lang="zh-CN" altLang="en-US"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失业</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47</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bl>
          </a:graphicData>
        </a:graphic>
      </p:graphicFrame>
      <p:graphicFrame>
        <p:nvGraphicFramePr>
          <p:cNvPr id="9" name="Table 8"/>
          <p:cNvGraphicFramePr>
            <a:graphicFrameLocks noGrp="1"/>
          </p:cNvGraphicFramePr>
          <p:nvPr/>
        </p:nvGraphicFramePr>
        <p:xfrm>
          <a:off x="4419600" y="0"/>
          <a:ext cx="4724400" cy="5143500"/>
        </p:xfrm>
        <a:graphic>
          <a:graphicData uri="http://schemas.openxmlformats.org/drawingml/2006/table">
            <a:tbl>
              <a:tblPr firstRow="1" bandRow="1">
                <a:tableStyleId>{5C22544A-7EE6-4342-B048-85BDC9FD1C3A}</a:tableStyleId>
              </a:tblPr>
              <a:tblGrid>
                <a:gridCol w="533400"/>
                <a:gridCol w="3276600"/>
                <a:gridCol w="914400"/>
              </a:tblGrid>
              <a:tr h="571500">
                <a:tc>
                  <a:txBody>
                    <a:bodyPr/>
                    <a:lstStyle/>
                    <a:p>
                      <a:r>
                        <a:rPr lang="en-US" altLang="zh-CN" sz="2400" b="1" dirty="0" smtClean="0">
                          <a:solidFill>
                            <a:srgbClr val="7030A0"/>
                          </a:solidFill>
                        </a:rPr>
                        <a:t>9</a:t>
                      </a:r>
                      <a:endParaRPr lang="zh-CN" altLang="en-US" sz="2400"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退休</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a:solidFill>
                            <a:srgbClr val="000000"/>
                          </a:solidFill>
                          <a:latin typeface="宋体"/>
                          <a:ea typeface="等线"/>
                          <a:cs typeface="宋体"/>
                        </a:rPr>
                        <a:t>45</a:t>
                      </a:r>
                      <a:r>
                        <a:rPr lang="zh-CN" sz="2400" b="1" kern="100">
                          <a:solidFill>
                            <a:srgbClr val="000000"/>
                          </a:solidFill>
                          <a:latin typeface="Calibri"/>
                          <a:ea typeface="宋体"/>
                          <a:cs typeface="宋体"/>
                        </a:rPr>
                        <a:t>分</a:t>
                      </a:r>
                      <a:endParaRPr lang="zh-CN" sz="2400" b="1" kern="10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10</a:t>
                      </a:r>
                      <a:endParaRPr lang="zh-CN" altLang="en-US" sz="1800"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换工作</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a:solidFill>
                            <a:srgbClr val="000000"/>
                          </a:solidFill>
                          <a:latin typeface="宋体"/>
                          <a:ea typeface="等线"/>
                          <a:cs typeface="宋体"/>
                        </a:rPr>
                        <a:t>37</a:t>
                      </a:r>
                      <a:r>
                        <a:rPr lang="zh-CN" sz="2400" b="1" kern="100">
                          <a:solidFill>
                            <a:srgbClr val="000000"/>
                          </a:solidFill>
                          <a:latin typeface="Calibri"/>
                          <a:ea typeface="宋体"/>
                          <a:cs typeface="宋体"/>
                        </a:rPr>
                        <a:t>分</a:t>
                      </a:r>
                      <a:endParaRPr lang="zh-CN" sz="2400" b="1" kern="10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11</a:t>
                      </a:r>
                      <a:endParaRPr lang="zh-CN" altLang="en-US" sz="1800"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与配偶的争吵越来越多</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36</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12</a:t>
                      </a:r>
                      <a:endParaRPr lang="zh-CN" altLang="en-US" sz="1800"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儿子或者女儿离开家</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a:solidFill>
                            <a:srgbClr val="000000"/>
                          </a:solidFill>
                          <a:latin typeface="宋体"/>
                          <a:ea typeface="等线"/>
                          <a:cs typeface="宋体"/>
                        </a:rPr>
                        <a:t>29</a:t>
                      </a:r>
                      <a:r>
                        <a:rPr lang="zh-CN" sz="2400" b="1" kern="100">
                          <a:solidFill>
                            <a:srgbClr val="000000"/>
                          </a:solidFill>
                          <a:latin typeface="Calibri"/>
                          <a:ea typeface="宋体"/>
                          <a:cs typeface="宋体"/>
                        </a:rPr>
                        <a:t>分</a:t>
                      </a:r>
                      <a:endParaRPr lang="zh-CN" sz="2400" b="1" kern="10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13</a:t>
                      </a:r>
                      <a:endParaRPr lang="zh-CN" altLang="en-US" sz="1800" b="1" dirty="0">
                        <a:solidFill>
                          <a:srgbClr val="7030A0"/>
                        </a:solidFill>
                      </a:endParaRPr>
                    </a:p>
                  </a:txBody>
                  <a:tcPr/>
                </a:tc>
                <a:tc>
                  <a:txBody>
                    <a:bodyPr/>
                    <a:lstStyle/>
                    <a:p>
                      <a:pPr algn="ctr">
                        <a:lnSpc>
                          <a:spcPct val="107000"/>
                        </a:lnSpc>
                        <a:spcAft>
                          <a:spcPts val="0"/>
                        </a:spcAft>
                      </a:pPr>
                      <a:r>
                        <a:rPr lang="zh-CN" sz="2400" b="1" kern="100" dirty="0">
                          <a:solidFill>
                            <a:srgbClr val="000000"/>
                          </a:solidFill>
                          <a:latin typeface="Calibri"/>
                          <a:ea typeface="宋体"/>
                          <a:cs typeface="宋体"/>
                        </a:rPr>
                        <a:t>配偶停止工作</a:t>
                      </a:r>
                      <a:endParaRPr lang="zh-CN" sz="2400" b="1" kern="100" dirty="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28</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14</a:t>
                      </a:r>
                      <a:endParaRPr lang="zh-CN" altLang="en-US" sz="1800"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开始上学或者结束学业</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26</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15</a:t>
                      </a:r>
                      <a:endParaRPr lang="zh-CN" altLang="en-US" sz="1800"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与老板发生矛盾</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24</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16</a:t>
                      </a:r>
                      <a:endParaRPr lang="zh-CN" altLang="en-US" sz="1800"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假期</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13</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r h="571500">
                <a:tc>
                  <a:txBody>
                    <a:bodyPr/>
                    <a:lstStyle/>
                    <a:p>
                      <a:r>
                        <a:rPr lang="en-US" altLang="zh-CN" sz="1800" b="1" dirty="0" smtClean="0">
                          <a:solidFill>
                            <a:srgbClr val="7030A0"/>
                          </a:solidFill>
                        </a:rPr>
                        <a:t>17</a:t>
                      </a:r>
                      <a:endParaRPr lang="zh-CN" altLang="en-US" sz="1800" b="1" dirty="0">
                        <a:solidFill>
                          <a:srgbClr val="7030A0"/>
                        </a:solidFill>
                      </a:endParaRPr>
                    </a:p>
                  </a:txBody>
                  <a:tcPr/>
                </a:tc>
                <a:tc>
                  <a:txBody>
                    <a:bodyPr/>
                    <a:lstStyle/>
                    <a:p>
                      <a:pPr algn="ctr">
                        <a:lnSpc>
                          <a:spcPct val="107000"/>
                        </a:lnSpc>
                        <a:spcAft>
                          <a:spcPts val="0"/>
                        </a:spcAft>
                      </a:pPr>
                      <a:r>
                        <a:rPr lang="zh-CN" sz="2400" b="1" kern="100">
                          <a:solidFill>
                            <a:srgbClr val="000000"/>
                          </a:solidFill>
                          <a:latin typeface="Calibri"/>
                          <a:ea typeface="宋体"/>
                          <a:cs typeface="宋体"/>
                        </a:rPr>
                        <a:t>春节</a:t>
                      </a:r>
                      <a:r>
                        <a:rPr lang="en-US" sz="2400" b="1" kern="100">
                          <a:solidFill>
                            <a:srgbClr val="000000"/>
                          </a:solidFill>
                          <a:latin typeface="Calibri"/>
                          <a:ea typeface="宋体"/>
                          <a:cs typeface="宋体"/>
                        </a:rPr>
                        <a:t>/</a:t>
                      </a:r>
                      <a:r>
                        <a:rPr lang="zh-CN" sz="2400" b="1" kern="100">
                          <a:solidFill>
                            <a:srgbClr val="000000"/>
                          </a:solidFill>
                          <a:latin typeface="Calibri"/>
                          <a:ea typeface="宋体"/>
                          <a:cs typeface="宋体"/>
                        </a:rPr>
                        <a:t>感恩节</a:t>
                      </a:r>
                      <a:r>
                        <a:rPr lang="en-US" sz="2400" b="1" kern="100">
                          <a:solidFill>
                            <a:srgbClr val="000000"/>
                          </a:solidFill>
                          <a:latin typeface="Calibri"/>
                          <a:ea typeface="宋体"/>
                          <a:cs typeface="宋体"/>
                        </a:rPr>
                        <a:t>/</a:t>
                      </a:r>
                      <a:r>
                        <a:rPr lang="zh-CN" sz="2400" b="1" kern="100">
                          <a:solidFill>
                            <a:srgbClr val="000000"/>
                          </a:solidFill>
                          <a:latin typeface="Calibri"/>
                          <a:ea typeface="宋体"/>
                          <a:cs typeface="宋体"/>
                        </a:rPr>
                        <a:t>圣诞节</a:t>
                      </a:r>
                      <a:endParaRPr lang="zh-CN" sz="2400" b="1" kern="100">
                        <a:latin typeface="Calibri"/>
                        <a:ea typeface="等线"/>
                        <a:cs typeface="Times New Roman"/>
                      </a:endParaRPr>
                    </a:p>
                  </a:txBody>
                  <a:tcPr marL="68580" marR="68580" marT="0" marB="0" anchor="ctr"/>
                </a:tc>
                <a:tc>
                  <a:txBody>
                    <a:bodyPr/>
                    <a:lstStyle/>
                    <a:p>
                      <a:pPr algn="ctr">
                        <a:lnSpc>
                          <a:spcPct val="107000"/>
                        </a:lnSpc>
                        <a:spcAft>
                          <a:spcPts val="0"/>
                        </a:spcAft>
                      </a:pPr>
                      <a:r>
                        <a:rPr lang="en-US" sz="2400" b="1" kern="100" dirty="0">
                          <a:solidFill>
                            <a:srgbClr val="000000"/>
                          </a:solidFill>
                          <a:latin typeface="宋体"/>
                          <a:ea typeface="等线"/>
                          <a:cs typeface="宋体"/>
                        </a:rPr>
                        <a:t>12</a:t>
                      </a:r>
                      <a:r>
                        <a:rPr lang="zh-CN" sz="2400" b="1" kern="100" dirty="0">
                          <a:solidFill>
                            <a:srgbClr val="000000"/>
                          </a:solidFill>
                          <a:latin typeface="Calibri"/>
                          <a:ea typeface="宋体"/>
                          <a:cs typeface="宋体"/>
                        </a:rPr>
                        <a:t>分</a:t>
                      </a:r>
                      <a:endParaRPr lang="zh-CN" sz="2400" b="1" kern="100" dirty="0">
                        <a:latin typeface="Calibri"/>
                        <a:ea typeface="等线"/>
                        <a:cs typeface="Times New Roman"/>
                      </a:endParaRPr>
                    </a:p>
                  </a:txBody>
                  <a:tcPr marL="68580" marR="68580" marT="0" marB="0" anchor="ctr"/>
                </a:tc>
              </a:tr>
            </a:tbl>
          </a:graphicData>
        </a:graphic>
      </p:graphicFrame>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t>22</a:t>
            </a:r>
            <a:r>
              <a:rPr lang="zh-CN" altLang="en-US" sz="3600" b="1" dirty="0" smtClean="0"/>
              <a:t>坚固门徒的心，劝他们恒守所信的道。又说，</a:t>
            </a:r>
            <a:r>
              <a:rPr lang="zh-CN" altLang="en-US" sz="3600" b="1" dirty="0" smtClean="0">
                <a:solidFill>
                  <a:srgbClr val="0070C0"/>
                </a:solidFill>
              </a:rPr>
              <a:t>我们进入神的国，必须经历许多艰难</a:t>
            </a:r>
            <a:r>
              <a:rPr lang="zh-CN" altLang="en-US" sz="3600" b="1" dirty="0" smtClean="0"/>
              <a:t>。</a:t>
            </a:r>
            <a:r>
              <a:rPr lang="en-US" altLang="zh-CN" sz="3600" b="1" dirty="0" smtClean="0"/>
              <a:t/>
            </a:r>
            <a:br>
              <a:rPr lang="en-US" altLang="zh-CN" sz="3600" b="1" dirty="0" smtClean="0"/>
            </a:br>
            <a:r>
              <a:rPr lang="en-US" altLang="zh-CN" sz="3600" b="1" dirty="0" smtClean="0"/>
              <a:t/>
            </a:r>
            <a:br>
              <a:rPr lang="en-US" altLang="zh-CN" sz="3600" b="1" dirty="0" smtClean="0"/>
            </a:br>
            <a:r>
              <a:rPr lang="en-US" sz="3600" b="1" dirty="0" smtClean="0"/>
              <a:t> 22strengthening the disciples and encouraging them to remain true to the faith. ‘</a:t>
            </a:r>
            <a:r>
              <a:rPr lang="en-US" sz="3600" b="1" dirty="0" smtClean="0">
                <a:solidFill>
                  <a:srgbClr val="0070C0"/>
                </a:solidFill>
              </a:rPr>
              <a:t>We must go through many hardships to enter the kingdom of God</a:t>
            </a:r>
            <a:r>
              <a:rPr lang="en-US" sz="3600" b="1" dirty="0" smtClean="0"/>
              <a:t>,’ they said.</a:t>
            </a:r>
            <a:br>
              <a:rPr lang="en-US" sz="3600" b="1" dirty="0" smtClean="0"/>
            </a:br>
            <a:r>
              <a:rPr lang="en-US" sz="3600" b="1" dirty="0" smtClean="0"/>
              <a:t>                                                  </a:t>
            </a:r>
            <a:r>
              <a:rPr lang="zh-CN" altLang="en-US" sz="3600" b="1" dirty="0" smtClean="0"/>
              <a:t>徒</a:t>
            </a:r>
            <a:r>
              <a:rPr lang="en-US" altLang="zh-CN" sz="3600" b="1" dirty="0" smtClean="0"/>
              <a:t>/Acts 14:22</a:t>
            </a:r>
            <a:endParaRPr lang="zh-CN" alt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三、孤单却不孤独的亚拿</a:t>
            </a:r>
            <a:r>
              <a:rPr lang="en-US" altLang="zh-CN" sz="3600" b="1" dirty="0" smtClean="0"/>
              <a:t/>
            </a:r>
            <a:br>
              <a:rPr lang="en-US" altLang="zh-CN" sz="3600" b="1" dirty="0" smtClean="0"/>
            </a:br>
            <a:r>
              <a:rPr lang="en-US" altLang="zh-CN" sz="3600" b="1" dirty="0" smtClean="0"/>
              <a:t>II. Ana, who was alone but not loneliness</a:t>
            </a:r>
            <a:br>
              <a:rPr lang="en-US" altLang="zh-CN" sz="3600" b="1" dirty="0" smtClean="0"/>
            </a:br>
            <a:r>
              <a:rPr lang="en-US" altLang="zh-CN" sz="3600" b="1" dirty="0" smtClean="0"/>
              <a:t/>
            </a:r>
            <a:br>
              <a:rPr lang="en-US" altLang="zh-CN" sz="3600" b="1" dirty="0" smtClean="0"/>
            </a:br>
            <a:r>
              <a:rPr lang="en-US" altLang="zh-CN" sz="3600" b="1" dirty="0" smtClean="0"/>
              <a:t>37 </a:t>
            </a:r>
            <a:r>
              <a:rPr lang="zh-CN" altLang="en-US" sz="3600" b="1" dirty="0" smtClean="0"/>
              <a:t>现在已经八十四岁，（或作就寡居了八十四年）</a:t>
            </a:r>
            <a:r>
              <a:rPr lang="zh-CN" altLang="en-US" sz="3600" b="1" dirty="0" smtClean="0">
                <a:solidFill>
                  <a:srgbClr val="0070C0"/>
                </a:solidFill>
              </a:rPr>
              <a:t>并不离开圣殿，禁食祈求，昼夜事奉</a:t>
            </a:r>
            <a:r>
              <a:rPr lang="zh-CN" altLang="en-US" sz="3600" b="1" dirty="0" smtClean="0"/>
              <a:t>神。</a:t>
            </a:r>
            <a:r>
              <a:rPr lang="en-US" altLang="zh-CN" sz="3600" b="1" dirty="0" smtClean="0"/>
              <a:t/>
            </a:r>
            <a:br>
              <a:rPr lang="en-US" altLang="zh-CN" sz="3600" b="1" dirty="0" smtClean="0"/>
            </a:br>
            <a:r>
              <a:rPr lang="en-US" sz="3600" b="1" dirty="0" smtClean="0"/>
              <a:t>37and then was a widow until she was eighty-four. </a:t>
            </a:r>
            <a:r>
              <a:rPr lang="en-US" sz="3600" b="1" dirty="0" smtClean="0">
                <a:solidFill>
                  <a:srgbClr val="0070C0"/>
                </a:solidFill>
              </a:rPr>
              <a:t>She never left the temple but worshipped night and day, fasting and praying</a:t>
            </a:r>
            <a:r>
              <a:rPr lang="en-US" sz="3600" b="1" dirty="0" smtClean="0"/>
              <a:t>. </a:t>
            </a:r>
            <a:endParaRPr 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路</a:t>
            </a:r>
            <a:r>
              <a:rPr lang="en-US" altLang="zh-CN" sz="3600" b="1" dirty="0" smtClean="0"/>
              <a:t>/</a:t>
            </a:r>
            <a:r>
              <a:rPr lang="en-US" altLang="zh-CN" sz="3600" b="1" dirty="0" err="1" smtClean="0"/>
              <a:t>luke</a:t>
            </a:r>
            <a:r>
              <a:rPr lang="en-US" altLang="zh-CN" sz="3600" b="1" dirty="0" smtClean="0"/>
              <a:t> 2:</a:t>
            </a:r>
            <a:r>
              <a:rPr lang="en-US" sz="3600" b="1" dirty="0" smtClean="0"/>
              <a:t>36</a:t>
            </a:r>
            <a:r>
              <a:rPr lang="zh-CN" altLang="en-US" sz="3600" b="1" dirty="0" smtClean="0"/>
              <a:t>又有女先知名叫亚拿，</a:t>
            </a:r>
            <a:r>
              <a:rPr lang="zh-CN" altLang="en-US" sz="3600" b="1" dirty="0" smtClean="0">
                <a:solidFill>
                  <a:srgbClr val="0070C0"/>
                </a:solidFill>
              </a:rPr>
              <a:t>是亚设支派</a:t>
            </a:r>
            <a:r>
              <a:rPr lang="zh-CN" altLang="en-US" sz="3600" b="1" dirty="0" smtClean="0"/>
              <a:t>法内力的女儿。</a:t>
            </a:r>
            <a:r>
              <a:rPr lang="en-US" sz="3200" b="1" dirty="0" smtClean="0"/>
              <a:t>36There was also a prophet, Anna, the daughter of </a:t>
            </a:r>
            <a:r>
              <a:rPr lang="en-US" sz="3200" b="1" dirty="0" err="1" smtClean="0"/>
              <a:t>Penuel</a:t>
            </a:r>
            <a:r>
              <a:rPr lang="en-US" sz="3200" b="1" dirty="0" smtClean="0"/>
              <a:t>, of </a:t>
            </a:r>
            <a:r>
              <a:rPr lang="en-US" sz="3200" b="1" dirty="0" smtClean="0">
                <a:solidFill>
                  <a:srgbClr val="0070C0"/>
                </a:solidFill>
              </a:rPr>
              <a:t>the tribe of Asher</a:t>
            </a:r>
            <a:r>
              <a:rPr lang="en-US" sz="3200" b="1" dirty="0" smtClean="0"/>
              <a:t>. </a:t>
            </a:r>
            <a:br>
              <a:rPr lang="en-US" sz="3200" b="1" dirty="0" smtClean="0"/>
            </a:br>
            <a:r>
              <a:rPr lang="en-US" sz="3200" b="1" dirty="0" smtClean="0"/>
              <a:t/>
            </a:r>
            <a:br>
              <a:rPr lang="en-US" sz="3200" b="1" dirty="0" smtClean="0"/>
            </a:br>
            <a:r>
              <a:rPr lang="zh-CN" altLang="en-US" sz="3200" b="1" dirty="0" smtClean="0"/>
              <a:t> </a:t>
            </a:r>
            <a:r>
              <a:rPr lang="en-US" altLang="zh-CN" sz="3200" b="1" dirty="0" smtClean="0"/>
              <a:t>24</a:t>
            </a:r>
            <a:r>
              <a:rPr lang="zh-CN" altLang="en-US" sz="3200" b="1" dirty="0" smtClean="0"/>
              <a:t>论亚设说，愿亚设享受多子的福乐，得他弟兄的喜悦，可以把脚蘸在油中。</a:t>
            </a:r>
            <a:r>
              <a:rPr lang="en-US" altLang="zh-CN" sz="3200" b="1" dirty="0" smtClean="0"/>
              <a:t>25</a:t>
            </a:r>
            <a:r>
              <a:rPr lang="zh-CN" altLang="en-US" sz="3200" b="1" dirty="0" smtClean="0"/>
              <a:t>你的门闩是铜的，铁的。</a:t>
            </a:r>
            <a:r>
              <a:rPr lang="zh-CN" altLang="en-US" sz="3200" b="1" dirty="0" smtClean="0">
                <a:solidFill>
                  <a:srgbClr val="0070C0"/>
                </a:solidFill>
              </a:rPr>
              <a:t>你的日子如何，你的力量也必如何。</a:t>
            </a:r>
            <a:r>
              <a:rPr lang="en-US" sz="3200" b="1" dirty="0" smtClean="0"/>
              <a:t>25The bolts of your gates will be iron and </a:t>
            </a:r>
            <a:r>
              <a:rPr lang="en-US" sz="3200" b="1" dirty="0" err="1" smtClean="0"/>
              <a:t>bronze,and</a:t>
            </a:r>
            <a:r>
              <a:rPr lang="en-US" sz="3200" b="1" dirty="0" smtClean="0"/>
              <a:t> </a:t>
            </a:r>
            <a:r>
              <a:rPr lang="en-US" sz="3200" b="1" dirty="0" smtClean="0">
                <a:solidFill>
                  <a:srgbClr val="0070C0"/>
                </a:solidFill>
              </a:rPr>
              <a:t>your strength will equal your days. </a:t>
            </a:r>
            <a:r>
              <a:rPr lang="en-US" altLang="zh-CN" sz="3200" b="1" dirty="0" smtClean="0"/>
              <a:t/>
            </a:r>
            <a:br>
              <a:rPr lang="en-US" altLang="zh-CN" sz="3200" b="1" dirty="0" smtClean="0"/>
            </a:br>
            <a:r>
              <a:rPr lang="en-US" altLang="zh-CN" sz="3200" b="1" dirty="0" smtClean="0"/>
              <a:t>                                                      </a:t>
            </a:r>
            <a:r>
              <a:rPr lang="zh-CN" altLang="en-US" sz="3200" b="1" dirty="0" smtClean="0"/>
              <a:t>申</a:t>
            </a:r>
            <a:r>
              <a:rPr lang="en-US" altLang="zh-CN" sz="3200" b="1" dirty="0" smtClean="0"/>
              <a:t>/</a:t>
            </a:r>
            <a:r>
              <a:rPr lang="en-US" altLang="zh-CN" sz="3200" b="1" dirty="0" err="1" smtClean="0"/>
              <a:t>Deu</a:t>
            </a:r>
            <a:r>
              <a:rPr lang="en-US" altLang="zh-CN" sz="3200" b="1" dirty="0" smtClean="0"/>
              <a:t>. 33</a:t>
            </a:r>
            <a:r>
              <a:rPr lang="zh-CN" altLang="en-US" sz="3200" b="1" dirty="0" smtClean="0"/>
              <a:t>：</a:t>
            </a:r>
            <a:r>
              <a:rPr lang="en-US" altLang="zh-CN" sz="3200" b="1" dirty="0" smtClean="0"/>
              <a:t>24-25</a:t>
            </a:r>
            <a:endParaRPr lang="zh-CN" altLang="en-US" sz="3200" b="1" dirty="0">
              <a:solidFill>
                <a:srgbClr val="0070C0"/>
              </a:solidFill>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23881</TotalTime>
  <Words>335</Words>
  <Application>Microsoft Office PowerPoint</Application>
  <PresentationFormat>On-screen Show (16:9)</PresentationFormat>
  <Paragraphs>70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主题</vt:lpstr>
      <vt:lpstr>心存盼望、等候救主  With a hopeful heart, waiting for the Savior  路/Luke2：36-38</vt:lpstr>
      <vt:lpstr>祈祷/Prayer</vt:lpstr>
      <vt:lpstr>一、经文内容 I. The context of Scripture</vt:lpstr>
      <vt:lpstr>29主阿，如今可以照你的话，释放仆人安然去世。30因为我的眼睛已经看见你的救恩。31就是你在万民面前所预备的。32是照亮外邦人的光，又是你民以色列的荣耀。   29‘Sovereign Lord, as you have promised,you may now dismiss your servant in peace. 30For my eyes have seen your salvation, 31which you have prepared in the sight of all nations:32a light for revelation to the Gentiles,and the glory of your people Israel.’ </vt:lpstr>
      <vt:lpstr>二、一生充满忧患的亚拿 II. Ana, Whose life was filled adversity   36又有女先知名叫亚拿，是亚设支派法内力的女儿，年纪已经老迈，从作童女出嫁的时候，同丈夫住了七年，就寡居了。  36There was also a prophet, Anna, the daughter of Penuel, of the tribe of Asher. She was very old; she had lived with her husband seven years after her marriage.</vt:lpstr>
      <vt:lpstr>Slide 6</vt:lpstr>
      <vt:lpstr>22坚固门徒的心，劝他们恒守所信的道。又说，我们进入神的国，必须经历许多艰难。   22strengthening the disciples and encouraging them to remain true to the faith. ‘We must go through many hardships to enter the kingdom of God,’ they said.                                                   徒/Acts 14:22</vt:lpstr>
      <vt:lpstr>三、孤单却不孤独的亚拿 II. Ana, who was alone but not loneliness  37 现在已经八十四岁，（或作就寡居了八十四年）并不离开圣殿，禁食祈求，昼夜事奉神。 37and then was a widow until she was eighty-four. She never left the temple but worshipped night and day, fasting and praying. </vt:lpstr>
      <vt:lpstr>路/luke 2:36又有女先知名叫亚拿，是亚设支派法内力的女儿。36There was also a prophet, Anna, the daughter of Penuel, of the tribe of Asher.    24论亚设说，愿亚设享受多子的福乐，得他弟兄的喜悦，可以把脚蘸在油中。25你的门闩是铜的，铁的。你的日子如何，你的力量也必如何。25The bolts of your gates will be iron and bronze,and your strength will equal your days.                                                        申/Deu. 33：24-25</vt:lpstr>
      <vt:lpstr>四、得着福音、见证福音的亚拿 IV. Ana, who received the gospel and bore witness to the gospel  38 正当那时，她进前来称谢神，将孩子的事，对一切盼望耶路撒冷得救赎的人讲说。  38  Coming up to them at that very moment, she gave thanks to God and spoke about the child to all who were looking forward to the redemption of Jerusalem. </vt:lpstr>
      <vt:lpstr>“请停下恭喜我吧！从7/3 OPT结束到今天H1b 工签通过，将近5个月的时间，一周一周盼下周、每日每日望明日的煎熬终于结束了……”。 </vt:lpstr>
      <vt:lpstr>总结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cp:lastModifiedBy>peter tian</cp:lastModifiedBy>
  <cp:revision>1227</cp:revision>
  <dcterms:modified xsi:type="dcterms:W3CDTF">2024-11-29T16:20:36Z</dcterms:modified>
</cp:coreProperties>
</file>