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888" r:id="rId2"/>
    <p:sldId id="1009" r:id="rId3"/>
    <p:sldId id="1015" r:id="rId4"/>
    <p:sldId id="1016" r:id="rId5"/>
    <p:sldId id="1021" r:id="rId6"/>
    <p:sldId id="1017" r:id="rId7"/>
    <p:sldId id="1022" r:id="rId8"/>
    <p:sldId id="1026" r:id="rId9"/>
    <p:sldId id="1027" r:id="rId10"/>
    <p:sldId id="1028" r:id="rId11"/>
    <p:sldId id="1030" r:id="rId12"/>
    <p:sldId id="1031" r:id="rId13"/>
    <p:sldId id="1032" r:id="rId14"/>
    <p:sldId id="1033" r:id="rId15"/>
    <p:sldId id="1034" r:id="rId16"/>
    <p:sldId id="1012" r:id="rId17"/>
  </p:sldIdLst>
  <p:sldSz cx="9144000" cy="5143500" type="screen16x9"/>
  <p:notesSz cx="7315200" cy="96012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66"/>
    <a:srgbClr val="FF0000"/>
    <a:srgbClr val="EAEBB7"/>
    <a:srgbClr val="C9CC44"/>
    <a:srgbClr val="AEB092"/>
    <a:srgbClr val="AAB6A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94" autoAdjust="0"/>
    <p:restoredTop sz="94526" autoAdjust="0"/>
  </p:normalViewPr>
  <p:slideViewPr>
    <p:cSldViewPr>
      <p:cViewPr varScale="1">
        <p:scale>
          <a:sx n="84" d="100"/>
          <a:sy n="84" d="100"/>
        </p:scale>
        <p:origin x="-978" y="-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10A215-44AC-48DA-AF86-EC2F785F13D6}" type="datetimeFigureOut">
              <a:rPr lang="en-US" smtClean="0"/>
              <a:pPr/>
              <a:t>5/24/2025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85D5665-A5AE-45BB-8848-AA424DA21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9591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D5665-A5AE-45BB-8848-AA424DA2142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4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48309" rIns="96645" bIns="48309" anchor="t" anchorCtr="0">
            <a:noAutofit/>
          </a:bodyPr>
          <a:lstStyle/>
          <a:p>
            <a:pPr>
              <a:buSzPts val="1400"/>
            </a:pPr>
            <a:endParaRPr/>
          </a:p>
        </p:txBody>
      </p:sp>
      <p:sp>
        <p:nvSpPr>
          <p:cNvPr id="133" name="Google Shape;1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D9D37-59B6-4FD4-B62C-EA5223FD416D}" type="datetimeFigureOut">
              <a:rPr lang="zh-CN" altLang="en-US"/>
              <a:pPr>
                <a:defRPr/>
              </a:pPr>
              <a:t>2025/5/24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F6C-3832-4A94-9C78-A09827F550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9838-A36D-4165-A395-840B24B390A6}" type="datetimeFigureOut">
              <a:rPr lang="zh-CN" altLang="en-US"/>
              <a:pPr>
                <a:defRPr/>
              </a:pPr>
              <a:t>2025/5/24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CA8-7327-434E-99BD-8578615981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29E5-0BC8-4359-9890-8277E61C6893}" type="datetimeFigureOut">
              <a:rPr lang="zh-CN" altLang="en-US"/>
              <a:pPr>
                <a:defRPr/>
              </a:pPr>
              <a:t>2025/5/24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9E28C-3C3A-49E1-9025-02BEA78887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C31A-9154-43B9-AC08-B2E1B37570E0}" type="datetimeFigureOut">
              <a:rPr lang="zh-CN" altLang="en-US"/>
              <a:pPr>
                <a:defRPr/>
              </a:pPr>
              <a:t>2025/5/24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1B23-17D3-48A0-9A34-43C89BFDCD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003D-1630-4417-9F76-668A9E0FFDC5}" type="datetimeFigureOut">
              <a:rPr lang="zh-CN" altLang="en-US"/>
              <a:pPr>
                <a:defRPr/>
              </a:pPr>
              <a:t>2025/5/24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CCD0-35AC-49FD-98B8-8BED130348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8E6E-A14D-4A90-B2B4-E9F41E1F8165}" type="datetimeFigureOut">
              <a:rPr lang="zh-CN" altLang="en-US"/>
              <a:pPr>
                <a:defRPr/>
              </a:pPr>
              <a:t>2025/5/24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350B-92BC-41F2-A4FE-565A1044C2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6C53-A131-498A-A525-37077DBA0095}" type="datetimeFigureOut">
              <a:rPr lang="zh-CN" altLang="en-US"/>
              <a:pPr>
                <a:defRPr/>
              </a:pPr>
              <a:t>2025/5/24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A055-C9CE-4D91-9D43-D408D8ECF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0E5D7-D573-4729-A6A0-6031E4F961CC}" type="datetimeFigureOut">
              <a:rPr lang="zh-CN" altLang="en-US"/>
              <a:pPr>
                <a:defRPr/>
              </a:pPr>
              <a:t>2025/5/24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777D0-42B9-4AEE-ADE2-0004775D97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42271-1D37-45F0-82D7-82D18C5C5122}" type="datetimeFigureOut">
              <a:rPr lang="zh-CN" altLang="en-US"/>
              <a:pPr>
                <a:defRPr/>
              </a:pPr>
              <a:t>2025/5/24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1EDB-8CE2-40C9-AB82-6EA86292D4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8085-0888-43B1-9E2E-D6E727554759}" type="datetimeFigureOut">
              <a:rPr lang="zh-CN" altLang="en-US"/>
              <a:pPr>
                <a:defRPr/>
              </a:pPr>
              <a:t>2025/5/24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5EFB-B999-418C-A689-C35398BA7E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5665-1B5B-4687-9E2E-C0A1946DE657}" type="datetimeFigureOut">
              <a:rPr lang="zh-CN" altLang="en-US"/>
              <a:pPr>
                <a:defRPr/>
              </a:pPr>
              <a:t>2025/5/24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D2DC-6CF7-40E1-B2C3-9049AEEFDC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C1C240-9017-4C45-A094-DD8E498073CB}" type="datetimeFigureOut">
              <a:rPr lang="zh-CN" altLang="en-US"/>
              <a:pPr>
                <a:defRPr/>
              </a:pPr>
              <a:t>2025/5/24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EEFD9F-D935-4FC2-AC09-44F040414E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00150"/>
          </a:xfrm>
        </p:spPr>
        <p:txBody>
          <a:bodyPr/>
          <a:lstStyle/>
          <a:p>
            <a:r>
              <a:rPr lang="zh-CN" altLang="en-US" sz="3600" b="1" dirty="0" smtClean="0"/>
              <a:t>心存圣洁、敬虔度日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彼前</a:t>
            </a:r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13-16</a:t>
            </a:r>
            <a:endParaRPr lang="zh-CN" sz="3200" b="1" dirty="0"/>
          </a:p>
        </p:txBody>
      </p:sp>
      <p:pic>
        <p:nvPicPr>
          <p:cNvPr id="1027" name="Picture 3" descr="E:\2025 证道\在试炼中的盼望与喜乐\painting_of_Jesus_Christ_in_the_style_of_Paolo_V__0047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76351"/>
            <a:ext cx="9144000" cy="3867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b="1" dirty="0" smtClean="0"/>
              <a:t>B. </a:t>
            </a:r>
            <a:r>
              <a:rPr lang="zh-CN" altLang="en-US" sz="3600" b="1" dirty="0" smtClean="0"/>
              <a:t>思想上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1600" b="1" dirty="0" smtClean="0"/>
              <a:t/>
            </a:r>
            <a:br>
              <a:rPr lang="zh-CN" altLang="en-US" sz="1600" b="1" dirty="0" smtClean="0"/>
            </a:br>
            <a:r>
              <a:rPr lang="zh-CN" altLang="en-US" sz="3200" b="1" dirty="0" smtClean="0">
                <a:solidFill>
                  <a:srgbClr val="0070C0"/>
                </a:solidFill>
              </a:rPr>
              <a:t>箴</a:t>
            </a:r>
            <a:r>
              <a:rPr lang="en-US" sz="3200" b="1" dirty="0" smtClean="0">
                <a:solidFill>
                  <a:srgbClr val="0070C0"/>
                </a:solidFill>
              </a:rPr>
              <a:t> 4:23 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要保守你心，胜过保守一切，因为一生的果效是由心发出。</a:t>
            </a:r>
            <a:r>
              <a:rPr lang="en-US" altLang="zh-CN" sz="3200" b="1" dirty="0" smtClean="0">
                <a:solidFill>
                  <a:srgbClr val="0070C0"/>
                </a:solidFill>
              </a:rPr>
              <a:t/>
            </a:r>
            <a:br>
              <a:rPr lang="en-US" altLang="zh-CN" sz="3200" b="1" dirty="0" smtClean="0">
                <a:solidFill>
                  <a:srgbClr val="0070C0"/>
                </a:solidFill>
              </a:rPr>
            </a:br>
            <a:r>
              <a:rPr lang="zh-CN" altLang="en-US" sz="1200" b="1" dirty="0" smtClean="0"/>
              <a:t/>
            </a:r>
            <a:br>
              <a:rPr lang="zh-CN" altLang="en-US" sz="1200" b="1" dirty="0" smtClean="0"/>
            </a:br>
            <a:r>
              <a:rPr lang="en-US" altLang="zh-CN" sz="3200" b="1" dirty="0" smtClean="0"/>
              <a:t>	</a:t>
            </a:r>
            <a:r>
              <a:rPr lang="zh-CN" altLang="en-US" sz="3200" b="1" dirty="0" smtClean="0"/>
              <a:t>是否常被贪婪、嫉妒、色情、骄傲、苦毒所占据？是否常默想神的话、思想属天的事、愿意顺服神的心意？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en-US" altLang="zh-CN" sz="1200" b="1" dirty="0" smtClean="0"/>
              <a:t/>
            </a:r>
            <a:br>
              <a:rPr lang="en-US" altLang="zh-CN" sz="1200" b="1" dirty="0" smtClean="0"/>
            </a:br>
            <a:r>
              <a:rPr lang="zh-CN" altLang="en-US" sz="3200" b="1" dirty="0" smtClean="0">
                <a:solidFill>
                  <a:srgbClr val="0070C0"/>
                </a:solidFill>
              </a:rPr>
              <a:t>诗</a:t>
            </a:r>
            <a:r>
              <a:rPr lang="en-US" sz="3200" b="1" dirty="0" smtClean="0">
                <a:solidFill>
                  <a:srgbClr val="0070C0"/>
                </a:solidFill>
              </a:rPr>
              <a:t>1:2 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惟喜爱耶和华的律法，昼夜思想，这人便为有福。</a:t>
            </a:r>
            <a:r>
              <a:rPr lang="en-US" sz="3200" b="1" dirty="0" smtClean="0">
                <a:solidFill>
                  <a:srgbClr val="0070C0"/>
                </a:solidFill>
              </a:rPr>
              <a:t>3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他要像一棵树栽在溪水旁，按时候结果子，叶子也不枯干。凡他所作的，尽都顺利。</a:t>
            </a:r>
            <a:endParaRPr lang="zh-CN" alt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b="1" dirty="0" smtClean="0"/>
              <a:t>C. </a:t>
            </a:r>
            <a:r>
              <a:rPr lang="zh-CN" altLang="en-US" sz="3600" b="1" dirty="0" smtClean="0"/>
              <a:t>工作或学业中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/>
            </a:r>
            <a:br>
              <a:rPr lang="zh-CN" altLang="en-US" sz="3600" b="1" dirty="0" smtClean="0"/>
            </a:br>
            <a:r>
              <a:rPr lang="zh-CN" altLang="en-US" sz="3600" b="1" dirty="0" smtClean="0">
                <a:solidFill>
                  <a:srgbClr val="0070C0"/>
                </a:solidFill>
              </a:rPr>
              <a:t>西</a:t>
            </a:r>
            <a:r>
              <a:rPr lang="en-US" sz="3600" b="1" dirty="0" smtClean="0">
                <a:solidFill>
                  <a:srgbClr val="0070C0"/>
                </a:solidFill>
              </a:rPr>
              <a:t> 3:23 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无论做什么，都要从心里做，像是给主做的，不是给人做的。 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/>
            </a:r>
            <a:br>
              <a:rPr lang="zh-CN" altLang="en-US" sz="3600" b="1" dirty="0" smtClean="0"/>
            </a:br>
            <a:r>
              <a:rPr lang="zh-CN" altLang="en-US" sz="3600" b="1" dirty="0" smtClean="0"/>
              <a:t>工作中是否忠心、诚实、不偷懒、不欺诈？是否为荣耀神而努力工作，不只是为升职加薪？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学习是否努力，有良好的品格见证？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b="1" dirty="0" smtClean="0"/>
              <a:t>D. </a:t>
            </a:r>
            <a:r>
              <a:rPr lang="zh-CN" altLang="en-US" sz="3600" b="1" dirty="0" smtClean="0"/>
              <a:t>金钱使用上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/>
            </a:r>
            <a:br>
              <a:rPr lang="zh-CN" altLang="en-US" sz="3600" b="1" dirty="0" smtClean="0"/>
            </a:br>
            <a:r>
              <a:rPr lang="zh-CN" altLang="en-US" sz="3600" b="1" dirty="0" smtClean="0">
                <a:solidFill>
                  <a:srgbClr val="0070C0"/>
                </a:solidFill>
              </a:rPr>
              <a:t>太</a:t>
            </a:r>
            <a:r>
              <a:rPr lang="en-US" sz="3600" b="1" dirty="0" smtClean="0">
                <a:solidFill>
                  <a:srgbClr val="0070C0"/>
                </a:solidFill>
              </a:rPr>
              <a:t> 6:24 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你们不能又事奉神，又事奉玛门（财利）。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/>
            </a:r>
            <a:br>
              <a:rPr lang="zh-CN" altLang="en-US" sz="3600" b="1" dirty="0" smtClean="0"/>
            </a:br>
            <a:r>
              <a:rPr lang="zh-CN" altLang="en-US" sz="3600" b="1" dirty="0" smtClean="0"/>
              <a:t>是否在理财上有节制？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是否乐意奉献支持教会和需要的肢体？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是否以金钱为神，还是以神为主？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b="1" dirty="0" smtClean="0"/>
              <a:t>E. </a:t>
            </a:r>
            <a:r>
              <a:rPr lang="zh-CN" altLang="en-US" sz="3600" b="1" dirty="0" smtClean="0"/>
              <a:t>人际关系中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1600" b="1" dirty="0" smtClean="0"/>
              <a:t/>
            </a:r>
            <a:br>
              <a:rPr lang="zh-CN" altLang="en-US" sz="1600" b="1" dirty="0" smtClean="0"/>
            </a:br>
            <a:r>
              <a:rPr lang="zh-CN" altLang="en-US" sz="3600" b="1" dirty="0" smtClean="0">
                <a:solidFill>
                  <a:srgbClr val="0070C0"/>
                </a:solidFill>
              </a:rPr>
              <a:t>来</a:t>
            </a:r>
            <a:r>
              <a:rPr lang="en-US" sz="3600" b="1" dirty="0" smtClean="0">
                <a:solidFill>
                  <a:srgbClr val="0070C0"/>
                </a:solidFill>
              </a:rPr>
              <a:t>12:14 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总要追求与众人和睦，并要追求圣洁。</a:t>
            </a:r>
            <a:r>
              <a:rPr lang="en-US" altLang="zh-CN" sz="3600" b="1" dirty="0" smtClean="0">
                <a:solidFill>
                  <a:srgbClr val="0070C0"/>
                </a:solidFill>
              </a:rPr>
              <a:t/>
            </a:r>
            <a:br>
              <a:rPr lang="en-US" altLang="zh-CN" sz="3600" b="1" dirty="0" smtClean="0">
                <a:solidFill>
                  <a:srgbClr val="0070C0"/>
                </a:solidFill>
              </a:rPr>
            </a:br>
            <a:r>
              <a:rPr lang="zh-CN" altLang="en-US" sz="3600" b="1" dirty="0" smtClean="0"/>
              <a:t/>
            </a:r>
            <a:br>
              <a:rPr lang="zh-CN" altLang="en-US" sz="3600" b="1" dirty="0" smtClean="0"/>
            </a:br>
            <a:r>
              <a:rPr lang="zh-CN" altLang="en-US" sz="3400" b="1" dirty="0" smtClean="0"/>
              <a:t>是否与人和睦相处</a:t>
            </a:r>
            <a:r>
              <a:rPr lang="en-US" altLang="zh-CN" sz="3400" b="1" dirty="0" smtClean="0"/>
              <a:t>, </a:t>
            </a:r>
            <a:r>
              <a:rPr lang="zh-CN" altLang="en-US" sz="3400" b="1" dirty="0" smtClean="0"/>
              <a:t>有宽恕、忍耐、包容的心？</a:t>
            </a:r>
            <a:r>
              <a:rPr lang="en-US" altLang="zh-CN" sz="3400" b="1" dirty="0" smtClean="0"/>
              <a:t/>
            </a:r>
            <a:br>
              <a:rPr lang="en-US" altLang="zh-CN" sz="3400" b="1" dirty="0" smtClean="0"/>
            </a:br>
            <a:r>
              <a:rPr lang="zh-CN" altLang="en-US" sz="3400" b="1" dirty="0" smtClean="0"/>
              <a:t>是否在人际冲突中反映出圣洁和属神的态度？</a:t>
            </a:r>
            <a:r>
              <a:rPr lang="en-US" altLang="zh-CN" sz="3400" b="1" dirty="0" smtClean="0"/>
              <a:t/>
            </a:r>
            <a:br>
              <a:rPr lang="en-US" altLang="zh-CN" sz="3400" b="1" dirty="0" smtClean="0"/>
            </a:br>
            <a:r>
              <a:rPr lang="zh-CN" altLang="en-US" sz="3400" b="1" dirty="0" smtClean="0"/>
              <a:t>是否在关系中活出爱人、谦卑服事的生命？</a:t>
            </a:r>
            <a:endParaRPr lang="zh-CN" altLang="en-US" sz="34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b="1" dirty="0" smtClean="0"/>
              <a:t>F. </a:t>
            </a:r>
            <a:r>
              <a:rPr lang="zh-CN" altLang="en-US" sz="3600" b="1" dirty="0" smtClean="0"/>
              <a:t>网络、社交媒体和娱乐中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/>
            </a:r>
            <a:br>
              <a:rPr lang="zh-CN" altLang="en-US" sz="3600" b="1" dirty="0" smtClean="0"/>
            </a:br>
            <a:r>
              <a:rPr lang="zh-CN" altLang="en-US" sz="3600" b="1" dirty="0" smtClean="0">
                <a:solidFill>
                  <a:srgbClr val="0070C0"/>
                </a:solidFill>
              </a:rPr>
              <a:t>弗</a:t>
            </a:r>
            <a:r>
              <a:rPr lang="en-US" sz="3600" b="1" dirty="0" smtClean="0">
                <a:solidFill>
                  <a:srgbClr val="0070C0"/>
                </a:solidFill>
              </a:rPr>
              <a:t> 5:15 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你们要谨慎行事，不要像愚昧人，当像智慧人。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/>
            </a:r>
            <a:br>
              <a:rPr lang="zh-CN" altLang="en-US" sz="3600" b="1" dirty="0" smtClean="0"/>
            </a:br>
            <a:r>
              <a:rPr lang="zh-CN" altLang="en-US" sz="3600" b="1" dirty="0" smtClean="0"/>
              <a:t>浏览的内容是否荣耀神？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所转发、点赞、评论的是否合乎真理？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我们的时间是否被属世的娱乐消耗，还是有节制？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b="1" dirty="0" smtClean="0"/>
              <a:t>G. </a:t>
            </a:r>
            <a:r>
              <a:rPr lang="zh-CN" altLang="en-US" sz="3600" b="1" dirty="0" smtClean="0"/>
              <a:t>面对试探和私下无人看见的时候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/>
            </a:r>
            <a:br>
              <a:rPr lang="zh-CN" altLang="en-US" sz="3600" b="1" dirty="0" smtClean="0"/>
            </a:br>
            <a:r>
              <a:rPr lang="zh-CN" altLang="en-US" sz="3600" b="1" dirty="0" smtClean="0">
                <a:solidFill>
                  <a:srgbClr val="0070C0"/>
                </a:solidFill>
              </a:rPr>
              <a:t>林前</a:t>
            </a:r>
            <a:r>
              <a:rPr lang="en-US" sz="3600" b="1" dirty="0" smtClean="0">
                <a:solidFill>
                  <a:srgbClr val="0070C0"/>
                </a:solidFill>
              </a:rPr>
              <a:t>4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：</a:t>
            </a:r>
            <a:r>
              <a:rPr lang="en-US" sz="3600" b="1" dirty="0" smtClean="0">
                <a:solidFill>
                  <a:srgbClr val="0070C0"/>
                </a:solidFill>
              </a:rPr>
              <a:t>5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节 所以时候未到，什么都不要论断，只等主来，他要照出暗中的隐情，显明人心的意念。那时各人要从神那里得着称赞。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/>
            </a:r>
            <a:br>
              <a:rPr lang="zh-CN" altLang="en-US" sz="3600" b="1" dirty="0" smtClean="0"/>
            </a:br>
            <a:r>
              <a:rPr lang="zh-CN" altLang="en-US" sz="3600" b="1" dirty="0" smtClean="0"/>
              <a:t>是否在没有人看的地方依然敬畏神？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是不是“表里如一”，不作假冒为善的人？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>
            <a:spLocks noGrp="1"/>
          </p:cNvSpPr>
          <p:nvPr>
            <p:ph type="title"/>
          </p:nvPr>
        </p:nvSpPr>
        <p:spPr>
          <a:xfrm>
            <a:off x="-28636" y="-10085"/>
            <a:ext cx="9172636" cy="3572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000" b="1" dirty="0" err="1">
                <a:latin typeface="汉仪中楷简" panose="02010604000101010101" pitchFamily="2" charset="-122"/>
                <a:ea typeface="汉仪中楷简" panose="02010604000101010101" pitchFamily="2" charset="-122"/>
                <a:cs typeface="Arial"/>
                <a:sym typeface="Arial"/>
              </a:rPr>
              <a:t>总结</a:t>
            </a:r>
            <a:r>
              <a:rPr lang="en-US" sz="4000" b="1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40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4000" b="1" dirty="0" smtClean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Summary</a:t>
            </a:r>
            <a:endParaRPr sz="40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0" y="3257550"/>
            <a:ext cx="91440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j-cs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3105150"/>
            <a:ext cx="91440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0" y="2343150"/>
            <a:ext cx="9144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 bwMode="auto">
          <a:xfrm>
            <a:off x="0" y="1962150"/>
            <a:ext cx="914400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</a:br>
            <a:r>
              <a:rPr kumimoji="0" lang="zh-CN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/>
            </a:r>
            <a:br>
              <a:rPr kumimoji="0" lang="zh-CN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 bwMode="auto">
          <a:xfrm>
            <a:off x="0" y="1276350"/>
            <a:ext cx="9144000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标题 1"/>
          <p:cNvSpPr txBox="1">
            <a:spLocks/>
          </p:cNvSpPr>
          <p:nvPr/>
        </p:nvSpPr>
        <p:spPr bwMode="auto">
          <a:xfrm>
            <a:off x="533400" y="2038350"/>
            <a:ext cx="8001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579276"/>
          </a:xfrm>
        </p:spPr>
        <p:txBody>
          <a:bodyPr/>
          <a:lstStyle/>
          <a:p>
            <a:r>
              <a:rPr lang="zh-CN" altLang="en-US" b="1" dirty="0"/>
              <a:t>祈祷</a:t>
            </a:r>
            <a:r>
              <a:rPr lang="en-US" altLang="zh-CN" b="1" dirty="0"/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895351"/>
            <a:ext cx="9108504" cy="42481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77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引言</a:t>
            </a:r>
            <a:r>
              <a:rPr lang="en-US" altLang="zh-CN" sz="3600" b="1" dirty="0" smtClean="0"/>
              <a:t>:</a:t>
            </a:r>
            <a:br>
              <a:rPr lang="en-US" altLang="zh-CN" sz="3600" b="1" dirty="0" smtClean="0"/>
            </a:br>
            <a:r>
              <a:rPr lang="zh-CN" altLang="en-US" sz="1600" b="1" dirty="0" smtClean="0"/>
              <a:t/>
            </a:r>
            <a:br>
              <a:rPr lang="zh-CN" altLang="en-US" sz="1600" b="1" dirty="0" smtClean="0"/>
            </a:br>
            <a:r>
              <a:rPr lang="zh-CN" altLang="en-US" sz="3600" b="1" dirty="0" smtClean="0"/>
              <a:t>在逼迫与试炼中，信徒如何活出信仰？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1600" b="1" dirty="0" smtClean="0"/>
              <a:t/>
            </a:r>
            <a:br>
              <a:rPr lang="zh-CN" altLang="en-US" sz="1600" b="1" dirty="0" smtClean="0"/>
            </a:br>
            <a:r>
              <a:rPr lang="zh-CN" altLang="en-US" sz="3600" b="1" dirty="0" smtClean="0"/>
              <a:t>神已赐救恩，呼召我们回应。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1600" b="1" dirty="0" smtClean="0"/>
              <a:t/>
            </a:r>
            <a:br>
              <a:rPr lang="zh-CN" altLang="en-US" sz="1600" b="1" dirty="0" smtClean="0"/>
            </a:br>
            <a:r>
              <a:rPr lang="zh-CN" altLang="en-US" sz="3600" b="1" dirty="0" smtClean="0"/>
              <a:t>核心主题：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                    1</a:t>
            </a:r>
            <a:r>
              <a:rPr lang="zh-CN" altLang="en-US" sz="3600" b="1" dirty="0" smtClean="0"/>
              <a:t>、预备心思，盼望基督再来</a:t>
            </a:r>
            <a:br>
              <a:rPr lang="zh-CN" altLang="en-US" sz="3600" b="1" dirty="0" smtClean="0"/>
            </a:br>
            <a:r>
              <a:rPr lang="zh-CN" altLang="en-US" sz="3600" b="1" dirty="0" smtClean="0"/>
              <a:t>                    </a:t>
            </a:r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、活出圣洁，脱离从前私欲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一、预备心思，坚定盼望（</a:t>
            </a:r>
            <a:r>
              <a:rPr lang="en-US" altLang="zh-CN" sz="3600" b="1" dirty="0" smtClean="0"/>
              <a:t>v13</a:t>
            </a:r>
            <a:r>
              <a:rPr lang="zh-CN" altLang="en-US" sz="3600" b="1" dirty="0" smtClean="0"/>
              <a:t>）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>
                <a:solidFill>
                  <a:srgbClr val="0070C0"/>
                </a:solidFill>
              </a:rPr>
              <a:t/>
            </a:r>
            <a:br>
              <a:rPr lang="en-US" altLang="zh-CN" sz="3600" b="1" dirty="0" smtClean="0">
                <a:solidFill>
                  <a:srgbClr val="0070C0"/>
                </a:solidFill>
              </a:rPr>
            </a:br>
            <a:r>
              <a:rPr lang="en-US" altLang="zh-CN" sz="3600" b="1" dirty="0" smtClean="0">
                <a:solidFill>
                  <a:srgbClr val="0070C0"/>
                </a:solidFill>
              </a:rPr>
              <a:t>	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所以要约束你们的心，谨慎自守，专心盼望耶稣基督显现的时候所带来给你们的恩。</a:t>
            </a:r>
            <a:r>
              <a:rPr lang="zh-CN" altLang="en-US" sz="3600" b="1" dirty="0" smtClean="0"/>
              <a:t/>
            </a:r>
            <a:br>
              <a:rPr lang="zh-CN" altLang="en-US" sz="3600" b="1" dirty="0" smtClean="0"/>
            </a:br>
            <a:r>
              <a:rPr lang="zh-CN" altLang="en-US" sz="3600" b="1" dirty="0" smtClean="0"/>
              <a:t>约束己心：思想集中，属灵清醒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1600" b="1" dirty="0" smtClean="0"/>
              <a:t/>
            </a:r>
            <a:br>
              <a:rPr lang="zh-CN" altLang="en-US" sz="1600" b="1" dirty="0" smtClean="0"/>
            </a:br>
            <a:r>
              <a:rPr lang="zh-CN" altLang="en-US" sz="3600" b="1" dirty="0" smtClean="0"/>
              <a:t>谨慎自守：保持属灵的警觉，不沉迷今生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1600" b="1" dirty="0" smtClean="0"/>
              <a:t/>
            </a:r>
            <a:br>
              <a:rPr lang="zh-CN" altLang="en-US" sz="1600" b="1" dirty="0" smtClean="0"/>
            </a:br>
            <a:r>
              <a:rPr lang="zh-CN" altLang="en-US" sz="3600" b="1" dirty="0" smtClean="0"/>
              <a:t>专心盼望：基督再来为终极盼望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endParaRPr lang="zh-CN" altLang="en-US" sz="3200" b="1" dirty="0"/>
          </a:p>
        </p:txBody>
      </p:sp>
      <p:pic>
        <p:nvPicPr>
          <p:cNvPr id="1026" name="Picture 2" descr="E:\2025 证道\在试炼中的盼望与喜乐\id13948870-shutterstock_2186845449-600x4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86275" y="2038350"/>
            <a:ext cx="4657725" cy="3105150"/>
          </a:xfrm>
          <a:prstGeom prst="rect">
            <a:avLst/>
          </a:prstGeom>
          <a:noFill/>
        </p:spPr>
      </p:pic>
      <p:pic>
        <p:nvPicPr>
          <p:cNvPr id="1027" name="Picture 3" descr="E:\2025 证道\在试炼中的盼望与喜乐\oxFXWjAP-600x400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314825" cy="2876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1955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二、脱离从前，活出圣洁（</a:t>
            </a:r>
            <a:r>
              <a:rPr lang="en-US" altLang="zh-CN" sz="3600" b="1" dirty="0" smtClean="0"/>
              <a:t>v14-16</a:t>
            </a:r>
            <a:r>
              <a:rPr lang="zh-CN" altLang="en-US" sz="3600" b="1" dirty="0" smtClean="0"/>
              <a:t>）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	</a:t>
            </a:r>
            <a:r>
              <a:rPr lang="en-US" sz="3600" b="1" dirty="0" smtClean="0"/>
              <a:t>14</a:t>
            </a:r>
            <a:r>
              <a:rPr lang="zh-CN" altLang="en-US" sz="3600" b="1" dirty="0" smtClean="0"/>
              <a:t>你们既作顺命的儿女，就不要效法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从前</a:t>
            </a:r>
            <a:r>
              <a:rPr lang="zh-CN" altLang="en-US" sz="3600" b="1" dirty="0" smtClean="0"/>
              <a:t>蒙昧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无知</a:t>
            </a:r>
            <a:r>
              <a:rPr lang="zh-CN" altLang="en-US" sz="3600" b="1" dirty="0" smtClean="0"/>
              <a:t>的时候，那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放纵私欲</a:t>
            </a:r>
            <a:r>
              <a:rPr lang="zh-CN" altLang="en-US" sz="3600" b="1" dirty="0" smtClean="0"/>
              <a:t>的样子。</a:t>
            </a:r>
            <a:r>
              <a:rPr lang="en-US" sz="3600" b="1" dirty="0" smtClean="0"/>
              <a:t>15</a:t>
            </a:r>
            <a:r>
              <a:rPr lang="zh-CN" altLang="en-US" sz="3600" b="1" dirty="0" smtClean="0"/>
              <a:t>那召你们的既是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圣洁</a:t>
            </a:r>
            <a:r>
              <a:rPr lang="zh-CN" altLang="en-US" sz="3600" b="1" dirty="0" smtClean="0"/>
              <a:t>，你们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在一切所行的事上</a:t>
            </a:r>
            <a:r>
              <a:rPr lang="zh-CN" altLang="en-US" sz="3600" b="1" dirty="0" smtClean="0"/>
              <a:t>也要圣洁。</a:t>
            </a:r>
            <a:r>
              <a:rPr lang="en-US" sz="3600" b="1" dirty="0" smtClean="0"/>
              <a:t>16</a:t>
            </a:r>
            <a:r>
              <a:rPr lang="zh-CN" altLang="en-US" sz="3600" b="1" dirty="0" smtClean="0"/>
              <a:t>因为经上记着说，你们要圣洁，因为我是圣洁的。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8595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、圣洁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200" b="1" dirty="0" smtClean="0"/>
              <a:t/>
            </a:r>
            <a:br>
              <a:rPr lang="en-US" altLang="zh-CN" sz="1200" b="1" dirty="0" smtClean="0"/>
            </a:br>
            <a:r>
              <a:rPr lang="en-US" sz="3600" b="1" dirty="0" smtClean="0"/>
              <a:t> 15</a:t>
            </a:r>
            <a:r>
              <a:rPr lang="zh-CN" altLang="en-US" sz="3600" b="1" dirty="0" smtClean="0"/>
              <a:t>那召你们的既是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圣洁</a:t>
            </a:r>
            <a:r>
              <a:rPr lang="zh-CN" altLang="en-US" sz="3600" b="1" dirty="0" smtClean="0"/>
              <a:t>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你们</a:t>
            </a:r>
            <a:r>
              <a:rPr lang="zh-CN" altLang="en-US" sz="3600" b="1" dirty="0" smtClean="0"/>
              <a:t>在一切所行的事上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也要圣洁</a:t>
            </a:r>
            <a:r>
              <a:rPr lang="zh-CN" altLang="en-US" sz="3600" b="1" dirty="0" smtClean="0"/>
              <a:t>。</a:t>
            </a:r>
            <a:endParaRPr lang="zh-CN" altLang="en-US" sz="36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1962150"/>
          <a:ext cx="9144000" cy="3181350"/>
        </p:xfrm>
        <a:graphic>
          <a:graphicData uri="http://schemas.openxmlformats.org/drawingml/2006/table">
            <a:tbl>
              <a:tblPr/>
              <a:tblGrid>
                <a:gridCol w="1228033"/>
                <a:gridCol w="1127180"/>
                <a:gridCol w="1962677"/>
                <a:gridCol w="4826110"/>
              </a:tblGrid>
              <a:tr h="4544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0" dirty="0">
                          <a:latin typeface="Calibri"/>
                          <a:ea typeface="宋体"/>
                          <a:cs typeface="Times New Roman"/>
                        </a:rPr>
                        <a:t>语言</a:t>
                      </a:r>
                      <a:endParaRPr lang="zh-CN" sz="28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0" dirty="0">
                          <a:latin typeface="Calibri"/>
                          <a:ea typeface="宋体"/>
                          <a:cs typeface="Times New Roman"/>
                        </a:rPr>
                        <a:t>原文</a:t>
                      </a:r>
                      <a:endParaRPr lang="zh-CN" sz="28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0">
                          <a:latin typeface="Calibri"/>
                          <a:ea typeface="宋体"/>
                          <a:cs typeface="Times New Roman"/>
                        </a:rPr>
                        <a:t>音译</a:t>
                      </a:r>
                      <a:endParaRPr lang="zh-CN" sz="2800" b="1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0" dirty="0">
                          <a:latin typeface="Calibri"/>
                          <a:ea typeface="宋体"/>
                          <a:cs typeface="Times New Roman"/>
                        </a:rPr>
                        <a:t>含义</a:t>
                      </a:r>
                      <a:endParaRPr lang="zh-CN" sz="28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79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800" b="1" kern="0">
                          <a:latin typeface="Calibri"/>
                          <a:ea typeface="宋体"/>
                          <a:cs typeface="Times New Roman"/>
                        </a:rPr>
                        <a:t>希伯来文</a:t>
                      </a:r>
                      <a:endParaRPr lang="zh-CN" sz="2800" b="1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0" dirty="0" err="1">
                          <a:latin typeface="Times New Roman"/>
                          <a:ea typeface="宋体"/>
                          <a:cs typeface="Times New Roman"/>
                        </a:rPr>
                        <a:t>קָדוֹש</a:t>
                      </a:r>
                      <a:r>
                        <a:rPr lang="en-US" sz="2800" b="1" kern="0" dirty="0">
                          <a:latin typeface="Times New Roman"/>
                          <a:ea typeface="宋体"/>
                          <a:cs typeface="Times New Roman"/>
                        </a:rPr>
                        <a:t>ׁ</a:t>
                      </a:r>
                      <a:endParaRPr lang="zh-CN" sz="28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0" dirty="0" err="1">
                          <a:latin typeface="Calibri"/>
                          <a:ea typeface="宋体"/>
                          <a:cs typeface="Times New Roman"/>
                        </a:rPr>
                        <a:t>Qadosh</a:t>
                      </a:r>
                      <a:r>
                        <a:rPr lang="en-US" sz="2800" b="1" kern="0" dirty="0">
                          <a:latin typeface="Calibri"/>
                          <a:ea typeface="宋体"/>
                          <a:cs typeface="Times New Roman"/>
                        </a:rPr>
                        <a:t> / </a:t>
                      </a:r>
                      <a:r>
                        <a:rPr lang="en-US" sz="2800" b="1" kern="0" dirty="0" err="1">
                          <a:latin typeface="Calibri"/>
                          <a:ea typeface="宋体"/>
                          <a:cs typeface="Times New Roman"/>
                        </a:rPr>
                        <a:t>Qadosh</a:t>
                      </a:r>
                      <a:r>
                        <a:rPr lang="en-US" sz="2800" b="1" kern="0" dirty="0">
                          <a:latin typeface="Calibri"/>
                          <a:ea typeface="宋体"/>
                          <a:cs typeface="Times New Roman"/>
                        </a:rPr>
                        <a:t> (</a:t>
                      </a:r>
                      <a:r>
                        <a:rPr lang="en-US" sz="2800" b="1" kern="0" dirty="0" err="1">
                          <a:latin typeface="Times New Roman"/>
                          <a:ea typeface="宋体"/>
                          <a:cs typeface="Times New Roman"/>
                        </a:rPr>
                        <a:t>קדוש</a:t>
                      </a:r>
                      <a:r>
                        <a:rPr lang="en-US" sz="2800" b="1" kern="0" dirty="0"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28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0" dirty="0">
                          <a:solidFill>
                            <a:srgbClr val="0070C0"/>
                          </a:solidFill>
                          <a:latin typeface="Calibri"/>
                          <a:ea typeface="宋体"/>
                          <a:cs typeface="Times New Roman"/>
                        </a:rPr>
                        <a:t>“</a:t>
                      </a:r>
                      <a:r>
                        <a:rPr lang="zh-CN" sz="2800" b="1" kern="0" dirty="0">
                          <a:solidFill>
                            <a:srgbClr val="0070C0"/>
                          </a:solidFill>
                          <a:latin typeface="Calibri"/>
                          <a:ea typeface="宋体"/>
                          <a:cs typeface="Times New Roman"/>
                        </a:rPr>
                        <a:t>分别出来</a:t>
                      </a:r>
                      <a:r>
                        <a:rPr lang="en-US" sz="2800" b="1" kern="0" dirty="0">
                          <a:solidFill>
                            <a:srgbClr val="0070C0"/>
                          </a:solidFill>
                          <a:latin typeface="Calibri"/>
                          <a:ea typeface="宋体"/>
                          <a:cs typeface="Times New Roman"/>
                        </a:rPr>
                        <a:t>”</a:t>
                      </a:r>
                      <a:r>
                        <a:rPr lang="zh-CN" sz="2800" b="1" kern="0" dirty="0">
                          <a:solidFill>
                            <a:srgbClr val="0070C0"/>
                          </a:solidFill>
                          <a:latin typeface="Calibri"/>
                          <a:ea typeface="宋体"/>
                          <a:cs typeface="Times New Roman"/>
                        </a:rPr>
                        <a:t>、</a:t>
                      </a:r>
                      <a:r>
                        <a:rPr lang="en-US" sz="2800" b="1" kern="0" dirty="0">
                          <a:solidFill>
                            <a:srgbClr val="0070C0"/>
                          </a:solidFill>
                          <a:latin typeface="Calibri"/>
                          <a:ea typeface="宋体"/>
                          <a:cs typeface="Times New Roman"/>
                        </a:rPr>
                        <a:t>“</a:t>
                      </a:r>
                      <a:r>
                        <a:rPr lang="zh-CN" sz="2800" b="1" kern="0" dirty="0">
                          <a:solidFill>
                            <a:srgbClr val="0070C0"/>
                          </a:solidFill>
                          <a:latin typeface="Calibri"/>
                          <a:ea typeface="宋体"/>
                          <a:cs typeface="Times New Roman"/>
                        </a:rPr>
                        <a:t>专属的</a:t>
                      </a:r>
                      <a:r>
                        <a:rPr lang="en-US" sz="2800" b="1" kern="0" dirty="0">
                          <a:solidFill>
                            <a:srgbClr val="0070C0"/>
                          </a:solidFill>
                          <a:latin typeface="Calibri"/>
                          <a:ea typeface="宋体"/>
                          <a:cs typeface="Times New Roman"/>
                        </a:rPr>
                        <a:t>”</a:t>
                      </a:r>
                      <a:r>
                        <a:rPr lang="zh-CN" sz="2800" b="1" kern="0" dirty="0">
                          <a:solidFill>
                            <a:srgbClr val="0070C0"/>
                          </a:solidFill>
                          <a:latin typeface="Calibri"/>
                          <a:ea typeface="宋体"/>
                          <a:cs typeface="Times New Roman"/>
                        </a:rPr>
                        <a:t>、</a:t>
                      </a:r>
                      <a:r>
                        <a:rPr lang="en-US" sz="2800" b="1" kern="0" dirty="0">
                          <a:solidFill>
                            <a:srgbClr val="0070C0"/>
                          </a:solidFill>
                          <a:latin typeface="Calibri"/>
                          <a:ea typeface="宋体"/>
                          <a:cs typeface="Times New Roman"/>
                        </a:rPr>
                        <a:t>“</a:t>
                      </a:r>
                      <a:r>
                        <a:rPr lang="zh-CN" sz="2800" b="1" kern="0" dirty="0">
                          <a:solidFill>
                            <a:srgbClr val="0070C0"/>
                          </a:solidFill>
                          <a:latin typeface="Calibri"/>
                          <a:ea typeface="宋体"/>
                          <a:cs typeface="Times New Roman"/>
                        </a:rPr>
                        <a:t>神圣的</a:t>
                      </a:r>
                      <a:r>
                        <a:rPr lang="en-US" sz="2800" b="1" kern="0" dirty="0" smtClean="0">
                          <a:latin typeface="Calibri"/>
                          <a:ea typeface="宋体"/>
                          <a:cs typeface="Times New Roman"/>
                        </a:rPr>
                        <a:t>”</a:t>
                      </a:r>
                      <a:r>
                        <a:rPr lang="zh-CN" sz="2800" b="1" kern="0" dirty="0" smtClean="0">
                          <a:latin typeface="Calibri"/>
                          <a:ea typeface="宋体"/>
                          <a:cs typeface="Times New Roman"/>
                        </a:rPr>
                        <a:t>用于</a:t>
                      </a:r>
                      <a:r>
                        <a:rPr lang="zh-CN" sz="2800" b="1" kern="0" dirty="0">
                          <a:latin typeface="Calibri"/>
                          <a:ea typeface="宋体"/>
                          <a:cs typeface="Times New Roman"/>
                        </a:rPr>
                        <a:t>形容神的本性，也用于人、物、时间（如安息日）被分别为圣。</a:t>
                      </a:r>
                      <a:endParaRPr lang="zh-CN" sz="28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89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800" b="1" kern="0">
                          <a:latin typeface="Calibri"/>
                          <a:ea typeface="宋体"/>
                          <a:cs typeface="Times New Roman"/>
                        </a:rPr>
                        <a:t>希腊文</a:t>
                      </a:r>
                      <a:endParaRPr lang="zh-CN" sz="2800" b="1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0">
                          <a:latin typeface="Times New Roman"/>
                          <a:ea typeface="宋体"/>
                          <a:cs typeface="Times New Roman"/>
                        </a:rPr>
                        <a:t>ἅ</a:t>
                      </a:r>
                      <a:r>
                        <a:rPr lang="en-US" sz="2800" b="1" kern="0">
                          <a:latin typeface="Calibri"/>
                          <a:ea typeface="宋体"/>
                          <a:cs typeface="Times New Roman"/>
                        </a:rPr>
                        <a:t>γιο</a:t>
                      </a:r>
                      <a:r>
                        <a:rPr lang="zh-CN" sz="2800" b="1" kern="0">
                          <a:latin typeface="Calibri"/>
                          <a:ea typeface="MS Mincho"/>
                          <a:cs typeface="MS Mincho"/>
                        </a:rPr>
                        <a:t>ς</a:t>
                      </a:r>
                      <a:endParaRPr lang="zh-CN" sz="2800" b="1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0">
                          <a:latin typeface="Calibri"/>
                          <a:ea typeface="宋体"/>
                          <a:cs typeface="Times New Roman"/>
                        </a:rPr>
                        <a:t>Hagios</a:t>
                      </a:r>
                      <a:endParaRPr lang="zh-CN" sz="2800" b="1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0" dirty="0">
                          <a:solidFill>
                            <a:srgbClr val="0070C0"/>
                          </a:solidFill>
                          <a:latin typeface="Calibri"/>
                          <a:ea typeface="宋体"/>
                          <a:cs typeface="Times New Roman"/>
                        </a:rPr>
                        <a:t>“</a:t>
                      </a:r>
                      <a:r>
                        <a:rPr lang="zh-CN" sz="2800" b="1" kern="0" dirty="0">
                          <a:solidFill>
                            <a:srgbClr val="0070C0"/>
                          </a:solidFill>
                          <a:latin typeface="Calibri"/>
                          <a:ea typeface="宋体"/>
                          <a:cs typeface="Times New Roman"/>
                        </a:rPr>
                        <a:t>圣的</a:t>
                      </a:r>
                      <a:r>
                        <a:rPr lang="en-US" sz="2800" b="1" kern="0" dirty="0">
                          <a:solidFill>
                            <a:srgbClr val="0070C0"/>
                          </a:solidFill>
                          <a:latin typeface="Calibri"/>
                          <a:ea typeface="宋体"/>
                          <a:cs typeface="Times New Roman"/>
                        </a:rPr>
                        <a:t>”</a:t>
                      </a:r>
                      <a:r>
                        <a:rPr lang="zh-CN" sz="2800" b="1" kern="0" dirty="0">
                          <a:solidFill>
                            <a:srgbClr val="0070C0"/>
                          </a:solidFill>
                          <a:latin typeface="Calibri"/>
                          <a:ea typeface="宋体"/>
                          <a:cs typeface="Times New Roman"/>
                        </a:rPr>
                        <a:t>、</a:t>
                      </a:r>
                      <a:r>
                        <a:rPr lang="en-US" sz="2800" b="1" kern="0" dirty="0">
                          <a:solidFill>
                            <a:srgbClr val="0070C0"/>
                          </a:solidFill>
                          <a:latin typeface="Calibri"/>
                          <a:ea typeface="宋体"/>
                          <a:cs typeface="Times New Roman"/>
                        </a:rPr>
                        <a:t>“</a:t>
                      </a:r>
                      <a:r>
                        <a:rPr lang="zh-CN" sz="2800" b="1" kern="0" dirty="0">
                          <a:solidFill>
                            <a:srgbClr val="0070C0"/>
                          </a:solidFill>
                          <a:latin typeface="Calibri"/>
                          <a:ea typeface="宋体"/>
                          <a:cs typeface="Times New Roman"/>
                        </a:rPr>
                        <a:t>神圣的</a:t>
                      </a:r>
                      <a:r>
                        <a:rPr lang="en-US" sz="2800" b="1" kern="0" dirty="0">
                          <a:solidFill>
                            <a:srgbClr val="0070C0"/>
                          </a:solidFill>
                          <a:latin typeface="Calibri"/>
                          <a:ea typeface="宋体"/>
                          <a:cs typeface="Times New Roman"/>
                        </a:rPr>
                        <a:t>”</a:t>
                      </a:r>
                      <a:r>
                        <a:rPr lang="zh-CN" sz="2800" b="1" kern="0" dirty="0">
                          <a:solidFill>
                            <a:srgbClr val="0070C0"/>
                          </a:solidFill>
                          <a:latin typeface="Calibri"/>
                          <a:ea typeface="宋体"/>
                          <a:cs typeface="Times New Roman"/>
                        </a:rPr>
                        <a:t>、</a:t>
                      </a:r>
                      <a:r>
                        <a:rPr lang="en-US" sz="2800" b="1" kern="0" dirty="0">
                          <a:solidFill>
                            <a:srgbClr val="0070C0"/>
                          </a:solidFill>
                          <a:latin typeface="Calibri"/>
                          <a:ea typeface="宋体"/>
                          <a:cs typeface="Times New Roman"/>
                        </a:rPr>
                        <a:t>“</a:t>
                      </a:r>
                      <a:r>
                        <a:rPr lang="zh-CN" sz="2800" b="1" kern="0" dirty="0">
                          <a:solidFill>
                            <a:srgbClr val="0070C0"/>
                          </a:solidFill>
                          <a:latin typeface="Calibri"/>
                          <a:ea typeface="宋体"/>
                          <a:cs typeface="Times New Roman"/>
                        </a:rPr>
                        <a:t>分别出来属于神的</a:t>
                      </a:r>
                      <a:r>
                        <a:rPr lang="en-US" sz="2800" b="1" kern="0" dirty="0">
                          <a:solidFill>
                            <a:srgbClr val="0070C0"/>
                          </a:solidFill>
                          <a:latin typeface="Calibri"/>
                          <a:ea typeface="宋体"/>
                          <a:cs typeface="Times New Roman"/>
                        </a:rPr>
                        <a:t>”</a:t>
                      </a:r>
                      <a:endParaRPr lang="zh-CN" sz="2800" b="1" kern="100" dirty="0">
                        <a:solidFill>
                          <a:srgbClr val="0070C0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02895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、一切所行的事上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2000" b="1" dirty="0" smtClean="0"/>
              <a:t/>
            </a:r>
            <a:br>
              <a:rPr lang="en-US" altLang="zh-CN" sz="2000" b="1" dirty="0" smtClean="0"/>
            </a:br>
            <a:r>
              <a:rPr lang="en-US" sz="3600" b="1" dirty="0" smtClean="0"/>
              <a:t> 15</a:t>
            </a:r>
            <a:r>
              <a:rPr lang="zh-CN" altLang="en-US" sz="3600" b="1" dirty="0" smtClean="0"/>
              <a:t>那召你们的既是圣洁，你们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在一切所行的事上</a:t>
            </a:r>
            <a:r>
              <a:rPr lang="zh-CN" altLang="en-US" sz="3600" b="1" dirty="0" smtClean="0"/>
              <a:t>也要圣洁。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b="1" dirty="0" smtClean="0"/>
              <a:t>A. </a:t>
            </a:r>
            <a:r>
              <a:rPr lang="zh-CN" altLang="en-US" sz="3600" b="1" dirty="0" smtClean="0"/>
              <a:t>言语上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/>
            </a:r>
            <a:br>
              <a:rPr lang="zh-CN" altLang="en-US" sz="3600" b="1" dirty="0" smtClean="0"/>
            </a:br>
            <a:r>
              <a:rPr lang="zh-CN" altLang="en-US" sz="3600" b="1" dirty="0" smtClean="0">
                <a:solidFill>
                  <a:srgbClr val="0070C0"/>
                </a:solidFill>
              </a:rPr>
              <a:t>弗</a:t>
            </a:r>
            <a:r>
              <a:rPr lang="en-US" altLang="zh-CN" sz="3600" b="1" dirty="0" smtClean="0">
                <a:solidFill>
                  <a:srgbClr val="0070C0"/>
                </a:solidFill>
              </a:rPr>
              <a:t>4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：</a:t>
            </a:r>
            <a:r>
              <a:rPr lang="en-US" altLang="zh-CN" sz="3600" b="1" dirty="0" smtClean="0">
                <a:solidFill>
                  <a:srgbClr val="0070C0"/>
                </a:solidFill>
              </a:rPr>
              <a:t>29 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污秽的言语一句不可出口，只要随事说造就人的好话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/>
            </a:r>
            <a:br>
              <a:rPr lang="zh-CN" altLang="en-US" sz="3600" b="1" dirty="0" smtClean="0"/>
            </a:br>
            <a:r>
              <a:rPr lang="zh-CN" altLang="en-US" sz="3600" b="1" dirty="0" smtClean="0"/>
              <a:t>是否说谎？是否说带有攻击、贬低、愤怒、抱怨或咒诅的话？是否说带有色情、轻浮、调侃、不敬虔的话？是否使用我们的口来鼓励人、传福音、赞美神？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26843</TotalTime>
  <Words>152</Words>
  <Application>Microsoft Office PowerPoint</Application>
  <PresentationFormat>On-screen Show (16:9)</PresentationFormat>
  <Paragraphs>29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主题</vt:lpstr>
      <vt:lpstr>心存圣洁、敬虔度日 彼前1：13-16</vt:lpstr>
      <vt:lpstr>祈祷/Prayer</vt:lpstr>
      <vt:lpstr>引言:  在逼迫与试炼中，信徒如何活出信仰？  神已赐救恩，呼召我们回应。  核心主题：                     1、预备心思，盼望基督再来                     2、活出圣洁，脱离从前私欲</vt:lpstr>
      <vt:lpstr>一、预备心思，坚定盼望（v13）   所以要约束你们的心，谨慎自守，专心盼望耶稣基督显现的时候所带来给你们的恩。 约束己心：思想集中，属灵清醒  谨慎自守：保持属灵的警觉，不沉迷今生  专心盼望：基督再来为终极盼望</vt:lpstr>
      <vt:lpstr>Slide 5</vt:lpstr>
      <vt:lpstr>二、脱离从前，活出圣洁（v14-16）   14你们既作顺命的儿女，就不要效法从前蒙昧无知的时候，那放纵私欲的样子。15那召你们的既是圣洁，你们在一切所行的事上也要圣洁。16因为经上记着说，你们要圣洁，因为我是圣洁的。</vt:lpstr>
      <vt:lpstr>1、圣洁   15那召你们的既是圣洁，你们在一切所行的事上也要圣洁。</vt:lpstr>
      <vt:lpstr>2、一切所行的事上   15那召你们的既是圣洁，你们在一切所行的事上也要圣洁。 </vt:lpstr>
      <vt:lpstr>A. 言语上  弗4：29 污秽的言语一句不可出口，只要随事说造就人的好话。  是否说谎？是否说带有攻击、贬低、愤怒、抱怨或咒诅的话？是否说带有色情、轻浮、调侃、不敬虔的话？是否使用我们的口来鼓励人、传福音、赞美神？</vt:lpstr>
      <vt:lpstr>B. 思想上  箴 4:23 要保守你心，胜过保守一切，因为一生的果效是由心发出。   是否常被贪婪、嫉妒、色情、骄傲、苦毒所占据？是否常默想神的话、思想属天的事、愿意顺服神的心意？  诗1:2 惟喜爱耶和华的律法，昼夜思想，这人便为有福。3他要像一棵树栽在溪水旁，按时候结果子，叶子也不枯干。凡他所作的，尽都顺利。</vt:lpstr>
      <vt:lpstr>C. 工作或学业中  西 3:23 无论做什么，都要从心里做，像是给主做的，不是给人做的。   工作中是否忠心、诚实、不偷懒、不欺诈？是否为荣耀神而努力工作，不只是为升职加薪？ 学习是否努力，有良好的品格见证？</vt:lpstr>
      <vt:lpstr>D. 金钱使用上  太 6:24 你们不能又事奉神，又事奉玛门（财利）。  是否在理财上有节制？ 是否乐意奉献支持教会和需要的肢体？ 是否以金钱为神，还是以神为主？</vt:lpstr>
      <vt:lpstr>E. 人际关系中  来12:14 总要追求与众人和睦，并要追求圣洁。  是否与人和睦相处, 有宽恕、忍耐、包容的心？ 是否在人际冲突中反映出圣洁和属神的态度？ 是否在关系中活出爱人、谦卑服事的生命？</vt:lpstr>
      <vt:lpstr>F. 网络、社交媒体和娱乐中  弗 5:15 你们要谨慎行事，不要像愚昧人，当像智慧人。  浏览的内容是否荣耀神？ 所转发、点赞、评论的是否合乎真理？ 我们的时间是否被属世的娱乐消耗，还是有节制？</vt:lpstr>
      <vt:lpstr>G. 面对试探和私下无人看见的时候  林前4：5节 所以时候未到，什么都不要论断，只等主来，他要照出暗中的隐情，显明人心的意念。那时各人要从神那里得着称赞。  是否在没有人看的地方依然敬畏神？ 是不是“表里如一”，不作假冒为善的人？</vt:lpstr>
      <vt:lpstr>总结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20:3 除了我以外，你不可有别的神。20:4 不可为自己雕刻偶像；也不可做甚么形像彷佛上天、下地和地底下、水中的百物.  20:7 不可妄称耶和华你　神的名；因为妄称耶和华名的，耶和华必不以他为无罪。不可妄称耶和华你　神的名；因为妄称耶和华名的，耶和华必不以他为无罪。 </dc:title>
  <dc:creator>peter tian</dc:creator>
  <cp:lastModifiedBy>peter tian</cp:lastModifiedBy>
  <cp:revision>1517</cp:revision>
  <dcterms:modified xsi:type="dcterms:W3CDTF">2025-05-24T17:25:42Z</dcterms:modified>
</cp:coreProperties>
</file>