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888" r:id="rId2"/>
    <p:sldId id="1009" r:id="rId3"/>
    <p:sldId id="1056" r:id="rId4"/>
    <p:sldId id="1057" r:id="rId5"/>
    <p:sldId id="1058" r:id="rId6"/>
    <p:sldId id="1059" r:id="rId7"/>
    <p:sldId id="1060" r:id="rId8"/>
    <p:sldId id="1061" r:id="rId9"/>
    <p:sldId id="1062" r:id="rId10"/>
    <p:sldId id="1063" r:id="rId11"/>
    <p:sldId id="1064" r:id="rId12"/>
    <p:sldId id="1065" r:id="rId13"/>
    <p:sldId id="1066" r:id="rId14"/>
    <p:sldId id="1067" r:id="rId15"/>
    <p:sldId id="1068" r:id="rId16"/>
    <p:sldId id="1069" r:id="rId17"/>
    <p:sldId id="1070" r:id="rId18"/>
    <p:sldId id="1072" r:id="rId19"/>
    <p:sldId id="1012" r:id="rId20"/>
    <p:sldId id="1071" r:id="rId21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D9BC"/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526" autoAdjust="0"/>
  </p:normalViewPr>
  <p:slideViewPr>
    <p:cSldViewPr>
      <p:cViewPr>
        <p:scale>
          <a:sx n="66" d="100"/>
          <a:sy n="66" d="100"/>
        </p:scale>
        <p:origin x="-480" y="-12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/>
          <a:lstStyle/>
          <a:p>
            <a:r>
              <a:rPr lang="zh-CN" altLang="en-US" sz="3600" b="1" dirty="0" smtClean="0"/>
              <a:t>当悖逆遇见恩典</a:t>
            </a:r>
            <a:br>
              <a:rPr lang="zh-CN" altLang="en-US" sz="3600" b="1" dirty="0" smtClean="0"/>
            </a:br>
            <a:r>
              <a:rPr lang="zh-CN" altLang="en-US" sz="2800" b="1" dirty="0" smtClean="0"/>
              <a:t>何</a:t>
            </a:r>
            <a:r>
              <a:rPr lang="en-US" altLang="zh-CN" sz="2800" b="1" dirty="0" smtClean="0"/>
              <a:t>12</a:t>
            </a:r>
            <a:r>
              <a:rPr lang="zh-CN" altLang="en-US" sz="2800" b="1" dirty="0" smtClean="0"/>
              <a:t>：</a:t>
            </a:r>
            <a:r>
              <a:rPr lang="en-US" altLang="zh-CN" sz="2800" b="1" dirty="0" smtClean="0"/>
              <a:t>1-14</a:t>
            </a:r>
            <a:r>
              <a:rPr lang="zh-CN" altLang="en-US" sz="2800" b="1" dirty="0" smtClean="0"/>
              <a:t>节</a:t>
            </a:r>
            <a:endParaRPr lang="zh-CN" altLang="en-US" sz="2800" b="1" dirty="0"/>
          </a:p>
        </p:txBody>
      </p:sp>
      <p:pic>
        <p:nvPicPr>
          <p:cNvPr id="1026" name="Picture 2" descr="E:\2025 证道\当悖逆遇见恩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3950"/>
            <a:ext cx="91440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创</a:t>
            </a:r>
            <a:r>
              <a:rPr lang="en-US" altLang="zh-CN" sz="3600" b="1" dirty="0" smtClean="0"/>
              <a:t>32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9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雅各说，耶和华我祖亚伯拉罕的神，我父亲以撒的神阿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你曾对我说，回你本地本族去，我要厚待你。</a:t>
            </a:r>
            <a:r>
              <a:rPr lang="en-US" altLang="zh-CN" sz="3600" b="1" dirty="0" smtClean="0"/>
              <a:t>10</a:t>
            </a:r>
            <a:r>
              <a:rPr lang="zh-CN" altLang="en-US" sz="3600" b="1" dirty="0" smtClean="0"/>
              <a:t>你向仆人所施的一切慈爱和诚实，我一点也不配得。我先前只拿着我的杖过这约旦河，如今我却成了两队了。</a:t>
            </a:r>
            <a:r>
              <a:rPr lang="en-US" altLang="zh-CN" sz="3600" b="1" dirty="0" smtClean="0"/>
              <a:t>11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求你救我</a:t>
            </a:r>
            <a:r>
              <a:rPr lang="zh-CN" altLang="en-US" sz="3600" b="1" dirty="0" smtClean="0"/>
              <a:t>脱离我哥哥以扫的手。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因为我怕</a:t>
            </a:r>
            <a:r>
              <a:rPr lang="zh-CN" altLang="en-US" sz="3600" b="1" dirty="0" smtClean="0"/>
              <a:t>他来杀我，连妻子带儿女一同杀了。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你曾说</a:t>
            </a:r>
            <a:r>
              <a:rPr lang="zh-CN" altLang="en-US" sz="3600" b="1" dirty="0" smtClean="0"/>
              <a:t>，我必定厚待你，使你的后裔如同海边的沙，多得不可胜数。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600" b="1" dirty="0" smtClean="0"/>
              <a:t>4</a:t>
            </a:r>
            <a:r>
              <a:rPr lang="zh-CN" altLang="en-US" sz="3600" b="1" dirty="0" smtClean="0"/>
              <a:t>母山羊二百只，公山羊二十只，母绵羊二百只，公绵羊二十只，</a:t>
            </a:r>
            <a:r>
              <a:rPr lang="en-US" sz="3600" b="1" dirty="0" smtClean="0"/>
              <a:t>15</a:t>
            </a:r>
            <a:r>
              <a:rPr lang="zh-CN" altLang="en-US" sz="3600" b="1" dirty="0" smtClean="0"/>
              <a:t>奶崽子的骆驼三十只各带着崽子，母牛四十只，公牛十只，母驴二十匹，驴驹十匹。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38350"/>
          </a:xfrm>
        </p:spPr>
        <p:txBody>
          <a:bodyPr/>
          <a:lstStyle/>
          <a:p>
            <a:pPr algn="l">
              <a:lnSpc>
                <a:spcPts val="5000"/>
              </a:lnSpc>
            </a:pPr>
            <a:r>
              <a:rPr lang="en-US" altLang="zh-CN" sz="3600" b="1" dirty="0" smtClean="0"/>
              <a:t>26</a:t>
            </a:r>
            <a:r>
              <a:rPr lang="zh-CN" altLang="en-US" sz="3600" b="1" dirty="0" smtClean="0"/>
              <a:t>那人说，天黎明了，容我去吧。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雅各说，你不给我祝福，我就不容你去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。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/>
            </a:r>
            <a:br>
              <a:rPr lang="en-US" altLang="zh-CN" sz="3600" b="1" dirty="0" smtClean="0">
                <a:solidFill>
                  <a:srgbClr val="0070C0"/>
                </a:solidFill>
              </a:rPr>
            </a:br>
            <a:r>
              <a:rPr lang="en-US" altLang="zh-CN" sz="3600" b="1" dirty="0" smtClean="0"/>
              <a:t>27</a:t>
            </a:r>
            <a:r>
              <a:rPr lang="zh-CN" altLang="en-US" sz="3600" b="1" dirty="0" smtClean="0"/>
              <a:t>那人说，你名叫什么？他说，我名叫雅</a:t>
            </a:r>
            <a:r>
              <a:rPr lang="zh-CN" altLang="en-US" sz="3600" b="1" dirty="0" smtClean="0"/>
              <a:t>各</a:t>
            </a:r>
            <a:endParaRPr lang="zh-CN" altLang="en-US" sz="3600" b="1" dirty="0"/>
          </a:p>
        </p:txBody>
      </p:sp>
      <p:pic>
        <p:nvPicPr>
          <p:cNvPr id="3074" name="Picture 2" descr="E:\2025 证道\当悖逆遇见恩典\Jocob wrest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90750"/>
            <a:ext cx="4648200" cy="2952750"/>
          </a:xfrm>
          <a:prstGeom prst="rect">
            <a:avLst/>
          </a:prstGeom>
          <a:noFill/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0" y="203835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28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那人说，你的名不要再叫雅各，要叫以色列。因为你与神与人较力，都得了胜。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四、伯特利相遇：雅各的丰盛</a:t>
            </a:r>
            <a:endParaRPr lang="zh-CN" altLang="en-US" sz="36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74295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5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在伯特利遇见耶和华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。耶和华万军之神在那里晓谕我们以色列人，耶和华是他可记念的名。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25 证道\当悖逆遇见恩典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5143500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228600" y="1276350"/>
            <a:ext cx="1676400" cy="914400"/>
          </a:xfrm>
          <a:prstGeom prst="wedgeEllipseCallout">
            <a:avLst>
              <a:gd name="adj1" fmla="val 51605"/>
              <a:gd name="adj2" fmla="val 1111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81000" y="1352550"/>
            <a:ext cx="1143000" cy="685800"/>
          </a:xfrm>
        </p:spPr>
        <p:txBody>
          <a:bodyPr/>
          <a:lstStyle/>
          <a:p>
            <a:pPr algn="l"/>
            <a:r>
              <a:rPr lang="zh-TW" altLang="en-US" sz="2400" b="1" dirty="0" smtClean="0">
                <a:solidFill>
                  <a:srgbClr val="0070C0"/>
                </a:solidFill>
              </a:rPr>
              <a:t>雅各逃去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哈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兰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676400" y="209550"/>
            <a:ext cx="1676400" cy="914400"/>
          </a:xfrm>
          <a:prstGeom prst="wedgeEllipseCallout">
            <a:avLst>
              <a:gd name="adj1" fmla="val 43813"/>
              <a:gd name="adj2" fmla="val 11431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828800" y="36195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雅各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与天使摔跤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81000" y="3790950"/>
            <a:ext cx="1676400" cy="1066800"/>
          </a:xfrm>
          <a:prstGeom prst="wedgeEllipseCallout">
            <a:avLst>
              <a:gd name="adj1" fmla="val 60264"/>
              <a:gd name="adj2" fmla="val 417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381000" y="401955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以扫从西珥出发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E:\2025 证道\当悖逆遇见恩典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673976"/>
            <a:ext cx="3962400" cy="2469524"/>
          </a:xfrm>
          <a:prstGeom prst="rect">
            <a:avLst/>
          </a:prstGeom>
          <a:noFill/>
        </p:spPr>
      </p:pic>
      <p:pic>
        <p:nvPicPr>
          <p:cNvPr id="5124" name="Picture 4" descr="E:\2025 证道\当悖逆遇见恩典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0"/>
            <a:ext cx="3962401" cy="2484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5143500"/>
          </a:xfrm>
        </p:spPr>
        <p:txBody>
          <a:bodyPr/>
          <a:lstStyle/>
          <a:p>
            <a:pPr algn="l">
              <a:lnSpc>
                <a:spcPts val="5000"/>
              </a:lnSpc>
            </a:pPr>
            <a:r>
              <a:rPr lang="zh-CN" altLang="en-US" sz="3400" b="1" dirty="0" smtClean="0"/>
              <a:t>创</a:t>
            </a:r>
            <a:r>
              <a:rPr lang="en-US" altLang="zh-CN" sz="3400" b="1" dirty="0" smtClean="0"/>
              <a:t>28</a:t>
            </a:r>
            <a:r>
              <a:rPr lang="zh-CN" altLang="en-US" sz="3400" b="1" dirty="0" smtClean="0"/>
              <a:t>：</a:t>
            </a:r>
            <a:r>
              <a:rPr lang="en-US" altLang="zh-CN" sz="3400" b="1" dirty="0" smtClean="0"/>
              <a:t>19 </a:t>
            </a:r>
            <a:r>
              <a:rPr lang="zh-CN" altLang="en-US" sz="3400" b="1" dirty="0" smtClean="0"/>
              <a:t>他</a:t>
            </a:r>
            <a:r>
              <a:rPr lang="zh-CN" altLang="en-US" sz="3400" b="1" dirty="0" smtClean="0"/>
              <a:t>就给那地方起名叫</a:t>
            </a:r>
            <a:r>
              <a:rPr lang="zh-CN" altLang="en-US" sz="3400" b="1" dirty="0" smtClean="0">
                <a:solidFill>
                  <a:srgbClr val="00B050"/>
                </a:solidFill>
              </a:rPr>
              <a:t>伯特</a:t>
            </a:r>
            <a:r>
              <a:rPr lang="zh-CN" altLang="en-US" sz="3400" b="1" dirty="0" smtClean="0">
                <a:solidFill>
                  <a:srgbClr val="00B050"/>
                </a:solidFill>
              </a:rPr>
              <a:t>利</a:t>
            </a:r>
            <a:r>
              <a:rPr lang="zh-CN" altLang="en-US" sz="3400" b="1" dirty="0" smtClean="0"/>
              <a:t>。</a:t>
            </a:r>
            <a:r>
              <a:rPr lang="en-US" altLang="zh-CN" sz="3400" b="1" dirty="0" smtClean="0"/>
              <a:t>20</a:t>
            </a:r>
            <a:r>
              <a:rPr lang="zh-CN" altLang="en-US" sz="3400" b="1" dirty="0" smtClean="0"/>
              <a:t>雅各许愿说，</a:t>
            </a:r>
            <a:r>
              <a:rPr lang="zh-CN" altLang="en-US" sz="3400" b="1" dirty="0" smtClean="0">
                <a:solidFill>
                  <a:srgbClr val="0070C0"/>
                </a:solidFill>
              </a:rPr>
              <a:t>神若与我同在，在我所行的路上保佑我，又给我食物吃，衣服穿</a:t>
            </a:r>
            <a:r>
              <a:rPr lang="zh-CN" altLang="en-US" sz="3400" b="1" dirty="0" smtClean="0">
                <a:solidFill>
                  <a:srgbClr val="0070C0"/>
                </a:solidFill>
              </a:rPr>
              <a:t>，</a:t>
            </a:r>
            <a:r>
              <a:rPr lang="en-US" altLang="zh-CN" sz="3400" b="1" dirty="0" smtClean="0">
                <a:solidFill>
                  <a:srgbClr val="0070C0"/>
                </a:solidFill>
              </a:rPr>
              <a:t>21</a:t>
            </a:r>
            <a:r>
              <a:rPr lang="zh-CN" altLang="en-US" sz="3400" b="1" dirty="0" smtClean="0">
                <a:solidFill>
                  <a:srgbClr val="0070C0"/>
                </a:solidFill>
              </a:rPr>
              <a:t>使我平平安安地回到我父亲的家</a:t>
            </a:r>
            <a:r>
              <a:rPr lang="zh-CN" altLang="en-US" sz="3400" b="1" dirty="0" smtClean="0"/>
              <a:t>，我就必以耶和华为我的</a:t>
            </a:r>
            <a:r>
              <a:rPr lang="zh-CN" altLang="en-US" sz="3400" b="1" dirty="0" smtClean="0"/>
              <a:t>神</a:t>
            </a:r>
            <a:endParaRPr lang="zh-CN" altLang="en-US" sz="34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4800600" y="0"/>
            <a:ext cx="4343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ts val="5000"/>
              </a:lnSpc>
            </a:pP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创</a:t>
            </a:r>
            <a:r>
              <a:rPr lang="en-US" altLang="zh-CN" sz="3400" b="1" dirty="0" smtClean="0">
                <a:latin typeface="+mj-lt"/>
                <a:ea typeface="+mj-ea"/>
                <a:cs typeface="+mj-cs"/>
              </a:rPr>
              <a:t>35</a:t>
            </a:r>
            <a:r>
              <a:rPr lang="zh-CN" altLang="en-US" sz="3400" b="1" dirty="0" smtClean="0">
                <a:latin typeface="+mj-lt"/>
                <a:ea typeface="+mj-ea"/>
                <a:cs typeface="+mj-cs"/>
              </a:rPr>
              <a:t>： </a:t>
            </a:r>
            <a:r>
              <a:rPr lang="en-US" altLang="zh-CN" sz="3400" b="1" dirty="0" smtClean="0">
                <a:latin typeface="+mj-lt"/>
                <a:ea typeface="+mj-ea"/>
                <a:cs typeface="+mj-cs"/>
              </a:rPr>
              <a:t>2</a:t>
            </a:r>
            <a:r>
              <a:rPr lang="zh-CN" altLang="en-US" sz="3400" b="1" dirty="0" smtClean="0">
                <a:latin typeface="+mj-lt"/>
                <a:ea typeface="+mj-ea"/>
                <a:cs typeface="+mj-cs"/>
              </a:rPr>
              <a:t>雅各就对他家中的人并一切与他同在的人说，</a:t>
            </a:r>
            <a:r>
              <a:rPr lang="zh-CN" altLang="en-US" sz="3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你们要除掉你们中间的外邦神，也要自洁，更换衣裳</a:t>
            </a:r>
            <a:r>
              <a:rPr lang="zh-CN" altLang="en-US" sz="3400" b="1" dirty="0" smtClean="0">
                <a:latin typeface="+mj-lt"/>
                <a:ea typeface="+mj-ea"/>
                <a:cs typeface="+mj-cs"/>
              </a:rPr>
              <a:t>。</a:t>
            </a:r>
            <a:r>
              <a:rPr lang="en-US" altLang="zh-CN" sz="3400" b="1" dirty="0" smtClean="0">
                <a:latin typeface="+mj-lt"/>
                <a:ea typeface="+mj-ea"/>
                <a:cs typeface="+mj-cs"/>
              </a:rPr>
              <a:t>3</a:t>
            </a:r>
            <a:r>
              <a:rPr lang="zh-CN" altLang="en-US" sz="3400" b="1" dirty="0" smtClean="0">
                <a:latin typeface="+mj-lt"/>
                <a:ea typeface="+mj-ea"/>
                <a:cs typeface="+mj-cs"/>
              </a:rPr>
              <a:t>我们要起来，上</a:t>
            </a:r>
            <a:r>
              <a:rPr lang="zh-CN" altLang="en-US" sz="3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伯特利</a:t>
            </a:r>
            <a:r>
              <a:rPr lang="zh-CN" altLang="en-US" sz="3400" b="1" dirty="0" smtClean="0">
                <a:latin typeface="+mj-lt"/>
                <a:ea typeface="+mj-ea"/>
                <a:cs typeface="+mj-cs"/>
              </a:rPr>
              <a:t>去，在那里我要筑一座坛给</a:t>
            </a:r>
            <a:r>
              <a:rPr lang="zh-CN" altLang="en-US" sz="3400" b="1" dirty="0" smtClean="0">
                <a:latin typeface="+mj-lt"/>
                <a:ea typeface="+mj-ea"/>
                <a:cs typeface="+mj-cs"/>
              </a:rPr>
              <a:t>神。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2669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/>
              <a:t>创</a:t>
            </a:r>
            <a:r>
              <a:rPr lang="en-US" altLang="zh-CN" sz="3600" b="1" dirty="0" smtClean="0"/>
              <a:t>47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7 </a:t>
            </a:r>
            <a:r>
              <a:rPr lang="zh-CN" altLang="en-US" sz="3600" b="1" dirty="0" smtClean="0"/>
              <a:t>约</a:t>
            </a:r>
            <a:r>
              <a:rPr lang="zh-CN" altLang="en-US" sz="3600" b="1" dirty="0" smtClean="0"/>
              <a:t>瑟领他父亲雅各进到法老面前，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雅各就给法老祝福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pic>
        <p:nvPicPr>
          <p:cNvPr id="6147" name="Picture 3" descr="E:\2025 证道\当悖逆遇见恩典\0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3440" y="2343150"/>
            <a:ext cx="4480560" cy="2800350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0" y="2266950"/>
            <a:ext cx="4572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雅各又给法老祝福，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就从法老面前出去了。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/>
              <a:t>五</a:t>
            </a:r>
            <a:r>
              <a:rPr lang="zh-CN" altLang="en-US" sz="3600" b="1" dirty="0" smtClean="0"/>
              <a:t>、恩典的呼召：雅各经历的属灵含义 </a:t>
            </a:r>
            <a:r>
              <a:rPr lang="en-US" sz="3600" b="1" dirty="0" smtClean="0"/>
              <a:t>6-14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400" b="1" dirty="0" smtClean="0"/>
              <a:t/>
            </a:r>
            <a:br>
              <a:rPr lang="en-US" altLang="zh-CN" sz="1400" b="1" dirty="0" smtClean="0"/>
            </a:br>
            <a:r>
              <a:rPr lang="en-US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以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法莲吃风，且追赶东风</a:t>
            </a:r>
            <a:r>
              <a:rPr lang="zh-CN" altLang="en-US" sz="3600" b="1" dirty="0" smtClean="0"/>
              <a:t>。时常增添虚谎和强暴。与亚述立约，把油送到埃及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        </a:t>
            </a:r>
            <a:r>
              <a:rPr lang="en-US" sz="3600" b="1" dirty="0" smtClean="0"/>
              <a:t>7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以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法莲是商人，手里有诡诈的天平，爱行欺骗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6  </a:t>
            </a:r>
            <a:r>
              <a:rPr lang="zh-CN" altLang="en-US" sz="3600" b="1" dirty="0" smtClean="0"/>
              <a:t>所以</a:t>
            </a:r>
            <a:r>
              <a:rPr lang="zh-CN" altLang="en-US" sz="3600" b="1" dirty="0" smtClean="0"/>
              <a:t>你当归神，谨守仁爱，公平，常常等候你的</a:t>
            </a:r>
            <a:r>
              <a:rPr lang="zh-CN" altLang="en-US" sz="3600" b="1" dirty="0" smtClean="0"/>
              <a:t>神。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28600" y="1"/>
            <a:ext cx="9172636" cy="234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325755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57175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/>
              <a:t>                         当悖逆遇见恩典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一</a:t>
            </a:r>
            <a:r>
              <a:rPr lang="zh-CN" altLang="en-US" sz="3600" b="1" dirty="0" smtClean="0"/>
              <a:t>、悖逆之路：以色列的</a:t>
            </a:r>
            <a:r>
              <a:rPr lang="zh-CN" altLang="en-US" sz="3600" b="1" dirty="0" smtClean="0"/>
              <a:t>现状   </a:t>
            </a:r>
            <a:r>
              <a:rPr lang="en-US" altLang="zh-CN" sz="3600" b="1" dirty="0" smtClean="0"/>
              <a:t>1–2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zh-CN" altLang="en-US" sz="3600" b="1" dirty="0" smtClean="0"/>
              <a:t>二、抓住脚跟：雅各的</a:t>
            </a:r>
            <a:r>
              <a:rPr lang="zh-CN" altLang="en-US" sz="3600" b="1" dirty="0" smtClean="0"/>
              <a:t>起点        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上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zh-CN" altLang="en-US" sz="3600" b="1" dirty="0" smtClean="0"/>
              <a:t>三、雅博摔跤：雅各的</a:t>
            </a:r>
            <a:r>
              <a:rPr lang="zh-CN" altLang="en-US" sz="3600" b="1" dirty="0" smtClean="0"/>
              <a:t>转折        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下</a:t>
            </a:r>
            <a:r>
              <a:rPr lang="en-US" altLang="zh-CN" sz="3600" b="1" dirty="0" smtClean="0"/>
              <a:t>–</a:t>
            </a:r>
            <a:r>
              <a:rPr lang="en-US" altLang="zh-CN" sz="3600" b="1" dirty="0" smtClean="0"/>
              <a:t>4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zh-CN" altLang="en-US" sz="3600" b="1" dirty="0" smtClean="0"/>
              <a:t>四、伯特利相遇：雅各的</a:t>
            </a:r>
            <a:r>
              <a:rPr lang="zh-CN" altLang="en-US" sz="3600" b="1" dirty="0" smtClean="0"/>
              <a:t>丰盛    </a:t>
            </a:r>
            <a:r>
              <a:rPr lang="en-US" altLang="zh-CN" sz="3600" b="1" dirty="0" smtClean="0"/>
              <a:t>5 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zh-CN" altLang="en-US" sz="3600" b="1" dirty="0" smtClean="0"/>
              <a:t>五、恩典的呼召：雅各经历的属灵</a:t>
            </a:r>
            <a:r>
              <a:rPr lang="zh-CN" altLang="en-US" sz="3600" b="1" dirty="0" smtClean="0"/>
              <a:t>意义  </a:t>
            </a:r>
            <a:r>
              <a:rPr lang="en-US" altLang="zh-CN" sz="3600" b="1" dirty="0" smtClean="0"/>
              <a:t>6–14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ts val="5100"/>
              </a:lnSpc>
            </a:pPr>
            <a:r>
              <a:rPr lang="zh-CN" altLang="en-US" sz="3600" b="1" dirty="0" smtClean="0"/>
              <a:t>一、悖逆之路：以色列的现状 </a:t>
            </a:r>
            <a:r>
              <a:rPr lang="en-US" sz="3600" b="1" dirty="0" smtClean="0"/>
              <a:t>1-2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en-US" sz="3400" b="1" dirty="0" smtClean="0">
                <a:latin typeface="+mn-ea"/>
                <a:ea typeface="+mn-ea"/>
              </a:rPr>
              <a:t>12</a:t>
            </a:r>
            <a:r>
              <a:rPr lang="zh-CN" altLang="en-US" sz="3400" b="1" dirty="0" smtClean="0">
                <a:latin typeface="+mn-ea"/>
                <a:ea typeface="+mn-ea"/>
              </a:rPr>
              <a:t>：</a:t>
            </a:r>
            <a:r>
              <a:rPr lang="en-US" altLang="zh-CN" sz="3400" b="1" dirty="0" smtClean="0">
                <a:latin typeface="+mn-ea"/>
                <a:ea typeface="+mn-ea"/>
              </a:rPr>
              <a:t>1 </a:t>
            </a:r>
            <a:r>
              <a:rPr lang="zh-CN" altLang="en-US" sz="3400" b="1" dirty="0" smtClean="0">
                <a:solidFill>
                  <a:srgbClr val="0070C0"/>
                </a:solidFill>
                <a:latin typeface="+mn-ea"/>
                <a:ea typeface="+mn-ea"/>
              </a:rPr>
              <a:t>以</a:t>
            </a:r>
            <a:r>
              <a:rPr lang="zh-CN" altLang="en-US" sz="3400" b="1" dirty="0" smtClean="0">
                <a:solidFill>
                  <a:srgbClr val="0070C0"/>
                </a:solidFill>
                <a:latin typeface="+mn-ea"/>
                <a:ea typeface="+mn-ea"/>
              </a:rPr>
              <a:t>法莲吃风</a:t>
            </a:r>
            <a:r>
              <a:rPr lang="zh-CN" altLang="en-US" sz="3400" b="1" dirty="0" smtClean="0">
                <a:latin typeface="+mn-ea"/>
                <a:ea typeface="+mn-ea"/>
              </a:rPr>
              <a:t>，且追赶东风。时常增添虚谎和强暴。与亚述立约，把油送到埃及。</a:t>
            </a:r>
            <a:r>
              <a:rPr lang="en-US" sz="3400" b="1" dirty="0" smtClean="0">
                <a:latin typeface="+mn-ea"/>
                <a:ea typeface="+mn-ea"/>
              </a:rPr>
              <a:t>2</a:t>
            </a:r>
            <a:r>
              <a:rPr lang="zh-CN" altLang="en-US" sz="3400" b="1" dirty="0" smtClean="0">
                <a:solidFill>
                  <a:srgbClr val="0070C0"/>
                </a:solidFill>
                <a:latin typeface="+mn-ea"/>
                <a:ea typeface="+mn-ea"/>
              </a:rPr>
              <a:t>耶和华与犹大争辩</a:t>
            </a:r>
            <a:r>
              <a:rPr lang="zh-CN" altLang="en-US" sz="3400" b="1" dirty="0" smtClean="0">
                <a:latin typeface="+mn-ea"/>
                <a:ea typeface="+mn-ea"/>
              </a:rPr>
              <a:t>，必照</a:t>
            </a:r>
            <a:r>
              <a:rPr lang="zh-CN" altLang="en-US" sz="3400" b="1" dirty="0" smtClean="0">
                <a:solidFill>
                  <a:srgbClr val="0070C0"/>
                </a:solidFill>
                <a:latin typeface="+mn-ea"/>
                <a:ea typeface="+mn-ea"/>
              </a:rPr>
              <a:t>雅各所行的</a:t>
            </a:r>
            <a:r>
              <a:rPr lang="zh-CN" altLang="en-US" sz="3400" b="1" dirty="0" smtClean="0">
                <a:latin typeface="+mn-ea"/>
                <a:ea typeface="+mn-ea"/>
              </a:rPr>
              <a:t>惩罚他，按他</a:t>
            </a:r>
            <a:r>
              <a:rPr lang="zh-CN" altLang="en-US" sz="3400" b="1" dirty="0" smtClean="0">
                <a:solidFill>
                  <a:srgbClr val="0070C0"/>
                </a:solidFill>
                <a:latin typeface="+mn-ea"/>
                <a:ea typeface="+mn-ea"/>
              </a:rPr>
              <a:t>所做的</a:t>
            </a:r>
            <a:r>
              <a:rPr lang="zh-CN" altLang="en-US" sz="3400" b="1" dirty="0" smtClean="0">
                <a:latin typeface="+mn-ea"/>
                <a:ea typeface="+mn-ea"/>
              </a:rPr>
              <a:t>报应他。</a:t>
            </a:r>
            <a:r>
              <a:rPr lang="en-US" altLang="zh-CN" sz="3600" b="1" dirty="0" smtClean="0">
                <a:latin typeface="+mn-ea"/>
                <a:ea typeface="+mn-ea"/>
              </a:rPr>
              <a:t/>
            </a:r>
            <a:br>
              <a:rPr lang="en-US" altLang="zh-CN" sz="3600" b="1" dirty="0" smtClean="0">
                <a:latin typeface="+mn-ea"/>
                <a:ea typeface="+mn-ea"/>
              </a:rPr>
            </a:br>
            <a:r>
              <a:rPr lang="en-US" sz="3600" dirty="0" smtClean="0"/>
              <a:t> </a:t>
            </a:r>
            <a:r>
              <a:rPr lang="en-US" sz="3200" dirty="0" smtClean="0">
                <a:latin typeface="+mn-ea"/>
                <a:ea typeface="+mn-ea"/>
              </a:rPr>
              <a:t>NIV : The LORD has a charge to bring against Judah; he will punish Jacob </a:t>
            </a:r>
            <a:r>
              <a:rPr lang="en-US" sz="3200" dirty="0" smtClean="0">
                <a:solidFill>
                  <a:srgbClr val="0070C0"/>
                </a:solidFill>
                <a:latin typeface="+mn-ea"/>
                <a:ea typeface="+mn-ea"/>
              </a:rPr>
              <a:t>according to his ways </a:t>
            </a:r>
            <a:r>
              <a:rPr lang="en-US" sz="3200" dirty="0" smtClean="0">
                <a:latin typeface="+mn-ea"/>
                <a:ea typeface="+mn-ea"/>
              </a:rPr>
              <a:t>and repay him </a:t>
            </a:r>
            <a:r>
              <a:rPr lang="en-US" sz="3200" dirty="0" smtClean="0">
                <a:solidFill>
                  <a:srgbClr val="0070C0"/>
                </a:solidFill>
                <a:latin typeface="+mn-ea"/>
                <a:ea typeface="+mn-ea"/>
              </a:rPr>
              <a:t>according to his deeds</a:t>
            </a:r>
            <a:r>
              <a:rPr lang="en-US" sz="3200" dirty="0" smtClean="0">
                <a:latin typeface="+mn-ea"/>
                <a:ea typeface="+mn-ea"/>
              </a:rPr>
              <a:t>.</a:t>
            </a:r>
            <a:endParaRPr lang="zh-CN" altLang="en-US" sz="3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40957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二、抓住脚跟：雅各的起点 </a:t>
            </a:r>
            <a:r>
              <a:rPr lang="zh-CN" altLang="en-US" sz="3600" b="1" dirty="0" smtClean="0"/>
              <a:t>  </a:t>
            </a:r>
            <a:r>
              <a:rPr lang="en-US" sz="3600" b="1" dirty="0" smtClean="0"/>
              <a:t>3</a:t>
            </a:r>
            <a:r>
              <a:rPr lang="zh-CN" altLang="en-US" sz="1600" b="1" dirty="0" smtClean="0"/>
              <a:t>上</a:t>
            </a:r>
            <a:r>
              <a:rPr lang="en-US" altLang="zh-CN" sz="3600" b="1" dirty="0" smtClean="0">
                <a:latin typeface="+mn-ea"/>
                <a:ea typeface="+mn-ea"/>
              </a:rPr>
              <a:t/>
            </a:r>
            <a:br>
              <a:rPr lang="en-US" altLang="zh-CN" sz="3600" b="1" dirty="0" smtClean="0">
                <a:latin typeface="+mn-ea"/>
                <a:ea typeface="+mn-ea"/>
              </a:rPr>
            </a:br>
            <a:r>
              <a:rPr lang="en-US" altLang="zh-CN" sz="3600" b="1" dirty="0" smtClean="0">
                <a:latin typeface="+mn-ea"/>
                <a:ea typeface="+mn-ea"/>
              </a:rPr>
              <a:t/>
            </a:r>
            <a:br>
              <a:rPr lang="en-US" altLang="zh-CN" sz="3600" b="1" dirty="0" smtClean="0">
                <a:latin typeface="+mn-ea"/>
                <a:ea typeface="+mn-ea"/>
              </a:rPr>
            </a:br>
            <a:r>
              <a:rPr lang="en-US" sz="3600" b="1" dirty="0" smtClean="0">
                <a:latin typeface="+mn-ea"/>
                <a:ea typeface="+mn-ea"/>
              </a:rPr>
              <a:t> 3</a:t>
            </a:r>
            <a:r>
              <a:rPr lang="zh-CN" altLang="en-US" sz="3600" b="1" dirty="0" smtClean="0">
                <a:solidFill>
                  <a:srgbClr val="0070C0"/>
                </a:solidFill>
                <a:latin typeface="+mn-ea"/>
                <a:ea typeface="+mn-ea"/>
              </a:rPr>
              <a:t>他在腹中抓住哥哥的脚跟</a:t>
            </a:r>
            <a:r>
              <a:rPr lang="zh-CN" altLang="en-US" sz="3600" b="1" dirty="0" smtClean="0">
                <a:latin typeface="+mn-ea"/>
                <a:ea typeface="+mn-ea"/>
              </a:rPr>
              <a:t>，壮年的时候与神较力。</a:t>
            </a:r>
            <a:endParaRPr lang="zh-CN" altLang="en-US" sz="3600" b="1" dirty="0">
              <a:latin typeface="+mn-ea"/>
              <a:ea typeface="+mn-ea"/>
            </a:endParaRPr>
          </a:p>
        </p:txBody>
      </p:sp>
      <p:pic>
        <p:nvPicPr>
          <p:cNvPr id="1026" name="Picture 2" descr="E:\2025 证道\当悖逆遇见恩典\雅各出生抓以扫的脚跟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1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500" b="1" dirty="0" smtClean="0">
                <a:latin typeface="+mn-ea"/>
                <a:ea typeface="+mn-ea"/>
              </a:rPr>
              <a:t>创</a:t>
            </a:r>
            <a:r>
              <a:rPr lang="en-US" altLang="zh-CN" sz="3500" b="1" dirty="0" smtClean="0">
                <a:latin typeface="+mn-ea"/>
                <a:ea typeface="+mn-ea"/>
              </a:rPr>
              <a:t>25</a:t>
            </a:r>
            <a:r>
              <a:rPr lang="zh-CN" altLang="en-US" sz="3500" b="1" dirty="0" smtClean="0">
                <a:latin typeface="+mn-ea"/>
                <a:ea typeface="+mn-ea"/>
              </a:rPr>
              <a:t>：</a:t>
            </a:r>
            <a:r>
              <a:rPr lang="en-US" altLang="zh-CN" sz="3500" b="1" dirty="0" smtClean="0">
                <a:latin typeface="+mn-ea"/>
                <a:ea typeface="+mn-ea"/>
              </a:rPr>
              <a:t>21 </a:t>
            </a:r>
            <a:r>
              <a:rPr lang="zh-CN" altLang="en-US" sz="3500" b="1" dirty="0" smtClean="0">
                <a:latin typeface="+mn-ea"/>
                <a:ea typeface="+mn-ea"/>
              </a:rPr>
              <a:t>利百加就怀了孕。</a:t>
            </a:r>
            <a:r>
              <a:rPr lang="en-US" sz="3500" b="1" dirty="0" smtClean="0">
                <a:latin typeface="+mn-ea"/>
                <a:ea typeface="+mn-ea"/>
              </a:rPr>
              <a:t>22</a:t>
            </a:r>
            <a:r>
              <a:rPr lang="zh-CN" altLang="en-US" sz="3500" b="1" dirty="0" smtClean="0">
                <a:latin typeface="+mn-ea"/>
                <a:ea typeface="+mn-ea"/>
              </a:rPr>
              <a:t>孩子们在她腹中彼此相争，她就说，若是这样，我为什么活着呢</a:t>
            </a:r>
            <a:r>
              <a:rPr lang="en-US" altLang="zh-CN" sz="3500" b="1" dirty="0" smtClean="0">
                <a:latin typeface="+mn-ea"/>
                <a:ea typeface="+mn-ea"/>
              </a:rPr>
              <a:t>……</a:t>
            </a:r>
            <a:r>
              <a:rPr lang="en-US" sz="3500" b="1" dirty="0" smtClean="0">
                <a:latin typeface="+mn-ea"/>
                <a:ea typeface="+mn-ea"/>
              </a:rPr>
              <a:t>23</a:t>
            </a:r>
            <a:r>
              <a:rPr lang="zh-CN" altLang="en-US" sz="3500" b="1" dirty="0" smtClean="0">
                <a:solidFill>
                  <a:srgbClr val="0070C0"/>
                </a:solidFill>
                <a:latin typeface="+mn-ea"/>
                <a:ea typeface="+mn-ea"/>
              </a:rPr>
              <a:t>耶和华对她说，两国在你腹内。两族要从你身上出来。这族必强于那族。将来大的要服事小的</a:t>
            </a:r>
            <a:r>
              <a:rPr lang="zh-CN" altLang="en-US" sz="3500" b="1" dirty="0" smtClean="0">
                <a:latin typeface="+mn-ea"/>
                <a:ea typeface="+mn-ea"/>
              </a:rPr>
              <a:t>。</a:t>
            </a:r>
            <a:r>
              <a:rPr lang="en-US" sz="3500" b="1" dirty="0" smtClean="0">
                <a:latin typeface="+mn-ea"/>
                <a:ea typeface="+mn-ea"/>
              </a:rPr>
              <a:t>24</a:t>
            </a:r>
            <a:r>
              <a:rPr lang="zh-CN" altLang="en-US" sz="3500" b="1" dirty="0" smtClean="0">
                <a:latin typeface="+mn-ea"/>
                <a:ea typeface="+mn-ea"/>
              </a:rPr>
              <a:t>生产的日子到了，腹中果然是双子。</a:t>
            </a:r>
            <a:r>
              <a:rPr lang="en-US" sz="3500" b="1" dirty="0" smtClean="0">
                <a:latin typeface="+mn-ea"/>
                <a:ea typeface="+mn-ea"/>
              </a:rPr>
              <a:t>25</a:t>
            </a:r>
            <a:r>
              <a:rPr lang="zh-CN" altLang="en-US" sz="3500" b="1" dirty="0" smtClean="0">
                <a:latin typeface="+mn-ea"/>
                <a:ea typeface="+mn-ea"/>
              </a:rPr>
              <a:t>先产的身体发红，浑身有毛，如同皮衣，他们就给他起名叫以扫。</a:t>
            </a:r>
            <a:r>
              <a:rPr lang="en-US" sz="3500" b="1" dirty="0" smtClean="0">
                <a:latin typeface="+mn-ea"/>
                <a:ea typeface="+mn-ea"/>
              </a:rPr>
              <a:t>26</a:t>
            </a:r>
            <a:r>
              <a:rPr lang="zh-CN" altLang="en-US" sz="3500" b="1" dirty="0" smtClean="0">
                <a:latin typeface="+mn-ea"/>
                <a:ea typeface="+mn-ea"/>
              </a:rPr>
              <a:t>随后又生了以扫的兄弟，</a:t>
            </a:r>
            <a:r>
              <a:rPr lang="zh-CN" altLang="en-US" sz="3500" b="1" dirty="0" smtClean="0">
                <a:solidFill>
                  <a:srgbClr val="0070C0"/>
                </a:solidFill>
                <a:latin typeface="+mn-ea"/>
                <a:ea typeface="+mn-ea"/>
              </a:rPr>
              <a:t>手抓住以扫的脚跟</a:t>
            </a:r>
            <a:r>
              <a:rPr lang="zh-CN" altLang="en-US" sz="3500" b="1" dirty="0" smtClean="0">
                <a:latin typeface="+mn-ea"/>
                <a:ea typeface="+mn-ea"/>
              </a:rPr>
              <a:t>，因此给他起名叫雅各（</a:t>
            </a:r>
            <a:r>
              <a:rPr lang="zh-CN" altLang="en-US" sz="3500" b="1" dirty="0" smtClean="0">
                <a:solidFill>
                  <a:srgbClr val="0070C0"/>
                </a:solidFill>
                <a:latin typeface="+mn-ea"/>
                <a:ea typeface="+mn-ea"/>
              </a:rPr>
              <a:t>雅各就是抓住的意思</a:t>
            </a:r>
            <a:r>
              <a:rPr lang="zh-CN" altLang="en-US" sz="3500" b="1" dirty="0" smtClean="0">
                <a:latin typeface="+mn-ea"/>
                <a:ea typeface="+mn-ea"/>
              </a:rPr>
              <a:t>）。</a:t>
            </a:r>
            <a:endParaRPr lang="zh-CN" altLang="en-US" sz="35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76550"/>
          </a:xfrm>
        </p:spPr>
        <p:txBody>
          <a:bodyPr/>
          <a:lstStyle/>
          <a:p>
            <a:pPr algn="l">
              <a:lnSpc>
                <a:spcPts val="5100"/>
              </a:lnSpc>
            </a:pPr>
            <a:r>
              <a:rPr lang="zh-CN" altLang="en-US" sz="3600" b="1" dirty="0" smtClean="0"/>
              <a:t>创</a:t>
            </a:r>
            <a:r>
              <a:rPr lang="en-US" altLang="zh-CN" sz="3600" b="1" dirty="0" smtClean="0"/>
              <a:t>25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23</a:t>
            </a:r>
            <a:r>
              <a:rPr lang="zh-CN" altLang="en-US" sz="3600" b="1" dirty="0" smtClean="0"/>
              <a:t>耶和华对她说，两国在你腹内。两族要从你身上出来。这族必强于那族。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将来大的要服事小的。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endParaRPr lang="zh-CN" altLang="en-US" sz="3600" b="1" dirty="0" smtClean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219075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罗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：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11-12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双子还没有生下来，善恶还没有显出来，只应要显明神拣选人的旨意，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不在乎人的行为，乃在乎招人的主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，神就对利百家说，将来大的要服侍小的。</a:t>
            </a: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152400" y="4171950"/>
            <a:ext cx="2133600" cy="7429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雅各离家逃往迦南</a:t>
            </a:r>
            <a:endParaRPr lang="zh-CN" altLang="en-US" sz="3600" b="1" dirty="0"/>
          </a:p>
        </p:txBody>
      </p:sp>
      <p:pic>
        <p:nvPicPr>
          <p:cNvPr id="1027" name="Picture 3" descr="E:\2025 证道\当悖逆遇见恩典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1801" cy="3943350"/>
          </a:xfrm>
          <a:prstGeom prst="rect">
            <a:avLst/>
          </a:prstGeom>
          <a:noFill/>
        </p:spPr>
      </p:pic>
      <p:pic>
        <p:nvPicPr>
          <p:cNvPr id="1028" name="Picture 4" descr="E:\2025 证道\当悖逆遇见恩典\0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0640" y="1835150"/>
            <a:ext cx="5293360" cy="3308350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5715000" y="819150"/>
            <a:ext cx="3200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拉班欺哄雅各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5143500"/>
          </a:xfrm>
        </p:spPr>
        <p:txBody>
          <a:bodyPr/>
          <a:lstStyle/>
          <a:p>
            <a:pPr algn="l">
              <a:lnSpc>
                <a:spcPts val="5100"/>
              </a:lnSpc>
            </a:pPr>
            <a:r>
              <a:rPr lang="zh-CN" altLang="en-US" sz="3600" b="1" dirty="0" smtClean="0"/>
              <a:t>三</a:t>
            </a:r>
            <a:r>
              <a:rPr lang="zh-CN" altLang="en-US" sz="3600" b="1" dirty="0" smtClean="0"/>
              <a:t>、雅博渡口摔跤：雅各的转折  </a:t>
            </a:r>
            <a:r>
              <a:rPr lang="en-US" sz="3600" b="1" dirty="0" smtClean="0"/>
              <a:t>3</a:t>
            </a:r>
            <a:r>
              <a:rPr lang="zh-CN" altLang="en-US" sz="3600" b="1" dirty="0" smtClean="0"/>
              <a:t>下</a:t>
            </a:r>
            <a:r>
              <a:rPr lang="en-US" sz="3600" b="1" dirty="0" smtClean="0"/>
              <a:t>-</a:t>
            </a:r>
            <a:r>
              <a:rPr lang="en-US" sz="3600" b="1" dirty="0" smtClean="0"/>
              <a:t>4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800" b="1" dirty="0" smtClean="0"/>
              <a:t/>
            </a:r>
            <a:br>
              <a:rPr lang="en-US" altLang="zh-CN" sz="800" b="1" dirty="0" smtClean="0"/>
            </a:br>
            <a:r>
              <a:rPr lang="zh-CN" altLang="en-US" sz="3600" b="1" dirty="0" smtClean="0"/>
              <a:t>       </a:t>
            </a:r>
            <a:r>
              <a:rPr lang="en-US" altLang="zh-CN" sz="3600" b="1" dirty="0" smtClean="0"/>
              <a:t>3 </a:t>
            </a:r>
            <a:r>
              <a:rPr lang="zh-CN" altLang="en-US" sz="3600" b="1" dirty="0" smtClean="0"/>
              <a:t>他在腹中抓住哥哥的脚跟，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壮年的时候与神较力。</a:t>
            </a:r>
            <a:r>
              <a:rPr lang="en-US" altLang="zh-CN" sz="3600" b="1" dirty="0" smtClean="0"/>
              <a:t>4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与天使较力，并且得胜，哭泣恳求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……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。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E:\2025 证道\当悖逆遇见恩典\0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1" y="1"/>
            <a:ext cx="41148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/>
              <a:t>创</a:t>
            </a:r>
            <a:r>
              <a:rPr lang="en-US" altLang="zh-CN" sz="3600" b="1" dirty="0" smtClean="0"/>
              <a:t>31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</a:t>
            </a:r>
            <a:r>
              <a:rPr lang="zh-CN" altLang="en-US" sz="3600" b="1" dirty="0" smtClean="0"/>
              <a:t>雅各听见拉班的儿子们有话说，雅各把我们父亲所有的都夺了去，并借着我们父亲的，得了这一切的荣耀（荣耀或作财）。</a:t>
            </a:r>
            <a:r>
              <a:rPr lang="en-US" sz="3600" b="1" dirty="0" smtClean="0"/>
              <a:t>2</a:t>
            </a:r>
            <a:r>
              <a:rPr lang="zh-CN" altLang="en-US" sz="3600" b="1" dirty="0" smtClean="0"/>
              <a:t>雅各见拉班的气色向他不如从前了。</a:t>
            </a:r>
            <a:r>
              <a:rPr lang="en-US" sz="3600" b="1" dirty="0" smtClean="0"/>
              <a:t>3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耶和华对雅各说，你要回你祖，你父之地，到你亲族那里去，我必与你同在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28556</TotalTime>
  <Words>887</Words>
  <Application>Microsoft Office PowerPoint</Application>
  <PresentationFormat>On-screen Show (16:9)</PresentationFormat>
  <Paragraphs>29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</vt:lpstr>
      <vt:lpstr>当悖逆遇见恩典 何12：1-14节</vt:lpstr>
      <vt:lpstr>祈祷/Prayer</vt:lpstr>
      <vt:lpstr>一、悖逆之路：以色列的现状 1-2 12：1 以法莲吃风，且追赶东风。时常增添虚谎和强暴。与亚述立约，把油送到埃及。2耶和华与犹大争辩，必照雅各所行的惩罚他，按他所做的报应他。  NIV : The LORD has a charge to bring against Judah; he will punish Jacob according to his ways and repay him according to his deeds.</vt:lpstr>
      <vt:lpstr>二、抓住脚跟：雅各的起点   3上   3他在腹中抓住哥哥的脚跟，壮年的时候与神较力。</vt:lpstr>
      <vt:lpstr>创25：21 利百加就怀了孕。22孩子们在她腹中彼此相争，她就说，若是这样，我为什么活着呢……23耶和华对她说，两国在你腹内。两族要从你身上出来。这族必强于那族。将来大的要服事小的。24生产的日子到了，腹中果然是双子。25先产的身体发红，浑身有毛，如同皮衣，他们就给他起名叫以扫。26随后又生了以扫的兄弟，手抓住以扫的脚跟，因此给他起名叫雅各（雅各就是抓住的意思）。</vt:lpstr>
      <vt:lpstr>创25：23耶和华对她说，两国在你腹内。两族要从你身上出来。这族必强于那族。将来大的要服事小的。 </vt:lpstr>
      <vt:lpstr>雅各离家逃往迦南</vt:lpstr>
      <vt:lpstr>三、雅博渡口摔跤：雅各的转折  3下-4         3 他在腹中抓住哥哥的脚跟，壮年的时候与神较力。4 与天使较力，并且得胜，哭泣恳求……。</vt:lpstr>
      <vt:lpstr>创31：1雅各听见拉班的儿子们有话说，雅各把我们父亲所有的都夺了去，并借着我们父亲的，得了这一切的荣耀（荣耀或作财）。2雅各见拉班的气色向他不如从前了。3耶和华对雅各说，你要回你祖，你父之地，到你亲族那里去，我必与你同在。</vt:lpstr>
      <vt:lpstr>创32：9雅各说，耶和华我祖亚伯拉罕的神，我父亲以撒的神阿，你曾对我说，回你本地本族去，我要厚待你。10你向仆人所施的一切慈爱和诚实，我一点也不配得。我先前只拿着我的杖过这约旦河，如今我却成了两队了。11求你救我脱离我哥哥以扫的手。因为我怕他来杀我，连妻子带儿女一同杀了。12你曾说，我必定厚待你，使你的后裔如同海边的沙，多得不可胜数。</vt:lpstr>
      <vt:lpstr>4母山羊二百只，公山羊二十只，母绵羊二百只，公绵羊二十只，15奶崽子的骆驼三十只各带着崽子，母牛四十只，公牛十只，母驴二十匹，驴驹十匹。</vt:lpstr>
      <vt:lpstr>26那人说，天黎明了，容我去吧。雅各说，你不给我祝福，我就不容你去。 27那人说，你名叫什么？他说，我名叫雅各</vt:lpstr>
      <vt:lpstr>四、伯特利相遇：雅各的丰盛</vt:lpstr>
      <vt:lpstr>雅各逃去哈兰</vt:lpstr>
      <vt:lpstr>创28：19 他就给那地方起名叫伯特利。20雅各许愿说，神若与我同在，在我所行的路上保佑我，又给我食物吃，衣服穿，21使我平平安安地回到我父亲的家，我就必以耶和华为我的神</vt:lpstr>
      <vt:lpstr>创47：7 约瑟领他父亲雅各进到法老面前，雅各就给法老祝福。</vt:lpstr>
      <vt:lpstr>五、恩典的呼召：雅各经历的属灵含义 6-14  12：1以法莲吃风，且追赶东风。时常增添虚谎和强暴。与亚述立约，把油送到埃及。          7以法莲是商人，手里有诡诈的天平，爱行欺骗。</vt:lpstr>
      <vt:lpstr>12：6  所以你当归神，谨守仁爱，公平，常常等候你的神。</vt:lpstr>
      <vt:lpstr>总结 Summary</vt:lpstr>
      <vt:lpstr>                         当悖逆遇见恩典 一、悖逆之路：以色列的现状   1–2 二、抓住脚跟：雅各的起点        3上 三、雅博摔跤：雅各的转折        3下–4 四、伯特利相遇：雅各的丰盛    5  五、恩典的呼召：雅各经历的属灵意义  6–14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1543</cp:revision>
  <dcterms:modified xsi:type="dcterms:W3CDTF">2025-11-15T14:10:57Z</dcterms:modified>
</cp:coreProperties>
</file>