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888" r:id="rId2"/>
    <p:sldId id="421" r:id="rId3"/>
    <p:sldId id="945" r:id="rId4"/>
    <p:sldId id="946" r:id="rId5"/>
    <p:sldId id="947" r:id="rId6"/>
    <p:sldId id="964" r:id="rId7"/>
    <p:sldId id="948" r:id="rId8"/>
    <p:sldId id="949" r:id="rId9"/>
    <p:sldId id="950" r:id="rId10"/>
    <p:sldId id="951" r:id="rId11"/>
    <p:sldId id="952" r:id="rId12"/>
    <p:sldId id="953" r:id="rId13"/>
    <p:sldId id="954" r:id="rId14"/>
    <p:sldId id="955" r:id="rId15"/>
    <p:sldId id="956" r:id="rId16"/>
    <p:sldId id="960" r:id="rId17"/>
    <p:sldId id="961" r:id="rId18"/>
    <p:sldId id="962" r:id="rId19"/>
    <p:sldId id="963" r:id="rId20"/>
    <p:sldId id="914" r:id="rId21"/>
  </p:sldIdLst>
  <p:sldSz cx="9144000" cy="5143500" type="screen16x9"/>
  <p:notesSz cx="7315200" cy="96012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FF0000"/>
    <a:srgbClr val="EAEBB7"/>
    <a:srgbClr val="C9CC44"/>
    <a:srgbClr val="AEB092"/>
    <a:srgbClr val="AAB6AD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294" autoAdjust="0"/>
    <p:restoredTop sz="94526" autoAdjust="0"/>
  </p:normalViewPr>
  <p:slideViewPr>
    <p:cSldViewPr>
      <p:cViewPr varScale="1">
        <p:scale>
          <a:sx n="84" d="100"/>
          <a:sy n="84" d="100"/>
        </p:scale>
        <p:origin x="-732" y="-7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510A215-44AC-48DA-AF86-EC2F785F13D6}" type="datetimeFigureOut">
              <a:rPr lang="en-US" smtClean="0"/>
              <a:pPr/>
              <a:t>2/15/2025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E85D5665-A5AE-45BB-8848-AA424DA21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49591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4:notes"/>
          <p:cNvSpPr txBox="1">
            <a:spLocks noGrp="1"/>
          </p:cNvSpPr>
          <p:nvPr>
            <p:ph type="body" idx="1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645" tIns="48309" rIns="96645" bIns="48309" anchor="t" anchorCtr="0">
            <a:noAutofit/>
          </a:bodyPr>
          <a:lstStyle/>
          <a:p>
            <a:pPr>
              <a:buSzPts val="1400"/>
            </a:pPr>
            <a:endParaRPr/>
          </a:p>
        </p:txBody>
      </p:sp>
      <p:sp>
        <p:nvSpPr>
          <p:cNvPr id="133" name="Google Shape;13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3D9D37-59B6-4FD4-B62C-EA5223FD416D}" type="datetimeFigureOut">
              <a:rPr lang="zh-CN" altLang="en-US"/>
              <a:pPr>
                <a:defRPr/>
              </a:pPr>
              <a:t>2025/2/15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09F6C-3832-4A94-9C78-A09827F5503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49838-A36D-4165-A395-840B24B390A6}" type="datetimeFigureOut">
              <a:rPr lang="zh-CN" altLang="en-US"/>
              <a:pPr>
                <a:defRPr/>
              </a:pPr>
              <a:t>2025/2/15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3E6CA8-7327-434E-99BD-8578615981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029E5-0BC8-4359-9890-8277E61C6893}" type="datetimeFigureOut">
              <a:rPr lang="zh-CN" altLang="en-US"/>
              <a:pPr>
                <a:defRPr/>
              </a:pPr>
              <a:t>2025/2/15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9E28C-3C3A-49E1-9025-02BEA788874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CC31A-9154-43B9-AC08-B2E1B37570E0}" type="datetimeFigureOut">
              <a:rPr lang="zh-CN" altLang="en-US"/>
              <a:pPr>
                <a:defRPr/>
              </a:pPr>
              <a:t>2025/2/15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81B23-17D3-48A0-9A34-43C89BFDCDE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C003D-1630-4417-9F76-668A9E0FFDC5}" type="datetimeFigureOut">
              <a:rPr lang="zh-CN" altLang="en-US"/>
              <a:pPr>
                <a:defRPr/>
              </a:pPr>
              <a:t>2025/2/15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50CCD0-35AC-49FD-98B8-8BED130348F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688E6E-A14D-4A90-B2B4-E9F41E1F8165}" type="datetimeFigureOut">
              <a:rPr lang="zh-CN" altLang="en-US"/>
              <a:pPr>
                <a:defRPr/>
              </a:pPr>
              <a:t>2025/2/15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F350B-92BC-41F2-A4FE-565A1044C20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06C53-A131-498A-A525-37077DBA0095}" type="datetimeFigureOut">
              <a:rPr lang="zh-CN" altLang="en-US"/>
              <a:pPr>
                <a:defRPr/>
              </a:pPr>
              <a:t>2025/2/15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7A055-C9CE-4D91-9D43-D408D8ECF7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20E5D7-D573-4729-A6A0-6031E4F961CC}" type="datetimeFigureOut">
              <a:rPr lang="zh-CN" altLang="en-US"/>
              <a:pPr>
                <a:defRPr/>
              </a:pPr>
              <a:t>2025/2/15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777D0-42B9-4AEE-ADE2-0004775D976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42271-1D37-45F0-82D7-82D18C5C5122}" type="datetimeFigureOut">
              <a:rPr lang="zh-CN" altLang="en-US"/>
              <a:pPr>
                <a:defRPr/>
              </a:pPr>
              <a:t>2025/2/15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81EDB-8CE2-40C9-AB82-6EA86292D4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C8085-0888-43B1-9E2E-D6E727554759}" type="datetimeFigureOut">
              <a:rPr lang="zh-CN" altLang="en-US"/>
              <a:pPr>
                <a:defRPr/>
              </a:pPr>
              <a:t>2025/2/15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C95EFB-B999-418C-A689-C35398BA7EB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C5665-1B5B-4687-9E2E-C0A1946DE657}" type="datetimeFigureOut">
              <a:rPr lang="zh-CN" altLang="en-US"/>
              <a:pPr>
                <a:defRPr/>
              </a:pPr>
              <a:t>2025/2/15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D6D2DC-6CF7-40E1-B2C3-9049AEEFDCE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6C1C240-9017-4C45-A094-DD8E498073CB}" type="datetimeFigureOut">
              <a:rPr lang="zh-CN" altLang="en-US"/>
              <a:pPr>
                <a:defRPr/>
              </a:pPr>
              <a:t>2025/2/15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EEFD9F-D935-4FC2-AC09-44F040414EE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3"/>
          <p:cNvSpPr>
            <a:spLocks noGrp="1"/>
          </p:cNvSpPr>
          <p:nvPr>
            <p:ph type="title"/>
          </p:nvPr>
        </p:nvSpPr>
        <p:spPr>
          <a:xfrm>
            <a:off x="0" y="0"/>
            <a:ext cx="5257800" cy="3562350"/>
          </a:xfrm>
        </p:spPr>
        <p:txBody>
          <a:bodyPr/>
          <a:lstStyle/>
          <a:p>
            <a:r>
              <a:rPr lang="zh-CN" altLang="en-US" b="1" dirty="0" smtClean="0"/>
              <a:t>属灵道路上的拦阻：“爱世界”</a:t>
            </a:r>
            <a:r>
              <a:rPr lang="en-US" altLang="zh-CN" b="1" dirty="0" smtClean="0"/>
              <a:t/>
            </a:r>
            <a:br>
              <a:rPr lang="en-US" altLang="zh-CN" b="1" dirty="0" smtClean="0"/>
            </a:br>
            <a:r>
              <a:rPr lang="zh-CN" altLang="en-US" b="1" dirty="0" smtClean="0"/>
              <a:t/>
            </a:r>
            <a:br>
              <a:rPr lang="zh-CN" altLang="en-US" b="1" dirty="0" smtClean="0"/>
            </a:br>
            <a:r>
              <a:rPr lang="zh-CN" altLang="en-US" b="1" dirty="0" smtClean="0"/>
              <a:t>约一</a:t>
            </a:r>
            <a:r>
              <a:rPr lang="en-US" b="1" dirty="0" smtClean="0"/>
              <a:t>2</a:t>
            </a:r>
            <a:r>
              <a:rPr lang="zh-CN" altLang="en-US" b="1" dirty="0" smtClean="0"/>
              <a:t>：</a:t>
            </a:r>
            <a:r>
              <a:rPr lang="en-US" b="1" dirty="0" smtClean="0"/>
              <a:t>15-17</a:t>
            </a:r>
            <a:r>
              <a:rPr lang="zh-CN" altLang="en-US" b="1" dirty="0" smtClean="0"/>
              <a:t>节</a:t>
            </a:r>
            <a:endParaRPr lang="zh-CN" b="1" dirty="0"/>
          </a:p>
        </p:txBody>
      </p:sp>
      <p:pic>
        <p:nvPicPr>
          <p:cNvPr id="1028" name="Picture 4" descr="E:\2025 证道\属灵道路上的拦阻\23b401d1e5314347ae9319b3eb9cbd61_610_608.jpg!y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1"/>
            <a:ext cx="4419600" cy="5143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以后我不再和你们多说话，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因为这世界的王</a:t>
            </a:r>
            <a:r>
              <a:rPr lang="zh-CN" altLang="en-US" sz="3600" b="1" dirty="0" smtClean="0"/>
              <a:t>将到，他在我里面是毫无所有（约</a:t>
            </a:r>
            <a:r>
              <a:rPr lang="en-US" sz="3600" b="1" dirty="0" smtClean="0"/>
              <a:t>14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30</a:t>
            </a:r>
            <a:r>
              <a:rPr lang="zh-CN" altLang="en-US" sz="3600" b="1" dirty="0" smtClean="0"/>
              <a:t>）。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我已将你的道赐给他们。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世界又恨他们</a:t>
            </a:r>
            <a:r>
              <a:rPr lang="zh-CN" altLang="en-US" sz="3600" b="1" dirty="0" smtClean="0"/>
              <a:t>（约</a:t>
            </a:r>
            <a:r>
              <a:rPr lang="en-US" sz="3600" b="1" dirty="0" smtClean="0"/>
              <a:t>17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14</a:t>
            </a:r>
            <a:r>
              <a:rPr lang="zh-CN" altLang="en-US" sz="3600" b="1" dirty="0" smtClean="0"/>
              <a:t>）。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 15</a:t>
            </a:r>
            <a:r>
              <a:rPr lang="zh-CN" altLang="en-US" sz="3600" b="1" dirty="0" smtClean="0"/>
              <a:t>不要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爱世界和世界上的事</a:t>
            </a:r>
            <a:r>
              <a:rPr lang="zh-CN" altLang="en-US" sz="3600" b="1" dirty="0" smtClean="0"/>
              <a:t>。人若爱世界，爱父的心就在他里面了。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39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二、“爱世界”的表现</a:t>
            </a:r>
            <a:endParaRPr lang="zh-CN" altLang="en-US" sz="3600" b="1" dirty="0"/>
          </a:p>
        </p:txBody>
      </p:sp>
      <p:pic>
        <p:nvPicPr>
          <p:cNvPr id="3075" name="Picture 3" descr="E:\2025 证道\属灵道路上的拦阻\ima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86400" y="1581150"/>
            <a:ext cx="3657601" cy="3562350"/>
          </a:xfrm>
          <a:prstGeom prst="rect">
            <a:avLst/>
          </a:prstGeom>
          <a:noFill/>
        </p:spPr>
      </p:pic>
      <p:pic>
        <p:nvPicPr>
          <p:cNvPr id="3076" name="Picture 4" descr="E:\2025 证道\属灵道路上的拦阻\01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598083"/>
            <a:ext cx="5105400" cy="354541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2800" b="1" dirty="0" smtClean="0"/>
              <a:t>创</a:t>
            </a:r>
            <a:r>
              <a:rPr lang="en-US" sz="2800" b="1" dirty="0" smtClean="0"/>
              <a:t>3</a:t>
            </a:r>
            <a:r>
              <a:rPr lang="zh-CN" altLang="en-US" sz="2800" b="1" dirty="0" smtClean="0"/>
              <a:t>：</a:t>
            </a:r>
            <a:r>
              <a:rPr lang="en-US" sz="2800" b="1" dirty="0" smtClean="0"/>
              <a:t>1</a:t>
            </a:r>
            <a:r>
              <a:rPr lang="zh-CN" altLang="en-US" sz="2800" b="1" dirty="0" smtClean="0"/>
              <a:t>耶和华神所造的，惟有蛇比田野一切的活物更狡猾。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</a:rPr>
              <a:t>蛇对女人说，神岂是真说，不许你们吃园中所有树上的果子吗</a:t>
            </a:r>
            <a:r>
              <a:rPr lang="zh-CN" altLang="en-US" sz="2800" b="1" dirty="0" smtClean="0"/>
              <a:t>？</a:t>
            </a:r>
            <a:r>
              <a:rPr lang="en-US" sz="2800" b="1" dirty="0" smtClean="0"/>
              <a:t>2</a:t>
            </a:r>
            <a:r>
              <a:rPr lang="zh-CN" altLang="en-US" sz="2800" b="1" dirty="0" smtClean="0"/>
              <a:t>女人对蛇说，园中树上的果子，我们可以吃</a:t>
            </a:r>
            <a:r>
              <a:rPr lang="zh-CN" altLang="en-US" sz="2800" b="1" dirty="0" smtClean="0"/>
              <a:t>，</a:t>
            </a:r>
            <a:r>
              <a:rPr lang="en-US" sz="2800" b="1" dirty="0" smtClean="0"/>
              <a:t>3</a:t>
            </a:r>
            <a:r>
              <a:rPr lang="zh-CN" altLang="en-US" sz="2800" b="1" dirty="0" smtClean="0"/>
              <a:t>惟有园当中那棵树上的果子，神曾说，你们不可吃，也不可摸，免得你们死</a:t>
            </a:r>
            <a:r>
              <a:rPr lang="zh-CN" altLang="en-US" sz="2800" b="1" dirty="0" smtClean="0"/>
              <a:t>。</a:t>
            </a:r>
            <a:r>
              <a:rPr lang="en-US" altLang="zh-CN" sz="2800" b="1" dirty="0" smtClean="0"/>
              <a:t/>
            </a:r>
            <a:br>
              <a:rPr lang="en-US" altLang="zh-CN" sz="2800" b="1" dirty="0" smtClean="0"/>
            </a:br>
            <a:r>
              <a:rPr lang="en-US" altLang="zh-CN" sz="1200" b="1" dirty="0" smtClean="0"/>
              <a:t/>
            </a:r>
            <a:br>
              <a:rPr lang="en-US" altLang="zh-CN" sz="1200" b="1" dirty="0" smtClean="0"/>
            </a:br>
            <a:r>
              <a:rPr lang="en-US" sz="2800" b="1" dirty="0" smtClean="0"/>
              <a:t>4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</a:rPr>
              <a:t>蛇对女人说，你们不一定死</a:t>
            </a:r>
            <a:r>
              <a:rPr lang="zh-CN" altLang="en-US" sz="2800" b="1" dirty="0" smtClean="0"/>
              <a:t>，</a:t>
            </a:r>
            <a:r>
              <a:rPr lang="en-US" sz="2800" b="1" dirty="0" smtClean="0"/>
              <a:t>5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</a:rPr>
              <a:t>因为神知道，你们吃的日子眼睛就明亮了，你们便如神能知道善恶</a:t>
            </a:r>
            <a:r>
              <a:rPr lang="zh-CN" altLang="en-US" sz="2800" b="1" dirty="0" smtClean="0"/>
              <a:t>。</a:t>
            </a:r>
            <a:r>
              <a:rPr lang="en-US" sz="2800" b="1" dirty="0" smtClean="0"/>
              <a:t>6</a:t>
            </a:r>
            <a:r>
              <a:rPr lang="zh-CN" altLang="en-US" sz="2800" b="1" dirty="0" smtClean="0">
                <a:solidFill>
                  <a:srgbClr val="0070C0"/>
                </a:solidFill>
              </a:rPr>
              <a:t>于是女人见那棵树的果子好作食物，也悦人的眼目，且是可喜爱的，能使人有智慧</a:t>
            </a:r>
            <a:r>
              <a:rPr lang="zh-CN" altLang="en-US" sz="2800" b="1" dirty="0" smtClean="0"/>
              <a:t>，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就摘下果子来吃了。又给她丈夫，她丈夫也吃了</a:t>
            </a:r>
            <a:r>
              <a:rPr lang="zh-CN" altLang="en-US" sz="2800" b="1" dirty="0" smtClean="0">
                <a:solidFill>
                  <a:srgbClr val="002060"/>
                </a:solidFill>
              </a:rPr>
              <a:t>。</a:t>
            </a:r>
            <a:r>
              <a:rPr lang="en-US" sz="2800" b="1" dirty="0" smtClean="0"/>
              <a:t>7</a:t>
            </a:r>
            <a:r>
              <a:rPr lang="zh-CN" altLang="en-US" sz="2800" b="1" dirty="0" smtClean="0"/>
              <a:t>他们二人的眼睛就明亮了，才知道自己是赤身露体，便拿无花果树的叶子，为自己编作裙子。</a:t>
            </a:r>
            <a:endParaRPr lang="zh-CN" alt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2800" b="1" dirty="0" smtClean="0"/>
              <a:t>太</a:t>
            </a:r>
            <a:r>
              <a:rPr lang="en-US" sz="2800" b="1" dirty="0" smtClean="0"/>
              <a:t>4</a:t>
            </a:r>
            <a:r>
              <a:rPr lang="zh-CN" altLang="en-US" sz="2800" b="1" dirty="0" smtClean="0"/>
              <a:t>：</a:t>
            </a:r>
            <a:r>
              <a:rPr lang="en-US" sz="2800" b="1" dirty="0" smtClean="0"/>
              <a:t>3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</a:rPr>
              <a:t>那试探人的进前来对他说，你若是神的儿子，可以吩咐这些石头变成食物</a:t>
            </a:r>
            <a:r>
              <a:rPr lang="zh-CN" altLang="en-US" sz="2800" b="1" dirty="0" smtClean="0"/>
              <a:t>。</a:t>
            </a:r>
            <a:r>
              <a:rPr lang="en-US" sz="2800" b="1" dirty="0" smtClean="0"/>
              <a:t>4</a:t>
            </a:r>
            <a:r>
              <a:rPr lang="zh-CN" altLang="en-US" sz="2800" b="1" dirty="0" smtClean="0"/>
              <a:t>耶稣却回答说，经上记着说，人活着，不是单靠食物，乃是靠神口里所出的一切话</a:t>
            </a:r>
            <a:r>
              <a:rPr lang="zh-CN" altLang="en-US" sz="2800" b="1" dirty="0" smtClean="0"/>
              <a:t>。</a:t>
            </a:r>
            <a:r>
              <a:rPr lang="en-US" altLang="zh-CN" sz="2800" b="1" dirty="0" smtClean="0"/>
              <a:t/>
            </a:r>
            <a:br>
              <a:rPr lang="en-US" altLang="zh-CN" sz="2800" b="1" dirty="0" smtClean="0"/>
            </a:br>
            <a:r>
              <a:rPr lang="en-US" altLang="zh-CN" sz="1200" b="1" dirty="0" smtClean="0"/>
              <a:t/>
            </a:r>
            <a:br>
              <a:rPr lang="en-US" altLang="zh-CN" sz="1200" b="1" dirty="0" smtClean="0"/>
            </a:br>
            <a:r>
              <a:rPr lang="en-US" sz="2800" b="1" dirty="0" smtClean="0"/>
              <a:t> </a:t>
            </a:r>
            <a:r>
              <a:rPr lang="en-US" sz="2800" b="1" dirty="0" smtClean="0"/>
              <a:t>5</a:t>
            </a:r>
            <a:r>
              <a:rPr lang="zh-CN" altLang="en-US" sz="2800" b="1" dirty="0" smtClean="0"/>
              <a:t>魔鬼就带他进了圣城，叫他站在殿顶上</a:t>
            </a:r>
            <a:r>
              <a:rPr lang="zh-CN" altLang="en-US" sz="2800" b="1" dirty="0" smtClean="0"/>
              <a:t>，</a:t>
            </a:r>
            <a:r>
              <a:rPr lang="en-US" sz="2800" b="1" dirty="0" smtClean="0"/>
              <a:t>6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</a:rPr>
              <a:t>对他说，你若是神的儿子，可以跳下去。因为经上记着说，主要为你吩咐他的使者，用手托着你，免得你的脚碰在石头上</a:t>
            </a:r>
            <a:r>
              <a:rPr lang="zh-CN" altLang="en-US" sz="2800" b="1" dirty="0" smtClean="0"/>
              <a:t>。</a:t>
            </a:r>
            <a:r>
              <a:rPr lang="en-US" sz="2800" b="1" dirty="0" smtClean="0"/>
              <a:t>7</a:t>
            </a:r>
            <a:r>
              <a:rPr lang="zh-CN" altLang="en-US" sz="2800" b="1" dirty="0" smtClean="0"/>
              <a:t>耶稣对他说，经上又记着说，不可试探主你的神。 </a:t>
            </a:r>
            <a:r>
              <a:rPr lang="en-US" altLang="zh-CN" sz="2800" b="1" dirty="0" smtClean="0"/>
              <a:t/>
            </a:r>
            <a:br>
              <a:rPr lang="en-US" altLang="zh-CN" sz="2800" b="1" dirty="0" smtClean="0"/>
            </a:br>
            <a:r>
              <a:rPr lang="en-US" altLang="zh-CN" sz="1200" b="1" dirty="0" smtClean="0"/>
              <a:t/>
            </a:r>
            <a:br>
              <a:rPr lang="en-US" altLang="zh-CN" sz="1200" b="1" dirty="0" smtClean="0"/>
            </a:br>
            <a:r>
              <a:rPr lang="en-US" sz="2800" b="1" dirty="0" smtClean="0"/>
              <a:t>8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</a:rPr>
              <a:t>魔鬼又带他上了一座最高的山，将世上的万国，与万国的荣华，都指给他看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</a:rPr>
              <a:t>，</a:t>
            </a:r>
            <a:r>
              <a:rPr lang="en-US" sz="2800" b="1" dirty="0" smtClean="0">
                <a:solidFill>
                  <a:schemeClr val="accent6">
                    <a:lumMod val="50000"/>
                  </a:schemeClr>
                </a:solidFill>
              </a:rPr>
              <a:t>9</a:t>
            </a:r>
            <a:r>
              <a:rPr lang="zh-CN" altLang="en-US" sz="2800" b="1" dirty="0" smtClean="0">
                <a:solidFill>
                  <a:schemeClr val="accent6">
                    <a:lumMod val="50000"/>
                  </a:schemeClr>
                </a:solidFill>
              </a:rPr>
              <a:t>对他说，你若俯伏拜我，我就把这一切都赐给你</a:t>
            </a:r>
            <a:r>
              <a:rPr lang="zh-CN" altLang="en-US" sz="2800" b="1" dirty="0" smtClean="0"/>
              <a:t>。</a:t>
            </a:r>
            <a:r>
              <a:rPr lang="en-US" sz="2800" b="1" dirty="0" smtClean="0"/>
              <a:t>10</a:t>
            </a:r>
            <a:r>
              <a:rPr lang="zh-CN" altLang="en-US" sz="2800" b="1" dirty="0" smtClean="0">
                <a:solidFill>
                  <a:srgbClr val="0070C0"/>
                </a:solidFill>
              </a:rPr>
              <a:t>耶稣说，撒但退去吧</a:t>
            </a:r>
            <a:r>
              <a:rPr lang="zh-CN" altLang="en-US" sz="2800" b="1" dirty="0" smtClean="0"/>
              <a:t>。因为经上记着说，当拜主你的神，单要事奉他。</a:t>
            </a:r>
            <a:endParaRPr lang="zh-CN" altLang="en-US" sz="28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、肉体的情欲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创</a:t>
            </a:r>
            <a:r>
              <a:rPr lang="en-US" sz="3600" b="1" dirty="0" smtClean="0"/>
              <a:t>3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</a:t>
            </a:r>
            <a:r>
              <a:rPr lang="zh-CN" altLang="en-US" sz="3600" b="1" dirty="0" smtClean="0"/>
              <a:t>蛇对女人说，神岂是真说，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不许你们吃</a:t>
            </a:r>
            <a:r>
              <a:rPr lang="zh-CN" altLang="en-US" sz="3600" b="1" dirty="0" smtClean="0"/>
              <a:t>园中所有树上的果子吗？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太：</a:t>
            </a:r>
            <a:r>
              <a:rPr lang="en-US" sz="3600" b="1" dirty="0" smtClean="0"/>
              <a:t>42</a:t>
            </a:r>
            <a:r>
              <a:rPr lang="zh-CN" altLang="en-US" sz="3600" b="1" dirty="0" smtClean="0"/>
              <a:t>他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禁食四十昼夜，后来就饿</a:t>
            </a:r>
            <a:r>
              <a:rPr lang="zh-CN" altLang="en-US" sz="3600" b="1" dirty="0" smtClean="0"/>
              <a:t>了。</a:t>
            </a:r>
            <a:r>
              <a:rPr lang="en-US" sz="3600" b="1" dirty="0" smtClean="0"/>
              <a:t>3</a:t>
            </a:r>
            <a:r>
              <a:rPr lang="zh-CN" altLang="en-US" sz="3600" b="1" dirty="0" smtClean="0"/>
              <a:t>那试探人的进前来对他说，你若是神的儿子，可以吩咐这些石头变成食物。</a:t>
            </a:r>
            <a:br>
              <a:rPr lang="zh-CN" altLang="en-US" sz="3600" b="1" dirty="0" smtClean="0"/>
            </a:b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、眼目的情欲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 6</a:t>
            </a:r>
            <a:r>
              <a:rPr lang="zh-CN" altLang="en-US" sz="3600" b="1" dirty="0" smtClean="0"/>
              <a:t>于是女人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见那棵树的果子好作食物，也悦人的眼目，且是可喜爱的，能使人有智慧</a:t>
            </a:r>
            <a:r>
              <a:rPr lang="zh-CN" altLang="en-US" sz="3600" b="1" dirty="0" smtClean="0"/>
              <a:t>，就摘下果子来吃了。又给她丈夫，她丈夫也吃了。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 8</a:t>
            </a:r>
            <a:r>
              <a:rPr lang="zh-CN" altLang="en-US" sz="3600" b="1" dirty="0" smtClean="0"/>
              <a:t>魔鬼又带他上了一座最高的山，将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世上的万国，与万国的荣华</a:t>
            </a:r>
            <a:r>
              <a:rPr lang="zh-CN" altLang="en-US" sz="3600" b="1" dirty="0" smtClean="0"/>
              <a:t>，都指给他看，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书</a:t>
            </a:r>
            <a:r>
              <a:rPr lang="en-US" sz="3600" b="1" dirty="0" smtClean="0"/>
              <a:t>7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20 </a:t>
            </a:r>
            <a:r>
              <a:rPr lang="zh-CN" altLang="en-US" sz="3600" b="1" dirty="0" smtClean="0"/>
              <a:t>亚干回答约书亚说</a:t>
            </a:r>
            <a:r>
              <a:rPr lang="en-US" sz="3600" b="1" dirty="0" smtClean="0"/>
              <a:t>……</a:t>
            </a:r>
            <a:r>
              <a:rPr lang="zh-CN" altLang="en-US" sz="3600" b="1" dirty="0" smtClean="0"/>
              <a:t>我在所夺的财物中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看见一件美好的示拿衣服</a:t>
            </a:r>
            <a:r>
              <a:rPr lang="zh-CN" altLang="en-US" sz="3600" b="1" dirty="0" smtClean="0"/>
              <a:t>，二百舍客勒银子，一条金子重五十舍客勒，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我就贪爱</a:t>
            </a:r>
            <a:r>
              <a:rPr lang="zh-CN" altLang="en-US" sz="3600" b="1" dirty="0" smtClean="0"/>
              <a:t>这些物件，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便拿去了</a:t>
            </a:r>
            <a:r>
              <a:rPr lang="zh-CN" altLang="en-US" sz="3600" b="1" dirty="0" smtClean="0"/>
              <a:t>。现今藏在我帐棚内的地里，银子在衣服底下。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士</a:t>
            </a:r>
            <a:r>
              <a:rPr lang="en-US" sz="3600" b="1" dirty="0" smtClean="0"/>
              <a:t>14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 </a:t>
            </a:r>
            <a:r>
              <a:rPr lang="zh-CN" altLang="en-US" sz="3600" b="1" dirty="0" smtClean="0"/>
              <a:t>参孙下到亭拿，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在那里看见</a:t>
            </a:r>
            <a:r>
              <a:rPr lang="zh-CN" altLang="en-US" sz="3600" b="1" dirty="0" smtClean="0"/>
              <a:t>一个女子，是非利士人的女儿。</a:t>
            </a:r>
            <a:r>
              <a:rPr lang="en-US" sz="3600" b="1" dirty="0" smtClean="0"/>
              <a:t>2</a:t>
            </a:r>
            <a:r>
              <a:rPr lang="zh-CN" altLang="en-US" sz="3600" b="1" dirty="0" smtClean="0"/>
              <a:t>参孙上来禀告他父母说，我在亭拿看见一个女子，是非利士人的女儿，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愿你们给我娶来为妻</a:t>
            </a:r>
            <a:r>
              <a:rPr lang="zh-CN" altLang="en-US" sz="3600" b="1" dirty="0" smtClean="0"/>
              <a:t>。</a:t>
            </a:r>
            <a:r>
              <a:rPr lang="en-US" sz="3600" b="1" dirty="0" smtClean="0"/>
              <a:t>3</a:t>
            </a:r>
            <a:r>
              <a:rPr lang="zh-CN" altLang="en-US" sz="3600" b="1" dirty="0" smtClean="0"/>
              <a:t>他父母说，在你弟兄的女儿中，或在本国的民中，岂没有一个女子，何至你去在未受割礼的非利士人中娶妻呢？参孙对他父亲说，愿你给我娶那女子，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因我喜悦她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48006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诗</a:t>
            </a:r>
            <a:r>
              <a:rPr lang="en-US" altLang="zh-CN" sz="3600" b="1" dirty="0" smtClean="0"/>
              <a:t>123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坐在天上的主啊，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我向你举目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看哪，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仆人的眼睛</a:t>
            </a:r>
            <a:r>
              <a:rPr lang="zh-CN" altLang="en-US" sz="3600" b="1" dirty="0" smtClean="0"/>
              <a:t>怎样望主人的手，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使女的眼睛</a:t>
            </a:r>
            <a:r>
              <a:rPr lang="zh-CN" altLang="en-US" sz="3600" b="1" dirty="0" smtClean="0"/>
              <a:t>怎样望主母的手，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我们的眼睛也照样望耶和华</a:t>
            </a:r>
            <a:r>
              <a:rPr lang="zh-CN" altLang="en-US" sz="3600" b="1" dirty="0" smtClean="0"/>
              <a:t>我们的神，</a:t>
            </a:r>
            <a:r>
              <a:rPr lang="zh-CN" altLang="en-US" sz="3600" b="1" dirty="0" smtClean="0">
                <a:solidFill>
                  <a:srgbClr val="7030A0"/>
                </a:solidFill>
              </a:rPr>
              <a:t>直到他怜悯我们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  <p:pic>
        <p:nvPicPr>
          <p:cNvPr id="2050" name="Picture 2" descr="E:\2025 证道\属灵道路上的拦阻\Jesus-walks-on-Water-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00800" y="2118811"/>
            <a:ext cx="2362200" cy="3024689"/>
          </a:xfrm>
          <a:prstGeom prst="rect">
            <a:avLst/>
          </a:prstGeom>
          <a:noFill/>
        </p:spPr>
      </p:pic>
      <p:pic>
        <p:nvPicPr>
          <p:cNvPr id="2051" name="Picture 3" descr="E:\2025 证道\属灵道路上的拦阻\8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0"/>
            <a:ext cx="3657600" cy="22467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、今生的骄傲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 可</a:t>
            </a:r>
            <a:r>
              <a:rPr lang="en-US" altLang="zh-CN" sz="3600" b="1" dirty="0" smtClean="0"/>
              <a:t>12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43</a:t>
            </a:r>
            <a:r>
              <a:rPr lang="zh-CN" altLang="en-US" sz="3600" b="1" dirty="0" smtClean="0"/>
              <a:t>耶稣叫门徒来，说，我实在告诉你们，这穷寡妇投入库里的，比众人所投的更多。</a:t>
            </a:r>
            <a:r>
              <a:rPr lang="en-US" altLang="zh-CN" sz="3600" b="1" dirty="0" smtClean="0"/>
              <a:t>44</a:t>
            </a:r>
            <a:r>
              <a:rPr lang="zh-CN" altLang="en-US" sz="3600" b="1" dirty="0" smtClean="0"/>
              <a:t>因为他们都是自己有余，拿出来投在里头。但这寡妇是自己不足，把她一切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养生的</a:t>
            </a:r>
            <a:r>
              <a:rPr lang="zh-CN" altLang="en-US" sz="3600" b="1" dirty="0" smtClean="0"/>
              <a:t>都投上了。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约一</a:t>
            </a:r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16  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今生的</a:t>
            </a:r>
            <a:r>
              <a:rPr lang="zh-CN" altLang="en-US" sz="3600" b="1" dirty="0" smtClean="0"/>
              <a:t>骄傲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4DE62-692C-5CC5-E178-029A308531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7474"/>
            <a:ext cx="8229600" cy="579276"/>
          </a:xfrm>
        </p:spPr>
        <p:txBody>
          <a:bodyPr/>
          <a:lstStyle/>
          <a:p>
            <a:r>
              <a:rPr lang="zh-CN" altLang="en-US" b="1" dirty="0"/>
              <a:t>祈祷</a:t>
            </a:r>
            <a:r>
              <a:rPr lang="en-US" altLang="zh-CN" b="1" dirty="0"/>
              <a:t>/Prayer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0BE501A2-3EFA-0310-6D6A-5ACABD8CF2C4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895351"/>
            <a:ext cx="9108504" cy="424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778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3"/>
          <p:cNvSpPr txBox="1">
            <a:spLocks noGrp="1"/>
          </p:cNvSpPr>
          <p:nvPr>
            <p:ph type="title"/>
          </p:nvPr>
        </p:nvSpPr>
        <p:spPr>
          <a:xfrm>
            <a:off x="-28636" y="-10085"/>
            <a:ext cx="9172636" cy="1743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4000" b="1" dirty="0" err="1">
                <a:latin typeface="汉仪中楷简" panose="02010604000101010101" pitchFamily="2" charset="-122"/>
                <a:ea typeface="汉仪中楷简" panose="02010604000101010101" pitchFamily="2" charset="-122"/>
                <a:cs typeface="Arial"/>
                <a:sym typeface="Arial"/>
              </a:rPr>
              <a:t>总结</a:t>
            </a:r>
            <a:r>
              <a:rPr lang="en-US" sz="4000" b="1" dirty="0">
                <a:latin typeface="Arial"/>
                <a:ea typeface="Arial"/>
                <a:cs typeface="Arial"/>
                <a:sym typeface="Arial"/>
              </a:rPr>
              <a:t/>
            </a:r>
            <a:br>
              <a:rPr lang="en-US" sz="4000" b="1" dirty="0">
                <a:latin typeface="Arial"/>
                <a:ea typeface="Arial"/>
                <a:cs typeface="Arial"/>
                <a:sym typeface="Arial"/>
              </a:rPr>
            </a:br>
            <a:r>
              <a:rPr lang="en-US" sz="4000" b="1" dirty="0" smtClean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Summary</a:t>
            </a:r>
            <a:endParaRPr sz="4000" dirty="0">
              <a:latin typeface="Calibri" panose="020F0502020204030204" pitchFamily="34" charset="0"/>
              <a:ea typeface="Arial"/>
              <a:cs typeface="Calibri" panose="020F0502020204030204" pitchFamily="34" charset="0"/>
              <a:sym typeface="Arial"/>
            </a:endParaRPr>
          </a:p>
        </p:txBody>
      </p:sp>
      <p:sp>
        <p:nvSpPr>
          <p:cNvPr id="3" name="标题 1"/>
          <p:cNvSpPr txBox="1">
            <a:spLocks/>
          </p:cNvSpPr>
          <p:nvPr/>
        </p:nvSpPr>
        <p:spPr bwMode="auto">
          <a:xfrm>
            <a:off x="0" y="3257550"/>
            <a:ext cx="914400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hangingPunct="0">
              <a:defRPr/>
            </a:pP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 bwMode="auto">
          <a:xfrm>
            <a:off x="0" y="3105150"/>
            <a:ext cx="9144000" cy="219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3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0" y="2343150"/>
            <a:ext cx="9144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32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 bwMode="auto">
          <a:xfrm>
            <a:off x="0" y="1962150"/>
            <a:ext cx="9144000" cy="318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  <a:t/>
            </a:r>
            <a:br>
              <a:rPr kumimoji="0" lang="zh-CN" altLang="en-US" sz="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汉仪中楷简"/>
                <a:cs typeface="+mj-cs"/>
              </a:rPr>
            </a:br>
            <a:endParaRPr kumimoji="0" lang="zh-CN" altLang="en-US" sz="36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汉仪中楷简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 bwMode="auto">
          <a:xfrm>
            <a:off x="0" y="1276350"/>
            <a:ext cx="9144000" cy="386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标题 1"/>
          <p:cNvSpPr txBox="1">
            <a:spLocks/>
          </p:cNvSpPr>
          <p:nvPr/>
        </p:nvSpPr>
        <p:spPr bwMode="auto">
          <a:xfrm>
            <a:off x="533400" y="2038350"/>
            <a:ext cx="8001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这世界和其上的情欲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都要过去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，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惟独遵行神旨意的是永远常存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（约一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2:17</a:t>
            </a:r>
            <a:r>
              <a:rPr kumimoji="0" lang="zh-CN" alt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）</a:t>
            </a:r>
            <a:endParaRPr kumimoji="0" lang="zh-CN" altLang="en-US" sz="3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295275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一、“世界”的定义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sz="3600" b="1" dirty="0" smtClean="0"/>
              <a:t> 15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不要爱世界和世界上的事</a:t>
            </a:r>
            <a:r>
              <a:rPr lang="zh-CN" altLang="en-US" sz="3600" b="1" dirty="0" smtClean="0"/>
              <a:t>。人若爱世界，爱父的心就在他里面了。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、物质世界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	</a:t>
            </a:r>
            <a:r>
              <a:rPr lang="zh-CN" altLang="en-US" sz="3600" b="1" dirty="0" smtClean="0"/>
              <a:t>起初</a:t>
            </a:r>
            <a:r>
              <a:rPr lang="zh-CN" altLang="en-US" sz="3600" b="1" dirty="0" smtClean="0"/>
              <a:t>神创造天地（创</a:t>
            </a:r>
            <a:r>
              <a:rPr lang="en-US" sz="3600" b="1" dirty="0" smtClean="0"/>
              <a:t>1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</a:t>
            </a:r>
            <a:r>
              <a:rPr lang="zh-CN" altLang="en-US" sz="3600" b="1" dirty="0" smtClean="0"/>
              <a:t>）。神就照着自己的形像造人，乃是照着他的形像造男造女（创</a:t>
            </a:r>
            <a:r>
              <a:rPr lang="en-US" sz="3600" b="1" dirty="0" smtClean="0"/>
              <a:t>1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27</a:t>
            </a:r>
            <a:r>
              <a:rPr lang="zh-CN" altLang="en-US" sz="3600" b="1" dirty="0" smtClean="0"/>
              <a:t>）。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	</a:t>
            </a:r>
            <a:r>
              <a:rPr lang="zh-CN" altLang="en-US" sz="3600" b="1" dirty="0" smtClean="0"/>
              <a:t>耶和华</a:t>
            </a:r>
            <a:r>
              <a:rPr lang="zh-CN" altLang="en-US" sz="3600" b="1" dirty="0" smtClean="0"/>
              <a:t>用能力创造大地，用智慧建立世界，用聪明铺张穹苍（耶</a:t>
            </a:r>
            <a:r>
              <a:rPr lang="en-US" sz="3600" b="1" dirty="0" smtClean="0"/>
              <a:t>10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12</a:t>
            </a:r>
            <a:r>
              <a:rPr lang="zh-CN" altLang="en-US" sz="3600" b="1" dirty="0" smtClean="0"/>
              <a:t>）</a:t>
            </a:r>
            <a:r>
              <a:rPr lang="zh-CN" altLang="en-US" sz="3600" b="1" dirty="0" smtClean="0"/>
              <a:t>。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zh-CN" altLang="en-US" sz="3600" b="1" dirty="0" smtClean="0"/>
              <a:t> “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神看着一切所造的都甚好</a:t>
            </a:r>
            <a:r>
              <a:rPr lang="zh-CN" altLang="en-US" sz="3600" b="1" dirty="0" smtClean="0"/>
              <a:t>”（创</a:t>
            </a:r>
            <a:r>
              <a:rPr lang="en-US" sz="3600" b="1" dirty="0" smtClean="0"/>
              <a:t> 1:31</a:t>
            </a:r>
            <a:r>
              <a:rPr lang="zh-CN" altLang="en-US" sz="3600" b="1" dirty="0" smtClean="0"/>
              <a:t>）。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4724400" cy="5143500"/>
          </a:xfrm>
        </p:spPr>
        <p:txBody>
          <a:bodyPr/>
          <a:lstStyle/>
          <a:p>
            <a:pPr algn="l" fontAlgn="t"/>
            <a:r>
              <a:rPr lang="en-US" altLang="zh-CN" sz="3200" b="1" dirty="0" err="1" smtClean="0"/>
              <a:t>Maltbie</a:t>
            </a:r>
            <a:r>
              <a:rPr lang="en-US" altLang="zh-CN" sz="3200" b="1" dirty="0" smtClean="0"/>
              <a:t> Davenport Babcock </a:t>
            </a:r>
            <a:r>
              <a:rPr lang="en-US" altLang="zh-CN" sz="3200" b="1" dirty="0" smtClean="0"/>
              <a:t>(</a:t>
            </a:r>
            <a:r>
              <a:rPr lang="en-US" altLang="zh-CN" sz="3200" b="1" dirty="0" smtClean="0"/>
              <a:t>August 3, 1858 – May 18, 1901) was a </a:t>
            </a:r>
            <a:r>
              <a:rPr lang="en-US" altLang="zh-CN" sz="3200" b="1" dirty="0" smtClean="0"/>
              <a:t>noted American</a:t>
            </a:r>
            <a:r>
              <a:rPr lang="en-US" altLang="zh-CN" sz="3200" b="1" dirty="0" smtClean="0"/>
              <a:t> clergyman and writer of the 19th century. He authored the familiar hymn, </a:t>
            </a:r>
            <a:r>
              <a:rPr lang="en-US" altLang="zh-CN" sz="3200" b="1" dirty="0" smtClean="0">
                <a:solidFill>
                  <a:srgbClr val="0070C0"/>
                </a:solidFill>
              </a:rPr>
              <a:t>This is My Father's World</a:t>
            </a:r>
            <a:r>
              <a:rPr lang="en-US" altLang="zh-CN" sz="3200" b="1" dirty="0" smtClean="0"/>
              <a:t>, among others.</a:t>
            </a:r>
            <a:endParaRPr lang="zh-CN" altLang="en-US" sz="3200" b="1" dirty="0"/>
          </a:p>
        </p:txBody>
      </p:sp>
      <p:pic>
        <p:nvPicPr>
          <p:cNvPr id="1026" name="Picture 2" descr="E:\2025 证道\属灵道路上的拦阻\Portrait_of_Maltbie_Davenport_Babcoc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0" y="-23980"/>
            <a:ext cx="4572000" cy="516748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sz="3200" b="1" dirty="0" smtClean="0"/>
              <a:t>1. 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这是天父世界</a:t>
            </a:r>
            <a:r>
              <a:rPr lang="zh-CN" altLang="en-US" sz="3200" b="1" dirty="0" smtClean="0"/>
              <a:t>，我们侧耳静听，宇宙唱歌，四围响应，星辰作乐同声。这是天父世界，我心满有安宁，花草树木，穹苍碧海，述说天父奇能！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1600" b="1" dirty="0" smtClean="0"/>
              <a:t/>
            </a:r>
            <a:br>
              <a:rPr lang="zh-CN" altLang="en-US" sz="1600" b="1" dirty="0" smtClean="0"/>
            </a:br>
            <a:r>
              <a:rPr lang="en-US" sz="3200" b="1" dirty="0" smtClean="0"/>
              <a:t>2. 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这是天父世界，</a:t>
            </a:r>
            <a:r>
              <a:rPr lang="zh-CN" altLang="en-US" sz="3200" b="1" dirty="0" smtClean="0"/>
              <a:t>群鸟欢唱齐鸣，清晨明亮，百花美丽，证明创造精深。这是天父世界，祂爱普及万千，风吹草声，知祂经过，随处能听祂言。</a:t>
            </a:r>
            <a:r>
              <a:rPr lang="en-US" altLang="zh-CN" sz="3200" b="1" dirty="0" smtClean="0"/>
              <a:t/>
            </a:r>
            <a:br>
              <a:rPr lang="en-US" altLang="zh-CN" sz="3200" b="1" dirty="0" smtClean="0"/>
            </a:br>
            <a:r>
              <a:rPr lang="zh-CN" altLang="en-US" sz="1600" b="1" dirty="0" smtClean="0"/>
              <a:t/>
            </a:r>
            <a:br>
              <a:rPr lang="zh-CN" altLang="en-US" sz="1600" b="1" dirty="0" smtClean="0"/>
            </a:br>
            <a:r>
              <a:rPr lang="en-US" sz="3200" b="1" dirty="0" smtClean="0"/>
              <a:t>3. </a:t>
            </a:r>
            <a:r>
              <a:rPr lang="zh-CN" altLang="en-US" sz="3200" b="1" dirty="0" smtClean="0">
                <a:solidFill>
                  <a:srgbClr val="0070C0"/>
                </a:solidFill>
              </a:rPr>
              <a:t>这是天父世界</a:t>
            </a:r>
            <a:r>
              <a:rPr lang="zh-CN" altLang="en-US" sz="3200" b="1" dirty="0" smtClean="0"/>
              <a:t>，叫我不可遗忘，黑暗势力虽然猖狂，天父却仍作王。这是天父世界，我心不必忧伤，天父是王，宇宙同唱，祂治万国万方。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zh-CN" altLang="en-US" sz="3600" b="1" dirty="0" smtClean="0"/>
              <a:t>创</a:t>
            </a:r>
            <a:r>
              <a:rPr lang="en-US" altLang="zh-CN" sz="3600" b="1" dirty="0" smtClean="0"/>
              <a:t>1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28</a:t>
            </a:r>
            <a:r>
              <a:rPr lang="zh-CN" altLang="en-US" sz="3600" b="1" dirty="0" smtClean="0"/>
              <a:t>　神就赐福给他们，又对他们说，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要生养众多，遍满地面，治理这地。也要管理海里的鱼，空中的鸟，和地上各样行动的活物</a:t>
            </a:r>
            <a:r>
              <a:rPr lang="zh-CN" altLang="en-US" sz="3600" b="1" dirty="0" smtClean="0"/>
              <a:t>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14350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2</a:t>
            </a:r>
            <a:r>
              <a:rPr lang="zh-CN" altLang="en-US" sz="3600" b="1" dirty="0" smtClean="0"/>
              <a:t>、世人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1800" b="1" dirty="0" smtClean="0"/>
              <a:t/>
            </a:r>
            <a:br>
              <a:rPr lang="en-US" altLang="zh-CN" sz="1800" b="1" dirty="0" smtClean="0"/>
            </a:br>
            <a:r>
              <a:rPr lang="zh-CN" altLang="en-US" sz="3600" b="1" dirty="0" smtClean="0"/>
              <a:t> 约</a:t>
            </a:r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16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神爱世人</a:t>
            </a:r>
            <a:r>
              <a:rPr lang="zh-CN" altLang="en-US" sz="3600" b="1" dirty="0" smtClean="0"/>
              <a:t>，甚至将他的独生子赐给他们，叫一切信他的，不至灭亡，反得永生</a:t>
            </a:r>
            <a:br>
              <a:rPr lang="zh-CN" altLang="en-US" sz="3600" b="1" dirty="0" smtClean="0"/>
            </a:br>
            <a:r>
              <a:rPr lang="en-US" altLang="zh-CN" sz="3200" b="1" dirty="0" smtClean="0">
                <a:solidFill>
                  <a:srgbClr val="7030A0"/>
                </a:solidFill>
              </a:rPr>
              <a:t>16 For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God so loved the world </a:t>
            </a:r>
            <a:r>
              <a:rPr lang="en-US" altLang="zh-CN" sz="3200" b="1" dirty="0" smtClean="0"/>
              <a:t>that he gave his one and only Son…</a:t>
            </a:r>
            <a:br>
              <a:rPr lang="en-US" altLang="zh-CN" sz="3200" b="1" dirty="0" smtClean="0"/>
            </a:br>
            <a:r>
              <a:rPr lang="en-US" altLang="zh-CN" sz="2400" b="1" dirty="0" smtClean="0"/>
              <a:t/>
            </a:r>
            <a:br>
              <a:rPr lang="en-US" altLang="zh-CN" sz="2400" b="1" dirty="0" smtClean="0"/>
            </a:br>
            <a:r>
              <a:rPr lang="zh-CN" altLang="en-US" sz="3600" b="1" dirty="0" smtClean="0"/>
              <a:t>约</a:t>
            </a:r>
            <a:r>
              <a:rPr lang="en-US" altLang="zh-CN" sz="3600" b="1" dirty="0" smtClean="0"/>
              <a:t>17</a:t>
            </a:r>
            <a:r>
              <a:rPr lang="zh-CN" altLang="en-US" sz="3600" b="1" dirty="0" smtClean="0"/>
              <a:t>：</a:t>
            </a:r>
            <a:r>
              <a:rPr lang="en-US" altLang="zh-CN" sz="3600" b="1" dirty="0" smtClean="0"/>
              <a:t>9</a:t>
            </a:r>
            <a:r>
              <a:rPr lang="zh-CN" altLang="en-US" sz="3600" b="1" dirty="0" smtClean="0"/>
              <a:t>我为他们祈求。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不为世人祈求</a:t>
            </a:r>
            <a:r>
              <a:rPr lang="zh-CN" altLang="en-US" sz="3600" b="1" dirty="0" smtClean="0"/>
              <a:t>，却为你所赐给我的人祈求，因他们本是你的。</a:t>
            </a:r>
            <a:br>
              <a:rPr lang="zh-CN" altLang="en-US" sz="3600" b="1" dirty="0" smtClean="0"/>
            </a:br>
            <a:r>
              <a:rPr lang="en-US" altLang="zh-CN" sz="3200" b="1" dirty="0" smtClean="0"/>
              <a:t>9I pray for them. </a:t>
            </a:r>
            <a:r>
              <a:rPr lang="en-US" altLang="zh-CN" sz="3200" b="1" dirty="0" smtClean="0">
                <a:solidFill>
                  <a:srgbClr val="7030A0"/>
                </a:solidFill>
              </a:rPr>
              <a:t>I am not praying for the world</a:t>
            </a:r>
            <a:r>
              <a:rPr lang="en-US" altLang="zh-CN" sz="3200" b="1" dirty="0" smtClean="0"/>
              <a:t>…</a:t>
            </a:r>
            <a:endParaRPr lang="zh-CN" alt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400550"/>
          </a:xfrm>
        </p:spPr>
        <p:txBody>
          <a:bodyPr/>
          <a:lstStyle/>
          <a:p>
            <a:pPr algn="l"/>
            <a:r>
              <a:rPr lang="en-US" altLang="zh-CN" sz="3600" b="1" dirty="0" smtClean="0"/>
              <a:t>3</a:t>
            </a:r>
            <a:r>
              <a:rPr lang="zh-CN" altLang="en-US" sz="3600" b="1" dirty="0" smtClean="0"/>
              <a:t>、抵挡神的敌对势力</a:t>
            </a: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/>
            </a:r>
            <a:br>
              <a:rPr lang="en-US" altLang="zh-CN" sz="3600" b="1" dirty="0" smtClean="0"/>
            </a:br>
            <a:r>
              <a:rPr lang="en-US" altLang="zh-CN" sz="3600" b="1" dirty="0" smtClean="0"/>
              <a:t>	</a:t>
            </a:r>
            <a:r>
              <a:rPr lang="zh-CN" altLang="en-US" sz="3600" b="1" dirty="0" smtClean="0"/>
              <a:t>因</a:t>
            </a:r>
            <a:r>
              <a:rPr lang="zh-CN" altLang="en-US" sz="3600" b="1" dirty="0" smtClean="0"/>
              <a:t>我们并不是与属血气的争战，乃是与那些执政的，掌权的，</a:t>
            </a:r>
            <a:r>
              <a:rPr lang="zh-CN" altLang="en-US" sz="3600" b="1" dirty="0" smtClean="0">
                <a:solidFill>
                  <a:srgbClr val="0070C0"/>
                </a:solidFill>
              </a:rPr>
              <a:t>管辖这幽暗世界的，以及天空属灵气的恶魔争战</a:t>
            </a:r>
            <a:r>
              <a:rPr lang="zh-CN" altLang="en-US" sz="3600" b="1" dirty="0" smtClean="0"/>
              <a:t>（弗</a:t>
            </a:r>
            <a:r>
              <a:rPr lang="en-US" sz="3600" b="1" dirty="0" smtClean="0"/>
              <a:t>6</a:t>
            </a:r>
            <a:r>
              <a:rPr lang="zh-CN" altLang="en-US" sz="3600" b="1" dirty="0" smtClean="0"/>
              <a:t>：</a:t>
            </a:r>
            <a:r>
              <a:rPr lang="en-US" sz="3600" b="1" dirty="0" smtClean="0"/>
              <a:t>12</a:t>
            </a:r>
            <a:r>
              <a:rPr lang="zh-CN" altLang="en-US" sz="3600" b="1" dirty="0" smtClean="0"/>
              <a:t>）。</a:t>
            </a:r>
            <a:endParaRPr lang="zh-CN" alt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415697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25374</TotalTime>
  <Words>542</Words>
  <Application>Microsoft Office PowerPoint</Application>
  <PresentationFormat>On-screen Show (16:9)</PresentationFormat>
  <Paragraphs>22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主题</vt:lpstr>
      <vt:lpstr>属灵道路上的拦阻：“爱世界”  约一2：15-17节</vt:lpstr>
      <vt:lpstr>祈祷/Prayer</vt:lpstr>
      <vt:lpstr>一、“世界”的定义   15不要爱世界和世界上的事。人若爱世界，爱父的心就在他里面了。</vt:lpstr>
      <vt:lpstr>1、物质世界   起初神创造天地（创1：1）。神就照着自己的形像造人，乃是照着他的形像造男造女（创1：27）。  耶和华用能力创造大地，用智慧建立世界，用聪明铺张穹苍（耶10：12）。   “神看着一切所造的都甚好”（创 1:31）。</vt:lpstr>
      <vt:lpstr>Maltbie Davenport Babcock (August 3, 1858 – May 18, 1901) was a noted American clergyman and writer of the 19th century. He authored the familiar hymn, This is My Father's World, among others.</vt:lpstr>
      <vt:lpstr>1. 这是天父世界，我们侧耳静听，宇宙唱歌，四围响应，星辰作乐同声。这是天父世界，我心满有安宁，花草树木，穹苍碧海，述说天父奇能！  2. 这是天父世界，群鸟欢唱齐鸣，清晨明亮，百花美丽，证明创造精深。这是天父世界，祂爱普及万千，风吹草声，知祂经过，随处能听祂言。  3. 这是天父世界，叫我不可遗忘，黑暗势力虽然猖狂，天父却仍作王。这是天父世界，我心不必忧伤，天父是王，宇宙同唱，祂治万国万方。</vt:lpstr>
      <vt:lpstr>创1：28　神就赐福给他们，又对他们说，要生养众多，遍满地面，治理这地。也要管理海里的鱼，空中的鸟，和地上各样行动的活物。</vt:lpstr>
      <vt:lpstr>2、世人   约3：16神爱世人，甚至将他的独生子赐给他们，叫一切信他的，不至灭亡，反得永生 16 For God so loved the world that he gave his one and only Son…  约17：9我为他们祈求。不为世人祈求，却为你所赐给我的人祈求，因他们本是你的。 9I pray for them. I am not praying for the world…</vt:lpstr>
      <vt:lpstr>3、抵挡神的敌对势力   因我们并不是与属血气的争战，乃是与那些执政的，掌权的，管辖这幽暗世界的，以及天空属灵气的恶魔争战（弗6：12）。</vt:lpstr>
      <vt:lpstr>以后我不再和你们多说话，因为这世界的王将到，他在我里面是毫无所有（约14：30）。 我已将你的道赐给他们。世界又恨他们（约17：14）。   15不要爱世界和世界上的事。人若爱世界，爱父的心就在他里面了。</vt:lpstr>
      <vt:lpstr>二、“爱世界”的表现</vt:lpstr>
      <vt:lpstr>创3：1耶和华神所造的，惟有蛇比田野一切的活物更狡猾。蛇对女人说，神岂是真说，不许你们吃园中所有树上的果子吗？2女人对蛇说，园中树上的果子，我们可以吃，3惟有园当中那棵树上的果子，神曾说，你们不可吃，也不可摸，免得你们死。  4蛇对女人说，你们不一定死，5因为神知道，你们吃的日子眼睛就明亮了，你们便如神能知道善恶。6于是女人见那棵树的果子好作食物，也悦人的眼目，且是可喜爱的，能使人有智慧，就摘下果子来吃了。又给她丈夫，她丈夫也吃了。7他们二人的眼睛就明亮了，才知道自己是赤身露体，便拿无花果树的叶子，为自己编作裙子。</vt:lpstr>
      <vt:lpstr>太4：3那试探人的进前来对他说，你若是神的儿子，可以吩咐这些石头变成食物。4耶稣却回答说，经上记着说，人活着，不是单靠食物，乃是靠神口里所出的一切话。   5魔鬼就带他进了圣城，叫他站在殿顶上，6对他说，你若是神的儿子，可以跳下去。因为经上记着说，主要为你吩咐他的使者，用手托着你，免得你的脚碰在石头上。7耶稣对他说，经上又记着说，不可试探主你的神。   8魔鬼又带他上了一座最高的山，将世上的万国，与万国的荣华，都指给他看，9对他说，你若俯伏拜我，我就把这一切都赐给你。10耶稣说，撒但退去吧。因为经上记着说，当拜主你的神，单要事奉他。</vt:lpstr>
      <vt:lpstr>1、肉体的情欲  创3：1蛇对女人说，神岂是真说，不许你们吃园中所有树上的果子吗？  太：42他禁食四十昼夜，后来就饿了。3那试探人的进前来对他说，你若是神的儿子，可以吩咐这些石头变成食物。 </vt:lpstr>
      <vt:lpstr>2、眼目的情欲   6于是女人见那棵树的果子好作食物，也悦人的眼目，且是可喜爱的，能使人有智慧，就摘下果子来吃了。又给她丈夫，她丈夫也吃了。   8魔鬼又带他上了一座最高的山，将世上的万国，与万国的荣华，都指给他看，</vt:lpstr>
      <vt:lpstr>书7：20 亚干回答约书亚说……我在所夺的财物中看见一件美好的示拿衣服，二百舍客勒银子，一条金子重五十舍客勒，我就贪爱这些物件，便拿去了。现今藏在我帐棚内的地里，银子在衣服底下。</vt:lpstr>
      <vt:lpstr>士14：1 参孙下到亭拿，在那里看见一个女子，是非利士人的女儿。2参孙上来禀告他父母说，我在亭拿看见一个女子，是非利士人的女儿，愿你们给我娶来为妻。3他父母说，在你弟兄的女儿中，或在本国的民中，岂没有一个女子，何至你去在未受割礼的非利士人中娶妻呢？参孙对他父亲说，愿你给我娶那女子，因我喜悦她。</vt:lpstr>
      <vt:lpstr>诗123：1坐在天上的主啊，我向你举目。2看哪，仆人的眼睛怎样望主人的手，使女的眼睛怎样望主母的手，我们的眼睛也照样望耶和华我们的神，直到他怜悯我们。</vt:lpstr>
      <vt:lpstr>3、今生的骄傲   可12：43耶稣叫门徒来，说，我实在告诉你们，这穷寡妇投入库里的，比众人所投的更多。44因为他们都是自己有余，拿出来投在里头。但这寡妇是自己不足，把她一切养生的都投上了。  约一2：16  今生的骄傲</vt:lpstr>
      <vt:lpstr>总结 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20:3 除了我以外，你不可有别的神。20:4 不可为自己雕刻偶像；也不可做甚么形像彷佛上天、下地和地底下、水中的百物.  20:7 不可妄称耶和华你　神的名；因为妄称耶和华名的，耶和华必不以他为无罪。不可妄称耶和华你　神的名；因为妄称耶和华名的，耶和华必不以他为无罪。 </dc:title>
  <cp:lastModifiedBy>peter tian</cp:lastModifiedBy>
  <cp:revision>1378</cp:revision>
  <dcterms:modified xsi:type="dcterms:W3CDTF">2025-02-15T20:49:53Z</dcterms:modified>
</cp:coreProperties>
</file>