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888" r:id="rId2"/>
    <p:sldId id="421" r:id="rId3"/>
    <p:sldId id="932" r:id="rId4"/>
    <p:sldId id="898" r:id="rId5"/>
    <p:sldId id="915" r:id="rId6"/>
    <p:sldId id="916" r:id="rId7"/>
    <p:sldId id="917" r:id="rId8"/>
    <p:sldId id="918" r:id="rId9"/>
    <p:sldId id="919" r:id="rId10"/>
    <p:sldId id="920" r:id="rId11"/>
    <p:sldId id="921" r:id="rId12"/>
    <p:sldId id="922" r:id="rId13"/>
    <p:sldId id="933" r:id="rId14"/>
    <p:sldId id="934" r:id="rId15"/>
    <p:sldId id="935" r:id="rId16"/>
    <p:sldId id="936" r:id="rId17"/>
    <p:sldId id="923" r:id="rId18"/>
    <p:sldId id="924" r:id="rId19"/>
    <p:sldId id="925" r:id="rId20"/>
    <p:sldId id="926" r:id="rId21"/>
    <p:sldId id="927" r:id="rId22"/>
    <p:sldId id="928" r:id="rId23"/>
    <p:sldId id="929" r:id="rId24"/>
    <p:sldId id="930" r:id="rId25"/>
    <p:sldId id="914" r:id="rId26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  <a:srgbClr val="FF0000"/>
    <a:srgbClr val="EAEBB7"/>
    <a:srgbClr val="C9CC44"/>
    <a:srgbClr val="AEB092"/>
    <a:srgbClr val="AAB6A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2294" autoAdjust="0"/>
    <p:restoredTop sz="94581" autoAdjust="0"/>
  </p:normalViewPr>
  <p:slideViewPr>
    <p:cSldViewPr>
      <p:cViewPr>
        <p:scale>
          <a:sx n="100" d="100"/>
          <a:sy n="100" d="100"/>
        </p:scale>
        <p:origin x="-282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10/12/2024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2024/10/12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2024/10/12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2024/10/12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2024/10/12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2024/10/12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2024/10/12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2024/10/12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2024/10/12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2024/10/12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2024/10/12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2024/10/12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2024/10/12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9130066" cy="1047750"/>
          </a:xfrm>
        </p:spPr>
        <p:txBody>
          <a:bodyPr/>
          <a:lstStyle/>
          <a:p>
            <a:r>
              <a:rPr lang="zh-CN" altLang="en-US" sz="3200" b="1" dirty="0" smtClean="0"/>
              <a:t>夕阳无限好，黄昏更美丽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3200" b="1" dirty="0" smtClean="0"/>
              <a:t>出</a:t>
            </a:r>
            <a:r>
              <a:rPr lang="en-US" altLang="zh-CN" sz="3200" b="1" dirty="0" smtClean="0"/>
              <a:t>20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12</a:t>
            </a:r>
            <a:r>
              <a:rPr lang="zh-CN" altLang="en-US" sz="3200" b="1" dirty="0" smtClean="0"/>
              <a:t>；利</a:t>
            </a:r>
            <a:r>
              <a:rPr lang="en-US" altLang="zh-CN" sz="3200" b="1" dirty="0" smtClean="0"/>
              <a:t>19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32</a:t>
            </a:r>
            <a:endParaRPr lang="zh-CN" altLang="en-US" sz="3200" b="1" dirty="0"/>
          </a:p>
        </p:txBody>
      </p:sp>
      <p:pic>
        <p:nvPicPr>
          <p:cNvPr id="1026" name="Picture 2" descr="E:\2024 证道\夕阳无限好，黄昏更美丽\istockphoto-2075691396-612x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34538"/>
            <a:ext cx="9144000" cy="4108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40055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汉仪中楷简"/>
              </a:rPr>
              <a:t>3</a:t>
            </a:r>
            <a:r>
              <a:rPr lang="zh-CN" altLang="en-US" sz="3600" b="1" dirty="0" smtClean="0">
                <a:ea typeface="汉仪中楷简"/>
              </a:rPr>
              <a:t>、管制口舌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/>
              <a:t> 箴</a:t>
            </a:r>
            <a:r>
              <a:rPr lang="en-US" altLang="zh-CN" sz="3600" b="1" dirty="0" smtClean="0"/>
              <a:t>20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20</a:t>
            </a:r>
            <a:r>
              <a:rPr lang="zh-CN" altLang="en-US" sz="3600" b="1" dirty="0" smtClean="0"/>
              <a:t> 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咒骂父母的，他的灯必灭，变为漆黑的黑暗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箴</a:t>
            </a:r>
            <a:r>
              <a:rPr lang="en-US" altLang="zh-CN" sz="3600" b="1" dirty="0" smtClean="0"/>
              <a:t>30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11</a:t>
            </a:r>
            <a:r>
              <a:rPr lang="zh-CN" altLang="en-US" sz="3600" b="1" dirty="0" smtClean="0"/>
              <a:t> 有一宗人，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咒诅父亲，不给母亲祝福。</a:t>
            </a:r>
            <a:endParaRPr lang="zh-CN" altLang="en-US" sz="3400" b="1" dirty="0" smtClean="0">
              <a:solidFill>
                <a:srgbClr val="0070C0"/>
              </a:solidFill>
              <a:ea typeface="汉仪中楷简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18135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汉仪中楷简"/>
              </a:rPr>
              <a:t>4</a:t>
            </a:r>
            <a:r>
              <a:rPr lang="zh-CN" altLang="en-US" sz="3600" b="1" dirty="0" smtClean="0">
                <a:ea typeface="汉仪中楷简"/>
              </a:rPr>
              <a:t>、供应父母生活上的需要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/>
              <a:t>箴</a:t>
            </a:r>
            <a:r>
              <a:rPr lang="en-US" sz="3600" b="1" dirty="0" smtClean="0"/>
              <a:t>19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26</a:t>
            </a:r>
            <a:r>
              <a:rPr lang="zh-CN" altLang="en-US" sz="3600" b="1" dirty="0" smtClean="0"/>
              <a:t>：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虐待父亲，撵出母亲的</a:t>
            </a:r>
            <a:r>
              <a:rPr lang="zh-CN" altLang="en-US" sz="3600" b="1" dirty="0" smtClean="0"/>
              <a:t>，是贻羞致辱之子。</a:t>
            </a:r>
            <a:endParaRPr lang="zh-CN" altLang="en-US" sz="3400" b="1" dirty="0" smtClean="0">
              <a:ea typeface="汉仪中楷简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7155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汉仪中楷简"/>
              </a:rPr>
              <a:t>5</a:t>
            </a:r>
            <a:r>
              <a:rPr lang="zh-CN" altLang="en-US" sz="3600" b="1" dirty="0" smtClean="0">
                <a:ea typeface="汉仪中楷简"/>
              </a:rPr>
              <a:t>、常回家看望父母</a:t>
            </a:r>
            <a:endParaRPr lang="zh-CN" altLang="en-US" sz="3400" b="1" dirty="0" smtClean="0">
              <a:ea typeface="汉仪中楷简"/>
            </a:endParaRPr>
          </a:p>
        </p:txBody>
      </p:sp>
      <p:pic>
        <p:nvPicPr>
          <p:cNvPr id="1026" name="Picture 2" descr="E:\2024 证道\夕阳无限好，黄昏更美丽\4437e612ee94134f3b770c.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435100"/>
            <a:ext cx="6324600" cy="3708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二、圣经中敬畏神，年老时失败的例子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200" b="1" dirty="0" smtClean="0"/>
              <a:t/>
            </a:r>
            <a:br>
              <a:rPr lang="en-US" altLang="zh-CN" sz="1200" b="1" dirty="0" smtClean="0"/>
            </a:br>
            <a:r>
              <a:rPr lang="zh-CN" altLang="en-US" sz="3400" b="1" dirty="0" smtClean="0"/>
              <a:t>王上</a:t>
            </a:r>
            <a:r>
              <a:rPr lang="en-US" sz="3400" b="1" dirty="0" smtClean="0"/>
              <a:t>3</a:t>
            </a:r>
            <a:r>
              <a:rPr lang="zh-CN" altLang="en-US" sz="3400" b="1" dirty="0" smtClean="0"/>
              <a:t>：</a:t>
            </a:r>
            <a:r>
              <a:rPr lang="en-US" sz="3400" b="1" dirty="0" smtClean="0"/>
              <a:t>3</a:t>
            </a:r>
            <a:r>
              <a:rPr lang="zh-CN" altLang="en-US" sz="3400" b="1" dirty="0" smtClean="0">
                <a:solidFill>
                  <a:srgbClr val="0070C0"/>
                </a:solidFill>
              </a:rPr>
              <a:t>所罗门爱耶和华，遵行他父亲大卫的律例</a:t>
            </a:r>
            <a:r>
              <a:rPr lang="en-US" altLang="zh-CN" sz="3400" b="1" dirty="0" smtClean="0"/>
              <a:t>……</a:t>
            </a:r>
            <a:r>
              <a:rPr lang="zh-CN" altLang="en-US" sz="3400" b="1" dirty="0" smtClean="0">
                <a:solidFill>
                  <a:srgbClr val="7030A0"/>
                </a:solidFill>
              </a:rPr>
              <a:t>夜间梦中，耶和华</a:t>
            </a:r>
            <a:r>
              <a:rPr lang="zh-CN" altLang="en-US" sz="3400" b="1" dirty="0" smtClean="0"/>
              <a:t>向所罗门显现，对他说，</a:t>
            </a:r>
            <a:r>
              <a:rPr lang="zh-CN" altLang="en-US" sz="3400" b="1" dirty="0" smtClean="0">
                <a:solidFill>
                  <a:srgbClr val="7030A0"/>
                </a:solidFill>
              </a:rPr>
              <a:t>你愿我赐你什么。你可以求</a:t>
            </a:r>
            <a:r>
              <a:rPr lang="en-US" altLang="zh-CN" sz="3400" b="1" dirty="0" smtClean="0"/>
              <a:t>……</a:t>
            </a:r>
            <a:r>
              <a:rPr lang="zh-CN" altLang="en-US" sz="3400" b="1" dirty="0" smtClean="0"/>
              <a:t>耶和华我的神阿，如今你使仆人接续我父亲大卫作王。但我是幼童，不知道应当怎样出入。</a:t>
            </a:r>
            <a:r>
              <a:rPr lang="en-US" sz="3400" b="1" dirty="0" smtClean="0"/>
              <a:t>8</a:t>
            </a:r>
            <a:r>
              <a:rPr lang="zh-CN" altLang="en-US" sz="3400" b="1" dirty="0" smtClean="0"/>
              <a:t>仆人住在你所拣选的民中，这民多得不可胜数。</a:t>
            </a:r>
            <a:r>
              <a:rPr lang="en-US" sz="3400" b="1" dirty="0" smtClean="0"/>
              <a:t>9</a:t>
            </a:r>
            <a:r>
              <a:rPr lang="zh-CN" altLang="en-US" sz="3400" b="1" dirty="0" smtClean="0">
                <a:solidFill>
                  <a:srgbClr val="00B050"/>
                </a:solidFill>
              </a:rPr>
              <a:t>所以求你赐我智慧，可以判断你的民，能辨别是非。不然，谁能判断这众多的民呢</a:t>
            </a:r>
            <a:r>
              <a:rPr lang="zh-CN" altLang="en-US" sz="3400" b="1" dirty="0" smtClean="0"/>
              <a:t>？</a:t>
            </a:r>
            <a:endParaRPr lang="en-US" sz="34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400" b="1" dirty="0" smtClean="0"/>
              <a:t>王上</a:t>
            </a:r>
            <a:r>
              <a:rPr lang="en-US" altLang="zh-CN" sz="3400" b="1" dirty="0" smtClean="0"/>
              <a:t>3</a:t>
            </a:r>
            <a:r>
              <a:rPr lang="zh-CN" altLang="en-US" sz="3400" b="1" dirty="0" smtClean="0"/>
              <a:t>：</a:t>
            </a:r>
            <a:r>
              <a:rPr lang="en-US" sz="3400" b="1" dirty="0" smtClean="0"/>
              <a:t>10</a:t>
            </a:r>
            <a:r>
              <a:rPr lang="zh-CN" altLang="en-US" sz="3400" b="1" dirty="0" smtClean="0">
                <a:solidFill>
                  <a:srgbClr val="0070C0"/>
                </a:solidFill>
              </a:rPr>
              <a:t>所罗门因为求这事，就蒙主喜悦</a:t>
            </a:r>
            <a:r>
              <a:rPr lang="zh-CN" altLang="en-US" sz="3400" b="1" dirty="0" smtClean="0"/>
              <a:t>。</a:t>
            </a:r>
            <a:r>
              <a:rPr lang="en-US" sz="3400" b="1" dirty="0" smtClean="0"/>
              <a:t>11</a:t>
            </a:r>
            <a:r>
              <a:rPr lang="zh-CN" altLang="en-US" sz="3400" b="1" dirty="0" smtClean="0"/>
              <a:t>神对他说，你既然求这事，不为自己求寿，求富，也不求灭绝你仇敌的性命，单求智慧可以听讼，</a:t>
            </a:r>
            <a:r>
              <a:rPr lang="en-US" sz="3400" b="1" dirty="0" smtClean="0"/>
              <a:t>12</a:t>
            </a:r>
            <a:r>
              <a:rPr lang="zh-CN" altLang="en-US" sz="3400" b="1" dirty="0" smtClean="0">
                <a:solidFill>
                  <a:srgbClr val="00B050"/>
                </a:solidFill>
              </a:rPr>
              <a:t>我就应允你所求的，赐你聪明智慧</a:t>
            </a:r>
            <a:r>
              <a:rPr lang="zh-CN" altLang="en-US" sz="3400" b="1" dirty="0" smtClean="0"/>
              <a:t>，甚至在你以前没有象你的，在你以后也没有象你的。</a:t>
            </a:r>
            <a:r>
              <a:rPr lang="en-US" sz="3400" b="1" dirty="0" smtClean="0"/>
              <a:t>13</a:t>
            </a:r>
            <a:r>
              <a:rPr lang="zh-CN" altLang="en-US" sz="3400" b="1" dirty="0" smtClean="0">
                <a:solidFill>
                  <a:srgbClr val="00B050"/>
                </a:solidFill>
              </a:rPr>
              <a:t>你所没有求的，我也赐给你</a:t>
            </a:r>
            <a:r>
              <a:rPr lang="zh-CN" altLang="en-US" sz="3400" b="1" dirty="0" smtClean="0"/>
              <a:t>，</a:t>
            </a:r>
            <a:r>
              <a:rPr lang="zh-CN" altLang="en-US" sz="3400" b="1" dirty="0" smtClean="0">
                <a:solidFill>
                  <a:srgbClr val="7030A0"/>
                </a:solidFill>
              </a:rPr>
              <a:t>就是富足，尊荣</a:t>
            </a:r>
            <a:r>
              <a:rPr lang="zh-CN" altLang="en-US" sz="3400" b="1" dirty="0" smtClean="0"/>
              <a:t>，使你在世的日子，列王中没有一个能比你的。</a:t>
            </a:r>
            <a:r>
              <a:rPr lang="en-US" sz="3400" b="1" dirty="0" smtClean="0"/>
              <a:t>14</a:t>
            </a:r>
            <a:r>
              <a:rPr lang="zh-CN" altLang="en-US" sz="3400" b="1" dirty="0" smtClean="0"/>
              <a:t>你若效法你父亲大卫，遵行我的道，谨守我的律例，诫命，</a:t>
            </a:r>
            <a:r>
              <a:rPr lang="zh-CN" altLang="en-US" sz="3400" b="1" dirty="0" smtClean="0">
                <a:solidFill>
                  <a:srgbClr val="7030A0"/>
                </a:solidFill>
              </a:rPr>
              <a:t>我必使你长寿</a:t>
            </a:r>
            <a:r>
              <a:rPr lang="zh-CN" altLang="en-US" sz="3400" b="1" dirty="0" smtClean="0"/>
              <a:t>。</a:t>
            </a:r>
            <a:endParaRPr lang="en-US" sz="34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400" b="1" dirty="0" smtClean="0"/>
              <a:t>王上</a:t>
            </a:r>
            <a:r>
              <a:rPr lang="en-US" sz="3400" b="1" dirty="0" smtClean="0"/>
              <a:t>11:4</a:t>
            </a:r>
            <a:r>
              <a:rPr lang="zh-CN" altLang="en-US" sz="3400" b="1" dirty="0" smtClean="0">
                <a:solidFill>
                  <a:schemeClr val="accent6">
                    <a:lumMod val="75000"/>
                  </a:schemeClr>
                </a:solidFill>
              </a:rPr>
              <a:t>所罗门年老的时候</a:t>
            </a:r>
            <a:r>
              <a:rPr lang="zh-CN" altLang="en-US" sz="3400" b="1" dirty="0" smtClean="0"/>
              <a:t>，他的妃嫔诱惑</a:t>
            </a:r>
            <a:r>
              <a:rPr lang="zh-CN" altLang="en-US" sz="3400" b="1" dirty="0" smtClean="0">
                <a:solidFill>
                  <a:schemeClr val="accent6">
                    <a:lumMod val="75000"/>
                  </a:schemeClr>
                </a:solidFill>
              </a:rPr>
              <a:t>他的心去随从别神</a:t>
            </a:r>
            <a:r>
              <a:rPr lang="zh-CN" altLang="en-US" sz="3400" b="1" dirty="0" smtClean="0"/>
              <a:t>，不效法他父亲大卫诚诚实实地顺服耶和华他的神”。</a:t>
            </a:r>
            <a:r>
              <a:rPr lang="en-US" altLang="zh-CN" sz="3400" b="1" dirty="0" smtClean="0"/>
              <a:t/>
            </a:r>
            <a:br>
              <a:rPr lang="en-US" altLang="zh-CN" sz="3400" b="1" dirty="0" smtClean="0"/>
            </a:br>
            <a:r>
              <a:rPr lang="en-US" altLang="zh-CN" sz="3400" b="1" dirty="0" smtClean="0"/>
              <a:t/>
            </a:r>
            <a:br>
              <a:rPr lang="en-US" altLang="zh-CN" sz="3400" b="1" dirty="0" smtClean="0"/>
            </a:br>
            <a:r>
              <a:rPr lang="zh-CN" altLang="en-US" sz="3400" b="1" dirty="0" smtClean="0"/>
              <a:t>王上</a:t>
            </a:r>
            <a:r>
              <a:rPr lang="en-US" altLang="zh-CN" sz="3400" b="1" dirty="0" smtClean="0"/>
              <a:t>11</a:t>
            </a:r>
            <a:r>
              <a:rPr lang="zh-CN" altLang="en-US" sz="3400" b="1" dirty="0" smtClean="0"/>
              <a:t>：</a:t>
            </a:r>
            <a:r>
              <a:rPr lang="en-US" sz="3400" b="1" dirty="0" smtClean="0"/>
              <a:t>11</a:t>
            </a:r>
            <a:r>
              <a:rPr lang="zh-CN" altLang="en-US" sz="3400" b="1" dirty="0" smtClean="0"/>
              <a:t>所以耶和华对他</a:t>
            </a:r>
            <a:r>
              <a:rPr lang="en-US" altLang="zh-CN" sz="3400" b="1" dirty="0" smtClean="0"/>
              <a:t>【</a:t>
            </a:r>
            <a:r>
              <a:rPr lang="zh-CN" altLang="en-US" sz="3400" b="1" dirty="0" smtClean="0"/>
              <a:t>所罗门</a:t>
            </a:r>
            <a:r>
              <a:rPr lang="en-US" altLang="zh-CN" sz="3400" b="1" dirty="0" smtClean="0"/>
              <a:t>】</a:t>
            </a:r>
            <a:r>
              <a:rPr lang="zh-CN" altLang="en-US" sz="3400" b="1" dirty="0" smtClean="0"/>
              <a:t>说，你既行了这事，</a:t>
            </a:r>
            <a:r>
              <a:rPr lang="zh-CN" altLang="en-US" sz="3400" b="1" dirty="0" smtClean="0">
                <a:solidFill>
                  <a:schemeClr val="accent6">
                    <a:lumMod val="75000"/>
                  </a:schemeClr>
                </a:solidFill>
              </a:rPr>
              <a:t>不遵守我所吩咐你守的约和律例，我必将你的国夺回，赐给你的臣子</a:t>
            </a:r>
            <a:r>
              <a:rPr lang="en-US" altLang="zh-CN" sz="3400" b="1" dirty="0" smtClean="0"/>
              <a:t>……</a:t>
            </a:r>
            <a:r>
              <a:rPr lang="en-US" sz="3400" b="1" dirty="0" smtClean="0"/>
              <a:t>13</a:t>
            </a:r>
            <a:r>
              <a:rPr lang="zh-CN" altLang="en-US" sz="3400" b="1" dirty="0" smtClean="0"/>
              <a:t>只是我不将全国夺回，要因我仆人大卫和我所选择的耶路撒冷，还留一支派给你的儿子。</a:t>
            </a:r>
            <a:endParaRPr lang="en-US" sz="34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传</a:t>
            </a:r>
            <a:r>
              <a:rPr lang="en-US" sz="3600" b="1" dirty="0" smtClean="0"/>
              <a:t>12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13</a:t>
            </a:r>
            <a:r>
              <a:rPr lang="zh-CN" altLang="en-US" sz="3600" b="1" dirty="0" smtClean="0"/>
              <a:t>这些事都已听见了。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总意就是敬畏神，谨守他的诫命，这是人所当尽的本分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14</a:t>
            </a:r>
            <a:r>
              <a:rPr lang="zh-CN" altLang="en-US" sz="3600" b="1" dirty="0" smtClean="0"/>
              <a:t>因为人所作的事，连一切隐藏的事，无论是善是恶，神都必审问。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19350"/>
          </a:xfrm>
        </p:spPr>
        <p:txBody>
          <a:bodyPr/>
          <a:lstStyle/>
          <a:p>
            <a:pPr algn="l"/>
            <a:r>
              <a:rPr lang="zh-CN" altLang="en-US" sz="3400" b="1" dirty="0" smtClean="0">
                <a:ea typeface="汉仪中楷简"/>
              </a:rPr>
              <a:t>二、</a:t>
            </a:r>
            <a:r>
              <a:rPr lang="zh-CN" altLang="en-US" sz="3600" b="1" dirty="0" smtClean="0"/>
              <a:t>圣经中“长辈们”敬畏神的例子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 1</a:t>
            </a:r>
            <a:r>
              <a:rPr lang="zh-CN" altLang="en-US" sz="3600" b="1" dirty="0" smtClean="0"/>
              <a:t>、雅各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zh-CN" altLang="en-US" sz="3400" b="1" dirty="0" smtClean="0">
              <a:ea typeface="汉仪中楷简"/>
            </a:endParaRPr>
          </a:p>
        </p:txBody>
      </p:sp>
      <p:pic>
        <p:nvPicPr>
          <p:cNvPr id="2050" name="Picture 2" descr="E:\2024 证道\夕阳无限好，黄昏更美丽\10-214_斯维特出版社_以扫出卖长子的名分给雅各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95550"/>
            <a:ext cx="3124200" cy="2343150"/>
          </a:xfrm>
          <a:prstGeom prst="rect">
            <a:avLst/>
          </a:prstGeom>
          <a:noFill/>
        </p:spPr>
      </p:pic>
      <p:pic>
        <p:nvPicPr>
          <p:cNvPr id="2051" name="Picture 3" descr="E:\2024 证道\夕阳无限好，黄昏更美丽\169750999756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1789023"/>
            <a:ext cx="2514600" cy="3354477"/>
          </a:xfrm>
          <a:prstGeom prst="rect">
            <a:avLst/>
          </a:prstGeom>
          <a:noFill/>
        </p:spPr>
      </p:pic>
      <p:pic>
        <p:nvPicPr>
          <p:cNvPr id="2052" name="Picture 4" descr="E:\2024 证道\夕阳无限好，黄昏更美丽\Jacobs-wif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2571749"/>
            <a:ext cx="3124200" cy="23622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创</a:t>
            </a:r>
            <a:r>
              <a:rPr lang="en-US" sz="3600" b="1" dirty="0" smtClean="0"/>
              <a:t>47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7</a:t>
            </a:r>
            <a:r>
              <a:rPr lang="zh-CN" altLang="en-US" sz="3600" b="1" dirty="0" smtClean="0"/>
              <a:t>约瑟领他父亲雅各进到法老面前，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雅各就给法老祝福。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en-US" sz="3600" b="1" dirty="0" smtClean="0"/>
              <a:t>8</a:t>
            </a:r>
            <a:r>
              <a:rPr lang="zh-CN" altLang="en-US" sz="3600" b="1" dirty="0" smtClean="0"/>
              <a:t>法老问雅各说，你平生的年日是多少呢？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en-US" sz="3600" b="1" dirty="0" smtClean="0"/>
              <a:t>9</a:t>
            </a:r>
            <a:r>
              <a:rPr lang="zh-CN" altLang="en-US" sz="3600" b="1" dirty="0" smtClean="0"/>
              <a:t>雅各对法老说，我寄居在世的年日是一百三十岁，我平生的年日又少又苦，不及我列祖早在世寄居的年日。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en-US" sz="3600" b="1" dirty="0" smtClean="0"/>
              <a:t>10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雅各又给法老祝福</a:t>
            </a:r>
            <a:r>
              <a:rPr lang="zh-CN" altLang="en-US" sz="3600" b="1" dirty="0" smtClean="0"/>
              <a:t>，就从法老面前出去了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创</a:t>
            </a:r>
            <a:r>
              <a:rPr lang="en-US" sz="3600" b="1" dirty="0" smtClean="0"/>
              <a:t>47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29-31</a:t>
            </a:r>
            <a:r>
              <a:rPr lang="zh-CN" altLang="en-US" sz="3600" b="1" dirty="0" smtClean="0"/>
              <a:t>以色列的死期临近了，他就叫了他儿子约瑟来，说</a:t>
            </a:r>
            <a:r>
              <a:rPr lang="en-US" altLang="zh-CN" sz="3600" b="1" dirty="0" smtClean="0"/>
              <a:t>……</a:t>
            </a:r>
            <a:r>
              <a:rPr lang="zh-CN" altLang="en-US" sz="3600" b="1" dirty="0" smtClean="0"/>
              <a:t>请你不要将我葬在埃及</a:t>
            </a:r>
            <a:r>
              <a:rPr lang="en-US" altLang="zh-CN" sz="3600" b="1" dirty="0" smtClean="0"/>
              <a:t>……</a:t>
            </a:r>
            <a:r>
              <a:rPr lang="zh-CN" altLang="en-US" sz="3600" b="1" dirty="0" smtClean="0"/>
              <a:t>约瑟就向他起了誓，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于是以色列在床头上（或作扶着杖头）敬拜神</a:t>
            </a:r>
            <a:r>
              <a:rPr lang="zh-CN" altLang="en-US" sz="3600" b="1" dirty="0" smtClean="0"/>
              <a:t>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4495800" y="0"/>
            <a:ext cx="3505200" cy="1123950"/>
          </a:xfrm>
        </p:spPr>
        <p:txBody>
          <a:bodyPr/>
          <a:lstStyle/>
          <a:p>
            <a:pPr algn="l"/>
            <a:r>
              <a:rPr lang="en-US" sz="3600" b="1" dirty="0" smtClean="0"/>
              <a:t>2</a:t>
            </a:r>
            <a:r>
              <a:rPr lang="zh-CN" altLang="en-US" sz="3600" b="1" dirty="0" smtClean="0"/>
              <a:t>、摩西</a:t>
            </a:r>
            <a:endParaRPr lang="en-US" sz="3600" b="1" dirty="0"/>
          </a:p>
        </p:txBody>
      </p:sp>
      <p:pic>
        <p:nvPicPr>
          <p:cNvPr id="3074" name="Picture 2" descr="E:\2024 证道\夕阳无限好，黄昏更美丽\fe453a9a4388466b80994ac1bfe6213c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311748" cy="2292350"/>
          </a:xfrm>
          <a:prstGeom prst="rect">
            <a:avLst/>
          </a:prstGeom>
          <a:noFill/>
        </p:spPr>
      </p:pic>
      <p:pic>
        <p:nvPicPr>
          <p:cNvPr id="3075" name="Picture 3" descr="E:\2024 证道\夕阳无限好，黄昏更美丽\Amalekites-attac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2343150"/>
            <a:ext cx="3132479" cy="2286000"/>
          </a:xfrm>
          <a:prstGeom prst="rect">
            <a:avLst/>
          </a:prstGeom>
          <a:noFill/>
        </p:spPr>
      </p:pic>
      <p:pic>
        <p:nvPicPr>
          <p:cNvPr id="3076" name="Picture 4" descr="E:\2024 证道\夕阳无限好，黄昏更美丽\000000006976e5e09b7162c7bd97f6478a4ad853818f588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3288" y="2772966"/>
            <a:ext cx="3160712" cy="23705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出</a:t>
            </a:r>
            <a:r>
              <a:rPr lang="en-US" sz="3600" b="1" dirty="0" smtClean="0"/>
              <a:t>15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24</a:t>
            </a:r>
            <a:r>
              <a:rPr lang="zh-CN" altLang="en-US" sz="3600" b="1" dirty="0" smtClean="0"/>
              <a:t>百姓就向摩西发怨言，说，我们喝什么呢？</a:t>
            </a:r>
            <a:r>
              <a:rPr lang="en-US" sz="3600" b="1" dirty="0" smtClean="0">
                <a:solidFill>
                  <a:srgbClr val="0070C0"/>
                </a:solidFill>
              </a:rPr>
              <a:t>25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摩西呼求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耶和华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……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zh-CN" altLang="en-US" sz="3600" b="1" dirty="0" smtClean="0"/>
              <a:t>出</a:t>
            </a:r>
            <a:r>
              <a:rPr lang="en-US" sz="3600" b="1" dirty="0" smtClean="0"/>
              <a:t>17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3</a:t>
            </a:r>
            <a:r>
              <a:rPr lang="zh-CN" altLang="en-US" sz="3600" b="1" dirty="0" smtClean="0"/>
              <a:t>百姓在那里甚渴，要喝水，就向摩西发怨言，说，你为什么将我们从埃及领出来，使我们和我们的儿女并牲畜都渴死呢？</a:t>
            </a:r>
            <a:r>
              <a:rPr lang="en-US" sz="3600" b="1" dirty="0" smtClean="0">
                <a:solidFill>
                  <a:srgbClr val="0070C0"/>
                </a:solidFill>
              </a:rPr>
              <a:t>4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摩西就呼求耶和华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说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……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民</a:t>
            </a:r>
            <a:r>
              <a:rPr lang="en-US" sz="3600" b="1" dirty="0" smtClean="0"/>
              <a:t>16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</a:t>
            </a:r>
            <a:r>
              <a:rPr lang="zh-CN" altLang="en-US" sz="3600" b="1" dirty="0" smtClean="0"/>
              <a:t>利未的曾孙，哥辖的孙子，以斯哈的儿子可拉，和流便子孙中以利押的儿子大坍，亚比兰，与比勒的儿子安，</a:t>
            </a:r>
            <a:r>
              <a:rPr lang="en-US" sz="3600" b="1" dirty="0" smtClean="0"/>
              <a:t>2</a:t>
            </a:r>
            <a:r>
              <a:rPr lang="zh-CN" altLang="en-US" sz="3600" b="1" dirty="0" smtClean="0"/>
              <a:t>并以色列会中的二百五十个首领，就是有名望选入会中的人，在摩西面前一同起来，</a:t>
            </a:r>
            <a:r>
              <a:rPr lang="en-US" sz="3600" b="1" dirty="0" smtClean="0"/>
              <a:t>3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聚集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攻击摩西，亚伦，说，你们擅自专权</a:t>
            </a:r>
            <a:r>
              <a:rPr lang="zh-CN" altLang="en-US" sz="3600" b="1" dirty="0" smtClean="0"/>
              <a:t>。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全会众个个既是圣洁，耶和华也在他们中间，你们为什么自高，超过耶和华的会众呢？</a:t>
            </a:r>
            <a:r>
              <a:rPr lang="en-US" sz="3600" b="1" dirty="0" smtClean="0"/>
              <a:t>4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摩西听见这话就俯伏在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地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……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民</a:t>
            </a:r>
            <a:r>
              <a:rPr lang="en-US" sz="3600" b="1" dirty="0" smtClean="0"/>
              <a:t>12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3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摩西为人极其谦和，胜过世上的众人</a:t>
            </a:r>
            <a:r>
              <a:rPr lang="en-US" altLang="zh-CN" sz="3600" b="1" dirty="0" smtClean="0"/>
              <a:t>……</a:t>
            </a:r>
            <a:r>
              <a:rPr lang="en-US" sz="3600" b="1" dirty="0" smtClean="0"/>
              <a:t>7</a:t>
            </a:r>
            <a:r>
              <a:rPr lang="zh-CN" altLang="en-US" sz="3600" b="1" dirty="0" smtClean="0"/>
              <a:t>我的仆人摩西不是这样。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他是在我全家尽忠的</a:t>
            </a:r>
            <a:r>
              <a:rPr lang="zh-CN" altLang="en-US" sz="3600" b="1" dirty="0" smtClean="0"/>
              <a:t>。</a:t>
            </a:r>
            <a:endParaRPr lang="zh-CN" altLang="en-US" sz="3400" b="1" dirty="0" smtClean="0">
              <a:ea typeface="汉仪中楷简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汉仪中楷简"/>
              </a:rPr>
              <a:t>3</a:t>
            </a:r>
            <a:r>
              <a:rPr lang="zh-CN" altLang="en-US" sz="3600" b="1" dirty="0" smtClean="0">
                <a:ea typeface="汉仪中楷简"/>
              </a:rPr>
              <a:t>、保罗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/>
              <a:t>徒</a:t>
            </a:r>
            <a:r>
              <a:rPr lang="en-US" altLang="zh-CN" sz="3600" b="1" dirty="0" smtClean="0"/>
              <a:t>26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18</a:t>
            </a:r>
            <a:r>
              <a:rPr lang="zh-CN" altLang="en-US" sz="3600" b="1" dirty="0" smtClean="0"/>
              <a:t>我差你到他们那里去，要叫他们的眼睛得开，从黑暗中归向光明，从撒但权下归向神。又因信我，得蒙赦罪，和一切成圣的人同得基业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en-US" sz="3600" b="1" dirty="0" smtClean="0"/>
              <a:t>19</a:t>
            </a:r>
            <a:r>
              <a:rPr lang="zh-CN" altLang="en-US" sz="3600" b="1" dirty="0" smtClean="0"/>
              <a:t>亚基帕王阿，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我故此没有违背那从天上来的异象</a:t>
            </a:r>
            <a:r>
              <a:rPr lang="zh-CN" altLang="en-US" sz="3600" b="1" dirty="0" smtClean="0"/>
              <a:t>。</a:t>
            </a:r>
            <a:endParaRPr lang="zh-CN" altLang="en-US" sz="3400" b="1" dirty="0" smtClean="0">
              <a:ea typeface="汉仪中楷简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159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8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8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8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sz="4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1885950"/>
            <a:ext cx="91440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31051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234315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1962150"/>
            <a:ext cx="9144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1066800" y="1504950"/>
            <a:ext cx="716280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登乐游原</a:t>
            </a: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ctr" eaLnBrk="0" hangingPunct="0"/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向晚意不适，驱车登古原。</a:t>
            </a:r>
            <a:b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zh-CN" altLang="en-US" sz="3600" b="1" dirty="0" smtClean="0"/>
              <a:t>夕阳无限好，只是近黄昏</a:t>
            </a:r>
            <a:r>
              <a:rPr lang="zh-CN" altLang="en-US" sz="3600" b="1" dirty="0" smtClean="0"/>
              <a:t>。</a:t>
            </a:r>
            <a:endParaRPr lang="en-US" altLang="zh-CN" sz="3600" b="1" dirty="0" smtClean="0"/>
          </a:p>
          <a:p>
            <a:pPr lvl="0" algn="ctr" eaLnBrk="0" hangingPunct="0"/>
            <a:endParaRPr lang="en-US" altLang="zh-CN" sz="3600" b="1" dirty="0" smtClean="0"/>
          </a:p>
          <a:p>
            <a:pPr lvl="0" algn="ctr" eaLnBrk="0" hangingPunct="0"/>
            <a:r>
              <a:rPr lang="zh-CN" altLang="en-US" sz="3600" b="1" dirty="0" smtClean="0">
                <a:solidFill>
                  <a:srgbClr val="0070C0"/>
                </a:solidFill>
              </a:rPr>
              <a:t>夕阳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无限好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，黄昏更“美丽”</a:t>
            </a:r>
            <a:r>
              <a:rPr lang="zh-CN" altLang="en-US" sz="3600" b="1" dirty="0" smtClean="0"/>
              <a:t>。</a:t>
            </a: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台北市：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zh-CN" altLang="en-US" sz="3600" b="1" dirty="0" smtClean="0"/>
              <a:t>於</a:t>
            </a:r>
            <a:r>
              <a:rPr lang="en-US" sz="3600" b="1" dirty="0" smtClean="0"/>
              <a:t>2024</a:t>
            </a:r>
            <a:r>
              <a:rPr lang="zh-CN" altLang="en-US" sz="3600" b="1" dirty="0" smtClean="0"/>
              <a:t>年</a:t>
            </a:r>
            <a:r>
              <a:rPr lang="en-US" sz="3600" b="1" dirty="0" smtClean="0"/>
              <a:t>12</a:t>
            </a:r>
            <a:r>
              <a:rPr lang="zh-CN" altLang="en-US" sz="3600" b="1" dirty="0" smtClean="0"/>
              <a:t>月</a:t>
            </a:r>
            <a:r>
              <a:rPr lang="en-US" sz="3600" b="1" dirty="0" smtClean="0"/>
              <a:t>31</a:t>
            </a:r>
            <a:r>
              <a:rPr lang="zh-CN" altLang="en-US" sz="3600" b="1" dirty="0" smtClean="0"/>
              <a:t>日年滿</a:t>
            </a:r>
            <a:r>
              <a:rPr lang="en-US" sz="3600" b="1" dirty="0" smtClean="0"/>
              <a:t>65</a:t>
            </a:r>
            <a:r>
              <a:rPr lang="zh-CN" altLang="en-US" sz="3600" b="1" dirty="0" smtClean="0"/>
              <a:t>歲～</a:t>
            </a:r>
            <a:r>
              <a:rPr lang="en-US" sz="3600" b="1" dirty="0" smtClean="0"/>
              <a:t>98</a:t>
            </a:r>
            <a:r>
              <a:rPr lang="zh-CN" altLang="en-US" sz="3600" b="1" dirty="0" smtClean="0"/>
              <a:t>歲（原住民為</a:t>
            </a:r>
            <a:r>
              <a:rPr lang="en-US" sz="3600" b="1" dirty="0" smtClean="0"/>
              <a:t>55</a:t>
            </a:r>
            <a:r>
              <a:rPr lang="zh-CN" altLang="en-US" sz="3600" b="1" dirty="0" smtClean="0"/>
              <a:t>歲～</a:t>
            </a:r>
            <a:r>
              <a:rPr lang="en-US" sz="3600" b="1" dirty="0" smtClean="0"/>
              <a:t>88</a:t>
            </a:r>
            <a:r>
              <a:rPr lang="zh-CN" altLang="en-US" sz="3600" b="1" dirty="0" smtClean="0"/>
              <a:t>歲）：每人新台幣</a:t>
            </a:r>
            <a:r>
              <a:rPr lang="en-US" sz="3600" b="1" dirty="0" smtClean="0"/>
              <a:t>1500</a:t>
            </a:r>
            <a:r>
              <a:rPr lang="zh-CN" altLang="en-US" sz="3600" b="1" dirty="0" smtClean="0"/>
              <a:t>元。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zh-CN" altLang="en-US" sz="3600" b="1" dirty="0" smtClean="0"/>
              <a:t>於</a:t>
            </a:r>
            <a:r>
              <a:rPr lang="en-US" sz="3600" b="1" dirty="0" smtClean="0"/>
              <a:t>2024</a:t>
            </a:r>
            <a:r>
              <a:rPr lang="zh-CN" altLang="en-US" sz="3600" b="1" dirty="0" smtClean="0"/>
              <a:t>年</a:t>
            </a:r>
            <a:r>
              <a:rPr lang="en-US" sz="3600" b="1" dirty="0" smtClean="0"/>
              <a:t>12</a:t>
            </a:r>
            <a:r>
              <a:rPr lang="zh-CN" altLang="en-US" sz="3600" b="1" dirty="0" smtClean="0"/>
              <a:t>月</a:t>
            </a:r>
            <a:r>
              <a:rPr lang="en-US" sz="3600" b="1" dirty="0" smtClean="0"/>
              <a:t>31</a:t>
            </a:r>
            <a:r>
              <a:rPr lang="zh-CN" altLang="en-US" sz="3600" b="1" dirty="0" smtClean="0"/>
              <a:t>日年滿</a:t>
            </a:r>
            <a:r>
              <a:rPr lang="en-US" sz="3600" b="1" dirty="0" smtClean="0"/>
              <a:t>99</a:t>
            </a:r>
            <a:r>
              <a:rPr lang="zh-CN" altLang="en-US" sz="3600" b="1" dirty="0" smtClean="0"/>
              <a:t>歲（原住民為</a:t>
            </a:r>
            <a:r>
              <a:rPr lang="en-US" sz="3600" b="1" dirty="0" smtClean="0"/>
              <a:t>89</a:t>
            </a:r>
            <a:r>
              <a:rPr lang="zh-CN" altLang="en-US" sz="3600" b="1" dirty="0" smtClean="0"/>
              <a:t>歲）：每人新台幣</a:t>
            </a:r>
            <a:r>
              <a:rPr lang="en-US" sz="3600" b="1" dirty="0" smtClean="0"/>
              <a:t>1</a:t>
            </a:r>
            <a:r>
              <a:rPr lang="zh-CN" altLang="en-US" sz="3600" b="1" dirty="0" smtClean="0"/>
              <a:t>萬元及禮品</a:t>
            </a:r>
            <a:r>
              <a:rPr lang="en-US" sz="3600" b="1" dirty="0" smtClean="0"/>
              <a:t>1</a:t>
            </a:r>
            <a:r>
              <a:rPr lang="zh-CN" altLang="en-US" sz="3600" b="1" dirty="0" smtClean="0"/>
              <a:t>份。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新北市：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65</a:t>
            </a:r>
            <a:r>
              <a:rPr lang="zh-CN" altLang="en-US" sz="3600" b="1" dirty="0" smtClean="0"/>
              <a:t>歲～</a:t>
            </a:r>
            <a:r>
              <a:rPr lang="en-US" sz="3600" b="1" dirty="0" smtClean="0"/>
              <a:t>79</a:t>
            </a:r>
            <a:r>
              <a:rPr lang="zh-CN" altLang="en-US" sz="3600" b="1" dirty="0" smtClean="0"/>
              <a:t>歲：每人新台幣</a:t>
            </a:r>
            <a:r>
              <a:rPr lang="en-US" sz="3600" b="1" dirty="0" smtClean="0"/>
              <a:t>1500</a:t>
            </a:r>
            <a:r>
              <a:rPr lang="zh-CN" altLang="en-US" sz="3600" b="1" dirty="0" smtClean="0"/>
              <a:t>元。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1100" b="1" dirty="0" smtClean="0"/>
              <a:t/>
            </a:r>
            <a:br>
              <a:rPr lang="en-US" sz="1100" b="1" dirty="0" smtClean="0"/>
            </a:br>
            <a:r>
              <a:rPr lang="en-US" sz="3600" b="1" dirty="0" smtClean="0"/>
              <a:t>80</a:t>
            </a:r>
            <a:r>
              <a:rPr lang="zh-CN" altLang="en-US" sz="3600" b="1" dirty="0" smtClean="0"/>
              <a:t>歲～</a:t>
            </a:r>
            <a:r>
              <a:rPr lang="en-US" sz="3600" b="1" dirty="0" smtClean="0"/>
              <a:t>89</a:t>
            </a:r>
            <a:r>
              <a:rPr lang="zh-CN" altLang="en-US" sz="3600" b="1" dirty="0" smtClean="0"/>
              <a:t>歲：每人新台幣</a:t>
            </a:r>
            <a:r>
              <a:rPr lang="en-US" sz="3600" b="1" dirty="0" smtClean="0"/>
              <a:t>2000</a:t>
            </a:r>
            <a:r>
              <a:rPr lang="zh-CN" altLang="en-US" sz="3600" b="1" dirty="0" smtClean="0"/>
              <a:t>元。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1100" b="1" dirty="0" smtClean="0"/>
              <a:t/>
            </a:r>
            <a:br>
              <a:rPr lang="en-US" sz="1100" b="1" dirty="0" smtClean="0"/>
            </a:br>
            <a:r>
              <a:rPr lang="en-US" sz="3600" b="1" dirty="0" smtClean="0"/>
              <a:t>90</a:t>
            </a:r>
            <a:r>
              <a:rPr lang="zh-CN" altLang="en-US" sz="3600" b="1" dirty="0" smtClean="0"/>
              <a:t>歲～</a:t>
            </a:r>
            <a:r>
              <a:rPr lang="en-US" sz="3600" b="1" dirty="0" smtClean="0"/>
              <a:t>99</a:t>
            </a:r>
            <a:r>
              <a:rPr lang="zh-CN" altLang="en-US" sz="3600" b="1" dirty="0" smtClean="0"/>
              <a:t>歲：每人新台幣</a:t>
            </a:r>
            <a:r>
              <a:rPr lang="en-US" sz="3600" b="1" dirty="0" smtClean="0"/>
              <a:t>5000</a:t>
            </a:r>
            <a:r>
              <a:rPr lang="zh-CN" altLang="en-US" sz="3600" b="1" dirty="0" smtClean="0"/>
              <a:t>元。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1100" b="1" dirty="0" smtClean="0"/>
              <a:t/>
            </a:r>
            <a:br>
              <a:rPr lang="en-US" sz="1100" b="1" dirty="0" smtClean="0"/>
            </a:br>
            <a:r>
              <a:rPr lang="en-US" sz="3600" b="1" dirty="0" smtClean="0"/>
              <a:t>99</a:t>
            </a:r>
            <a:r>
              <a:rPr lang="zh-CN" altLang="en-US" sz="3600" b="1" dirty="0" smtClean="0"/>
              <a:t>歲以上：每人新台幣</a:t>
            </a:r>
            <a:r>
              <a:rPr lang="en-US" sz="3600" b="1" dirty="0" smtClean="0"/>
              <a:t>2</a:t>
            </a:r>
            <a:r>
              <a:rPr lang="zh-CN" altLang="en-US" sz="3600" b="1" dirty="0" smtClean="0"/>
              <a:t>萬元，另加贈禮品</a:t>
            </a:r>
            <a:r>
              <a:rPr lang="en-US" sz="3600" b="1" dirty="0" smtClean="0"/>
              <a:t>1</a:t>
            </a:r>
            <a:r>
              <a:rPr lang="zh-CN" altLang="en-US" sz="3600" b="1" dirty="0" smtClean="0"/>
              <a:t>份。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3962400" y="514350"/>
            <a:ext cx="5181600" cy="4686300"/>
          </a:xfrm>
        </p:spPr>
        <p:txBody>
          <a:bodyPr numCol="1"/>
          <a:lstStyle/>
          <a:p>
            <a:pPr lvl="0" algn="l"/>
            <a:r>
              <a:rPr lang="zh-CN" altLang="en-US" sz="3000" b="1" dirty="0" smtClean="0"/>
              <a:t>常回家看看 回家看看</a:t>
            </a:r>
            <a:r>
              <a:rPr lang="en-US" sz="3000" b="1" dirty="0" smtClean="0"/>
              <a:t/>
            </a:r>
            <a:br>
              <a:rPr lang="en-US" sz="3000" b="1" dirty="0" smtClean="0"/>
            </a:br>
            <a:r>
              <a:rPr lang="zh-CN" altLang="en-US" sz="3000" b="1" dirty="0" smtClean="0"/>
              <a:t>哪怕给妈妈刷刷筷子洗洗碗</a:t>
            </a:r>
            <a:r>
              <a:rPr lang="en-US" altLang="zh-CN" sz="3000" b="1" dirty="0" smtClean="0"/>
              <a:t/>
            </a:r>
            <a:br>
              <a:rPr lang="en-US" altLang="zh-CN" sz="3000" b="1" dirty="0" smtClean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zh-CN" altLang="en-US" sz="3000" b="1" dirty="0" smtClean="0"/>
              <a:t>老人不图儿女为家做多大贡献</a:t>
            </a:r>
            <a:r>
              <a:rPr lang="en-US" sz="3000" b="1" dirty="0" smtClean="0"/>
              <a:t/>
            </a:r>
            <a:br>
              <a:rPr lang="en-US" sz="3000" b="1" dirty="0" smtClean="0"/>
            </a:br>
            <a:r>
              <a:rPr lang="zh-CN" altLang="en-US" sz="3000" b="1" dirty="0" smtClean="0"/>
              <a:t>一辈子不容易就图个团团圆圆</a:t>
            </a:r>
            <a:r>
              <a:rPr lang="en-US" sz="3000" b="1" dirty="0" smtClean="0"/>
              <a:t/>
            </a:r>
            <a:br>
              <a:rPr lang="en-US" sz="3000" b="1" dirty="0" smtClean="0"/>
            </a:br>
            <a:r>
              <a:rPr lang="zh-CN" altLang="en-US" sz="1600" b="1" dirty="0" smtClean="0">
                <a:ea typeface="汉仪中楷简"/>
              </a:rPr>
              <a:t/>
            </a:r>
            <a:br>
              <a:rPr lang="zh-CN" altLang="en-US" sz="1600" b="1" dirty="0" smtClean="0">
                <a:ea typeface="汉仪中楷简"/>
              </a:rPr>
            </a:br>
            <a:r>
              <a:rPr lang="zh-CN" altLang="en-US" sz="3000" b="1" dirty="0" smtClean="0"/>
              <a:t>常回家看看 回家看看</a:t>
            </a:r>
            <a:r>
              <a:rPr lang="en-US" sz="3000" b="1" dirty="0" smtClean="0"/>
              <a:t/>
            </a:r>
            <a:br>
              <a:rPr lang="en-US" sz="3000" b="1" dirty="0" smtClean="0"/>
            </a:br>
            <a:r>
              <a:rPr lang="zh-CN" altLang="en-US" sz="3000" b="1" dirty="0" smtClean="0"/>
              <a:t>哪怕给爸爸捶捶后背揉揉肩</a:t>
            </a:r>
            <a:r>
              <a:rPr lang="en-US" altLang="zh-CN" sz="3000" b="1" dirty="0" smtClean="0"/>
              <a:t/>
            </a:r>
            <a:br>
              <a:rPr lang="en-US" altLang="zh-CN" sz="3000" b="1" dirty="0" smtClean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zh-CN" altLang="en-US" sz="3000" b="1" dirty="0" smtClean="0"/>
              <a:t>老人不图儿女为家做多大贡献</a:t>
            </a:r>
            <a:r>
              <a:rPr lang="en-US" sz="3000" b="1" dirty="0" smtClean="0"/>
              <a:t/>
            </a:r>
            <a:br>
              <a:rPr lang="en-US" sz="3000" b="1" dirty="0" smtClean="0"/>
            </a:br>
            <a:r>
              <a:rPr lang="zh-CN" altLang="en-US" sz="3000" b="1" dirty="0" smtClean="0"/>
              <a:t>一辈子总操心就奔个平平安安</a:t>
            </a:r>
            <a:endParaRPr lang="zh-CN" altLang="en-US" sz="3000" b="1" dirty="0" smtClean="0">
              <a:ea typeface="汉仪中楷简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590550"/>
            <a:ext cx="4114800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找点空闲 找点时间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领着孩子 常回家看看</a:t>
            </a:r>
            <a:endParaRPr kumimoji="0" lang="en-US" altLang="zh-CN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带上笑容 带上祝愿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陪同爱人 常回家看看</a:t>
            </a:r>
            <a:endParaRPr kumimoji="0" lang="en-US" altLang="zh-CN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妈妈准备了一些唠叨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爸爸张罗了一桌好饭</a:t>
            </a:r>
            <a:endParaRPr kumimoji="0" lang="en-US" altLang="zh-CN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生活的烦恼跟妈妈说说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工作的事情向爸爸谈谈</a:t>
            </a:r>
            <a:endParaRPr kumimoji="0" lang="zh-CN" alt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2514600" y="0"/>
            <a:ext cx="34290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>《</a:t>
            </a:r>
            <a:r>
              <a:rPr kumimoji="0" lang="zh-CN" alt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>常回家看看</a:t>
            </a:r>
            <a:r>
              <a:rPr kumimoji="0" lang="en-US" altLang="zh-CN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>》</a:t>
            </a:r>
            <a:endParaRPr kumimoji="0" lang="zh-CN" altLang="en-US" sz="3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pic>
        <p:nvPicPr>
          <p:cNvPr id="1027" name="Picture 3" descr="E:\2024 证道\夕阳无限好，黄昏更美丽\e850352ac65c10385343cb38aa488413b07ecb80238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60626" y="0"/>
            <a:ext cx="1283375" cy="97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一、“孝敬父母、尊重长辈”是圣经的教导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出</a:t>
            </a:r>
            <a:r>
              <a:rPr lang="en-US" altLang="zh-CN" sz="3600" b="1" dirty="0" smtClean="0">
                <a:ea typeface="汉仪中楷简"/>
              </a:rPr>
              <a:t>20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12</a:t>
            </a:r>
            <a:r>
              <a:rPr lang="zh-CN" altLang="en-US" sz="3600" b="1" dirty="0" smtClean="0">
                <a:ea typeface="汉仪中楷简"/>
              </a:rPr>
              <a:t>节：“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当孝敬父母</a:t>
            </a:r>
            <a:r>
              <a:rPr lang="zh-CN" altLang="en-US" sz="3600" b="1" dirty="0" smtClean="0">
                <a:ea typeface="汉仪中楷简"/>
              </a:rPr>
              <a:t>，使你的日子在耶和华</a:t>
            </a:r>
            <a:r>
              <a:rPr lang="en-US" altLang="zh-CN" sz="3600" b="1" dirty="0" smtClean="0">
                <a:ea typeface="汉仪中楷简"/>
              </a:rPr>
              <a:t>——</a:t>
            </a:r>
            <a:r>
              <a:rPr lang="zh-CN" altLang="en-US" sz="3600" b="1" dirty="0" smtClean="0">
                <a:ea typeface="汉仪中楷简"/>
              </a:rPr>
              <a:t>你神所赐你的地上得以长久。</a:t>
            </a:r>
            <a:r>
              <a:rPr lang="zh-CN" altLang="en-US" sz="3600" b="1" dirty="0" smtClean="0">
                <a:ea typeface="汉仪中楷简"/>
              </a:rPr>
              <a:t>”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弗</a:t>
            </a:r>
            <a:r>
              <a:rPr lang="en-US" altLang="zh-CN" sz="3600" b="1" dirty="0" smtClean="0">
                <a:ea typeface="汉仪中楷简"/>
              </a:rPr>
              <a:t>6</a:t>
            </a:r>
            <a:r>
              <a:rPr lang="zh-CN" altLang="en-US" sz="3600" b="1" dirty="0" smtClean="0">
                <a:ea typeface="汉仪中楷简"/>
              </a:rPr>
              <a:t>： </a:t>
            </a:r>
            <a:r>
              <a:rPr lang="en-US" altLang="zh-CN" sz="3600" b="1" dirty="0" smtClean="0">
                <a:ea typeface="汉仪中楷简"/>
              </a:rPr>
              <a:t>2</a:t>
            </a:r>
            <a:r>
              <a:rPr lang="zh-CN" altLang="en-US" sz="3600" b="1" dirty="0" smtClean="0">
                <a:ea typeface="汉仪中楷简"/>
              </a:rPr>
              <a:t>要孝敬父母，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使你得福，在世长寿</a:t>
            </a:r>
            <a:r>
              <a:rPr lang="zh-CN" altLang="en-US" sz="3600" b="1" dirty="0" smtClean="0">
                <a:ea typeface="汉仪中楷简"/>
              </a:rPr>
              <a:t>。这是第一条带应许的诫命。</a:t>
            </a:r>
            <a:endParaRPr lang="zh-CN" altLang="en-US" sz="3400" b="1" dirty="0" smtClean="0">
              <a:ea typeface="汉仪中楷简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1</a:t>
            </a:r>
            <a:r>
              <a:rPr lang="zh-CN" altLang="en-US" sz="3600" b="1" dirty="0" smtClean="0"/>
              <a:t>、要成为智慧之子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箴</a:t>
            </a:r>
            <a:r>
              <a:rPr lang="en-US" sz="3600" b="1" dirty="0" smtClean="0"/>
              <a:t>10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</a:t>
            </a:r>
            <a:r>
              <a:rPr lang="zh-CN" altLang="en-US" sz="3600" b="1" dirty="0" smtClean="0"/>
              <a:t> 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智慧之子使父亲欢乐</a:t>
            </a:r>
            <a:r>
              <a:rPr lang="zh-CN" altLang="en-US" sz="3600" b="1" dirty="0" smtClean="0"/>
              <a:t>；愚昧之子，叫母亲担忧。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400" b="1" dirty="0" smtClean="0"/>
              <a:t/>
            </a:r>
            <a:br>
              <a:rPr lang="en-US" altLang="zh-CN" sz="1400" b="1" dirty="0" smtClean="0"/>
            </a:br>
            <a:r>
              <a:rPr lang="zh-CN" altLang="en-US" sz="3600" b="1" dirty="0" smtClean="0"/>
              <a:t>箴</a:t>
            </a:r>
            <a:r>
              <a:rPr lang="en-US" sz="3600" b="1" dirty="0" smtClean="0"/>
              <a:t>15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20 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智慧子使父亲喜乐</a:t>
            </a:r>
            <a:r>
              <a:rPr lang="zh-CN" altLang="en-US" sz="3600" b="1" dirty="0" smtClean="0"/>
              <a:t>；愚昧人藐视母亲。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400" b="1" dirty="0" smtClean="0"/>
              <a:t/>
            </a:r>
            <a:br>
              <a:rPr lang="en-US" altLang="zh-CN" sz="1400" b="1" dirty="0" smtClean="0"/>
            </a:br>
            <a:r>
              <a:rPr lang="zh-CN" altLang="en-US" sz="3600" b="1" dirty="0" smtClean="0"/>
              <a:t>箴</a:t>
            </a:r>
            <a:r>
              <a:rPr lang="en-US" sz="3600" b="1" dirty="0" smtClean="0"/>
              <a:t>9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10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敬畏耶和华，是智慧的开端</a:t>
            </a:r>
            <a:r>
              <a:rPr lang="zh-CN" altLang="en-US" sz="3600" b="1" dirty="0" smtClean="0"/>
              <a:t>。认识至圣者，便是聪明。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383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利</a:t>
            </a:r>
            <a:r>
              <a:rPr lang="en-US" altLang="zh-CN" sz="3600" b="1" dirty="0" smtClean="0"/>
              <a:t>19:32</a:t>
            </a:r>
            <a:r>
              <a:rPr lang="zh-CN" altLang="en-US" sz="3600" b="1" dirty="0" smtClean="0"/>
              <a:t> 在白发的人面前，你要站起来；也要尊敬老人，又要敬畏你的神。我是耶和华。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600" b="1" dirty="0" smtClean="0"/>
              <a:t/>
            </a:r>
            <a:br>
              <a:rPr lang="en-US" altLang="zh-CN" sz="1600" b="1" dirty="0" smtClean="0"/>
            </a:br>
            <a:endParaRPr lang="zh-CN" altLang="en-US" sz="3400" b="1" dirty="0" smtClean="0">
              <a:ea typeface="汉仪中楷简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1276350"/>
            <a:ext cx="914400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CN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我是耶和华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——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认识上帝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又要敬畏你的神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——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敬畏上帝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也要尊敬老人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——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尊敬长辈思想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在白发的人面前，你要站起来；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——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敬老行动</a:t>
            </a:r>
            <a:endParaRPr kumimoji="0" lang="zh-CN" altLang="en-US" sz="3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19600" y="1885950"/>
            <a:ext cx="304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419600" y="3105150"/>
            <a:ext cx="304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419600" y="4019550"/>
            <a:ext cx="304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汉仪中楷简"/>
              </a:rPr>
              <a:t>2</a:t>
            </a:r>
            <a:r>
              <a:rPr lang="zh-CN" altLang="en-US" sz="3600" b="1" dirty="0" smtClean="0">
                <a:ea typeface="汉仪中楷简"/>
              </a:rPr>
              <a:t>，要听从父母的话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200" b="1" dirty="0" smtClean="0"/>
              <a:t>箴</a:t>
            </a:r>
            <a:r>
              <a:rPr lang="en-US" sz="3200" b="1" dirty="0" smtClean="0"/>
              <a:t>13</a:t>
            </a:r>
            <a:r>
              <a:rPr lang="zh-CN" altLang="en-US" sz="3200" b="1" dirty="0" smtClean="0"/>
              <a:t>：</a:t>
            </a:r>
            <a:r>
              <a:rPr lang="en-US" sz="3200" b="1" dirty="0" smtClean="0"/>
              <a:t>1 </a:t>
            </a:r>
            <a:r>
              <a:rPr lang="zh-CN" altLang="en-US" sz="3200" b="1" dirty="0" smtClean="0"/>
              <a:t>智慧子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听父亲的教训</a:t>
            </a:r>
            <a:r>
              <a:rPr lang="zh-CN" altLang="en-US" sz="3200" b="1" dirty="0" smtClean="0"/>
              <a:t>；亵慢人不听责备。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1200" b="1" dirty="0" smtClean="0"/>
              <a:t/>
            </a:r>
            <a:br>
              <a:rPr lang="en-US" altLang="zh-CN" sz="1200" b="1" dirty="0" smtClean="0"/>
            </a:br>
            <a:r>
              <a:rPr lang="en-US" sz="3200" b="1" dirty="0" smtClean="0"/>
              <a:t>15</a:t>
            </a:r>
            <a:r>
              <a:rPr lang="zh-CN" altLang="en-US" sz="3200" b="1" dirty="0" smtClean="0"/>
              <a:t>：</a:t>
            </a:r>
            <a:r>
              <a:rPr lang="en-US" sz="3200" b="1" dirty="0" smtClean="0"/>
              <a:t>5 </a:t>
            </a:r>
            <a:r>
              <a:rPr lang="zh-CN" altLang="en-US" sz="3200" b="1" dirty="0" smtClean="0"/>
              <a:t>愚妄人藐视父亲的管教；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领受责备的，得着见识</a:t>
            </a:r>
            <a:r>
              <a:rPr lang="zh-CN" altLang="en-US" sz="3200" b="1" dirty="0" smtClean="0"/>
              <a:t>。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1200" b="1" dirty="0" smtClean="0"/>
              <a:t/>
            </a:r>
            <a:br>
              <a:rPr lang="en-US" altLang="zh-CN" sz="1200" b="1" dirty="0" smtClean="0"/>
            </a:br>
            <a:r>
              <a:rPr lang="en-US" sz="3200" b="1" dirty="0" smtClean="0"/>
              <a:t>23</a:t>
            </a:r>
            <a:r>
              <a:rPr lang="zh-CN" altLang="en-US" sz="3200" b="1" dirty="0" smtClean="0"/>
              <a:t>：</a:t>
            </a:r>
            <a:r>
              <a:rPr lang="en-US" sz="3200" b="1" dirty="0" smtClean="0"/>
              <a:t>22</a:t>
            </a:r>
            <a:r>
              <a:rPr lang="zh-CN" altLang="en-US" sz="3200" b="1" dirty="0" smtClean="0"/>
              <a:t>你要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听从生你的父亲</a:t>
            </a:r>
            <a:r>
              <a:rPr lang="zh-CN" altLang="en-US" sz="3200" b="1" dirty="0" smtClean="0"/>
              <a:t>；你母亲老了，也不可藐视她。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1200" b="1" dirty="0" smtClean="0"/>
              <a:t/>
            </a:r>
            <a:br>
              <a:rPr lang="en-US" altLang="zh-CN" sz="1200" b="1" dirty="0" smtClean="0"/>
            </a:br>
            <a:r>
              <a:rPr lang="en-US" sz="3200" b="1" dirty="0" smtClean="0"/>
              <a:t>30</a:t>
            </a:r>
            <a:r>
              <a:rPr lang="zh-CN" altLang="en-US" sz="3200" b="1" dirty="0" smtClean="0"/>
              <a:t>：</a:t>
            </a:r>
            <a:r>
              <a:rPr lang="en-US" sz="3200" b="1" dirty="0" smtClean="0"/>
              <a:t>17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戏笑父亲，藐视而不听从母亲的，</a:t>
            </a:r>
            <a:r>
              <a:rPr lang="zh-CN" altLang="en-US" sz="3200" b="1" dirty="0" smtClean="0"/>
              <a:t>他的眼睛，必为谷中的乌鸦啄出来，为鹰雏所吃。</a:t>
            </a:r>
            <a:endParaRPr lang="zh-CN" altLang="en-US" sz="3400" b="1" dirty="0" smtClean="0">
              <a:ea typeface="汉仪中楷简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21945</TotalTime>
  <Words>611</Words>
  <Application>Microsoft Office PowerPoint</Application>
  <PresentationFormat>On-screen Show (16:9)</PresentationFormat>
  <Paragraphs>36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主题</vt:lpstr>
      <vt:lpstr>夕阳无限好，黄昏更美丽 出20：12；利19：32</vt:lpstr>
      <vt:lpstr>祈祷/Prayer</vt:lpstr>
      <vt:lpstr>台北市：  於2024年12月31日年滿65歲～98歲（原住民為55歲～88歲）：每人新台幣1500元。  於2024年12月31日年滿99歲（原住民為89歲）：每人新台幣1萬元及禮品1份。</vt:lpstr>
      <vt:lpstr>新北市：  65歲～79歲：每人新台幣1500元。  80歲～89歲：每人新台幣2000元。  90歲～99歲：每人新台幣5000元。  99歲以上：每人新台幣2萬元，另加贈禮品1份。</vt:lpstr>
      <vt:lpstr>常回家看看 回家看看 哪怕给妈妈刷刷筷子洗洗碗  老人不图儿女为家做多大贡献 一辈子不容易就图个团团圆圆  常回家看看 回家看看 哪怕给爸爸捶捶后背揉揉肩  老人不图儿女为家做多大贡献 一辈子总操心就奔个平平安安</vt:lpstr>
      <vt:lpstr>一、“孝敬父母、尊重长辈”是圣经的教导  出20：12节：“当孝敬父母，使你的日子在耶和华——你神所赐你的地上得以长久。”  弗6： 2要孝敬父母，使你得福，在世长寿。这是第一条带应许的诫命。</vt:lpstr>
      <vt:lpstr>1、要成为智慧之子  箴10：1 智慧之子使父亲欢乐；愚昧之子，叫母亲担忧。  箴15：20 智慧子使父亲喜乐；愚昧人藐视母亲。  箴9：10敬畏耶和华，是智慧的开端。认识至圣者，便是聪明。</vt:lpstr>
      <vt:lpstr>利19:32 在白发的人面前，你要站起来；也要尊敬老人，又要敬畏你的神。我是耶和华。  </vt:lpstr>
      <vt:lpstr>2，要听从父母的话  箴13：1 智慧子听父亲的教训；亵慢人不听责备。  15：5 愚妄人藐视父亲的管教；领受责备的，得着见识。  23：22你要听从生你的父亲；你母亲老了，也不可藐视她。  30：17戏笑父亲，藐视而不听从母亲的，他的眼睛，必为谷中的乌鸦啄出来，为鹰雏所吃。</vt:lpstr>
      <vt:lpstr>3、管制口舌   箴20：20 咒骂父母的，他的灯必灭，变为漆黑的黑暗。  箴30：11 有一宗人，咒诅父亲，不给母亲祝福。</vt:lpstr>
      <vt:lpstr>4、供应父母生活上的需要  箴19：26：虐待父亲，撵出母亲的，是贻羞致辱之子。</vt:lpstr>
      <vt:lpstr>5、常回家看望父母</vt:lpstr>
      <vt:lpstr>二、圣经中敬畏神，年老时失败的例子  王上3：3所罗门爱耶和华，遵行他父亲大卫的律例……夜间梦中，耶和华向所罗门显现，对他说，你愿我赐你什么。你可以求……耶和华我的神阿，如今你使仆人接续我父亲大卫作王。但我是幼童，不知道应当怎样出入。8仆人住在你所拣选的民中，这民多得不可胜数。9所以求你赐我智慧，可以判断你的民，能辨别是非。不然，谁能判断这众多的民呢？</vt:lpstr>
      <vt:lpstr>王上3：10所罗门因为求这事，就蒙主喜悦。11神对他说，你既然求这事，不为自己求寿，求富，也不求灭绝你仇敌的性命，单求智慧可以听讼，12我就应允你所求的，赐你聪明智慧，甚至在你以前没有象你的，在你以后也没有象你的。13你所没有求的，我也赐给你，就是富足，尊荣，使你在世的日子，列王中没有一个能比你的。14你若效法你父亲大卫，遵行我的道，谨守我的律例，诫命，我必使你长寿。</vt:lpstr>
      <vt:lpstr>王上11:4所罗门年老的时候，他的妃嫔诱惑他的心去随从别神，不效法他父亲大卫诚诚实实地顺服耶和华他的神”。  王上11：11所以耶和华对他【所罗门】说，你既行了这事，不遵守我所吩咐你守的约和律例，我必将你的国夺回，赐给你的臣子……13只是我不将全国夺回，要因我仆人大卫和我所选择的耶路撒冷，还留一支派给你的儿子。</vt:lpstr>
      <vt:lpstr>传12：13这些事都已听见了。总意就是敬畏神，谨守他的诫命，这是人所当尽的本分。  14因为人所作的事，连一切隐藏的事，无论是善是恶，神都必审问。</vt:lpstr>
      <vt:lpstr>二、圣经中“长辈们”敬畏神的例子   1、雅各 </vt:lpstr>
      <vt:lpstr>创47：7约瑟领他父亲雅各进到法老面前，雅各就给法老祝福。  8法老问雅各说，你平生的年日是多少呢？  9雅各对法老说，我寄居在世的年日是一百三十岁，我平生的年日又少又苦，不及我列祖早在世寄居的年日。  10雅各又给法老祝福，就从法老面前出去了</vt:lpstr>
      <vt:lpstr>创47：29-31以色列的死期临近了，他就叫了他儿子约瑟来，说……请你不要将我葬在埃及……约瑟就向他起了誓，于是以色列在床头上（或作扶着杖头）敬拜神。</vt:lpstr>
      <vt:lpstr>2、摩西</vt:lpstr>
      <vt:lpstr>出15：24百姓就向摩西发怨言，说，我们喝什么呢？25摩西呼求耶和华……  出17：3百姓在那里甚渴，要喝水，就向摩西发怨言，说，你为什么将我们从埃及领出来，使我们和我们的儿女并牲畜都渴死呢？4摩西就呼求耶和华说……</vt:lpstr>
      <vt:lpstr>民16：1利未的曾孙，哥辖的孙子，以斯哈的儿子可拉，和流便子孙中以利押的儿子大坍，亚比兰，与比勒的儿子安，2并以色列会中的二百五十个首领，就是有名望选入会中的人，在摩西面前一同起来，3聚集攻击摩西，亚伦，说，你们擅自专权。全会众个个既是圣洁，耶和华也在他们中间，你们为什么自高，超过耶和华的会众呢？4摩西听见这话就俯伏在地……</vt:lpstr>
      <vt:lpstr>民12：3摩西为人极其谦和，胜过世上的众人……7我的仆人摩西不是这样。他是在我全家尽忠的。</vt:lpstr>
      <vt:lpstr>3、保罗  徒26：18我差你到他们那里去，要叫他们的眼睛得开，从黑暗中归向光明，从撒但权下归向神。又因信我，得蒙赦罪，和一切成圣的人同得基业。  19亚基帕王阿，我故此没有违背那从天上来的异象。</vt:lpstr>
      <vt:lpstr>总结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1073</cp:revision>
  <dcterms:modified xsi:type="dcterms:W3CDTF">2024-10-12T18:35:13Z</dcterms:modified>
</cp:coreProperties>
</file>