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888" r:id="rId2"/>
    <p:sldId id="421" r:id="rId3"/>
    <p:sldId id="973" r:id="rId4"/>
    <p:sldId id="1008" r:id="rId5"/>
    <p:sldId id="1000" r:id="rId6"/>
    <p:sldId id="1001" r:id="rId7"/>
    <p:sldId id="1002" r:id="rId8"/>
    <p:sldId id="1010" r:id="rId9"/>
    <p:sldId id="1004" r:id="rId10"/>
    <p:sldId id="998" r:id="rId11"/>
  </p:sldIdLst>
  <p:sldSz cx="9144000" cy="5143500" type="screen16x9"/>
  <p:notesSz cx="7315200" cy="96012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66"/>
    <a:srgbClr val="FF0000"/>
    <a:srgbClr val="EAEBB7"/>
    <a:srgbClr val="C9CC44"/>
    <a:srgbClr val="AEB092"/>
    <a:srgbClr val="AAB6A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73" autoAdjust="0"/>
    <p:restoredTop sz="94526" autoAdjust="0"/>
  </p:normalViewPr>
  <p:slideViewPr>
    <p:cSldViewPr>
      <p:cViewPr>
        <p:scale>
          <a:sx n="75" d="100"/>
          <a:sy n="75" d="100"/>
        </p:scale>
        <p:origin x="-1254" y="-23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9510A215-44AC-48DA-AF86-EC2F785F13D6}" type="datetimeFigureOut">
              <a:rPr lang="en-US" smtClean="0"/>
              <a:pPr/>
              <a:t>4/5/2025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85D5665-A5AE-45BB-8848-AA424DA21428}" type="slidenum">
              <a:rPr lang="en-US" smtClean="0"/>
              <a:pPr/>
              <a:t>‹#›</a:t>
            </a:fld>
            <a:endParaRPr lang="en-US"/>
          </a:p>
        </p:txBody>
      </p:sp>
    </p:spTree>
    <p:extLst>
      <p:ext uri="{BB962C8B-B14F-4D97-AF65-F5344CB8AC3E}">
        <p14:creationId xmlns:p14="http://schemas.microsoft.com/office/powerpoint/2010/main" xmlns="" val="3049591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pPr>
              <a:defRPr/>
            </a:pPr>
            <a:fld id="{D73D9D37-59B6-4FD4-B62C-EA5223FD416D}" type="datetimeFigureOut">
              <a:rPr lang="zh-CN" altLang="en-US"/>
              <a:pPr>
                <a:defRPr/>
              </a:pPr>
              <a:t>2025/4/5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8609F6C-3832-4A94-9C78-A09827F5503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5A349838-A36D-4165-A395-840B24B390A6}" type="datetimeFigureOut">
              <a:rPr lang="zh-CN" altLang="en-US"/>
              <a:pPr>
                <a:defRPr/>
              </a:pPr>
              <a:t>2025/4/5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73E6CA8-7327-434E-99BD-8578615981D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7A1029E5-0BC8-4359-9890-8277E61C6893}" type="datetimeFigureOut">
              <a:rPr lang="zh-CN" altLang="en-US"/>
              <a:pPr>
                <a:defRPr/>
              </a:pPr>
              <a:t>2025/4/5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6B9E28C-3C3A-49E1-9025-02BEA7888746}"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pPr>
              <a:defRPr/>
            </a:pPr>
            <a:fld id="{DC3CC31A-9154-43B9-AC08-B2E1B37570E0}" type="datetimeFigureOut">
              <a:rPr lang="zh-CN" altLang="en-US"/>
              <a:pPr>
                <a:defRPr/>
              </a:pPr>
              <a:t>2025/4/5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9F81B23-17D3-48A0-9A34-43C89BFDCDEA}"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D9C003D-1630-4417-9F76-668A9E0FFDC5}" type="datetimeFigureOut">
              <a:rPr lang="zh-CN" altLang="en-US"/>
              <a:pPr>
                <a:defRPr/>
              </a:pPr>
              <a:t>2025/4/5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750CCD0-35AC-49FD-98B8-8BED130348F2}"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p:cNvSpPr>
          <p:nvPr>
            <p:ph type="dt" sz="half" idx="10"/>
          </p:nvPr>
        </p:nvSpPr>
        <p:spPr/>
        <p:txBody>
          <a:bodyPr/>
          <a:lstStyle>
            <a:lvl1pPr>
              <a:defRPr/>
            </a:lvl1pPr>
          </a:lstStyle>
          <a:p>
            <a:pPr>
              <a:defRPr/>
            </a:pPr>
            <a:fld id="{F8688E6E-A14D-4A90-B2B4-E9F41E1F8165}" type="datetimeFigureOut">
              <a:rPr lang="zh-CN" altLang="en-US"/>
              <a:pPr>
                <a:defRPr/>
              </a:pPr>
              <a:t>2025/4/5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73F350B-92BC-41F2-A4FE-565A1044C20D}"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p:cNvSpPr>
          <p:nvPr>
            <p:ph type="dt" sz="half" idx="10"/>
          </p:nvPr>
        </p:nvSpPr>
        <p:spPr/>
        <p:txBody>
          <a:bodyPr/>
          <a:lstStyle>
            <a:lvl1pPr>
              <a:defRPr/>
            </a:lvl1pPr>
          </a:lstStyle>
          <a:p>
            <a:pPr>
              <a:defRPr/>
            </a:pPr>
            <a:fld id="{6ED06C53-A131-498A-A525-37077DBA0095}" type="datetimeFigureOut">
              <a:rPr lang="zh-CN" altLang="en-US"/>
              <a:pPr>
                <a:defRPr/>
              </a:pPr>
              <a:t>2025/4/5</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D887A055-C9CE-4D91-9D43-D408D8ECF7F4}"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p:cNvSpPr>
          <p:nvPr>
            <p:ph type="dt" sz="half" idx="10"/>
          </p:nvPr>
        </p:nvSpPr>
        <p:spPr/>
        <p:txBody>
          <a:bodyPr/>
          <a:lstStyle>
            <a:lvl1pPr>
              <a:defRPr/>
            </a:lvl1pPr>
          </a:lstStyle>
          <a:p>
            <a:pPr>
              <a:defRPr/>
            </a:pPr>
            <a:fld id="{3920E5D7-D573-4729-A6A0-6031E4F961CC}" type="datetimeFigureOut">
              <a:rPr lang="zh-CN" altLang="en-US"/>
              <a:pPr>
                <a:defRPr/>
              </a:pPr>
              <a:t>2025/4/5</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4C5777D0-42B9-4AEE-ADE2-0004775D976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FBE42271-1D37-45F0-82D7-82D18C5C5122}" type="datetimeFigureOut">
              <a:rPr lang="zh-CN" altLang="en-US"/>
              <a:pPr>
                <a:defRPr/>
              </a:pPr>
              <a:t>2025/4/5</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2C681EDB-8CE2-40C9-AB82-6EA86292D4FE}"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979C8085-0888-43B1-9E2E-D6E727554759}" type="datetimeFigureOut">
              <a:rPr lang="zh-CN" altLang="en-US"/>
              <a:pPr>
                <a:defRPr/>
              </a:pPr>
              <a:t>2025/4/5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EC95EFB-B999-418C-A689-C35398BA7EBE}"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p:cNvSpPr>
          <p:nvPr>
            <p:ph type="dt" sz="half" idx="10"/>
          </p:nvPr>
        </p:nvSpPr>
        <p:spPr/>
        <p:txBody>
          <a:bodyPr/>
          <a:lstStyle>
            <a:lvl1pPr>
              <a:defRPr/>
            </a:lvl1pPr>
          </a:lstStyle>
          <a:p>
            <a:pPr>
              <a:defRPr/>
            </a:pPr>
            <a:fld id="{AC6C5665-1B5B-4687-9E2E-C0A1946DE657}" type="datetimeFigureOut">
              <a:rPr lang="zh-CN" altLang="en-US"/>
              <a:pPr>
                <a:defRPr/>
              </a:pPr>
              <a:t>2025/4/5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F6D6D2DC-6CF7-40E1-B2C3-9049AEEFDCE6}"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05979"/>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a:t>单击此处编辑母版标题样式</a:t>
            </a:r>
          </a:p>
        </p:txBody>
      </p:sp>
      <p:sp>
        <p:nvSpPr>
          <p:cNvPr id="1027" name="文本占位符 2"/>
          <p:cNvSpPr>
            <a:spLocks noGrp="1"/>
          </p:cNvSpPr>
          <p:nvPr>
            <p:ph type="body" idx="1"/>
          </p:nvPr>
        </p:nvSpPr>
        <p:spPr bwMode="auto">
          <a:xfrm>
            <a:off x="457200" y="1200151"/>
            <a:ext cx="8229600" cy="3394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06C1C240-9017-4C45-A094-DD8E498073CB}" type="datetimeFigureOut">
              <a:rPr lang="zh-CN" altLang="en-US"/>
              <a:pPr>
                <a:defRPr/>
              </a:pPr>
              <a:t>2025/4/5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77EEFD9F-D935-4FC2-AC09-44F040414EE2}"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charset="-122"/>
        </a:defRPr>
      </a:lvl2pPr>
      <a:lvl3pPr algn="ctr" rtl="0" eaLnBrk="0" fontAlgn="base" hangingPunct="0">
        <a:spcBef>
          <a:spcPct val="0"/>
        </a:spcBef>
        <a:spcAft>
          <a:spcPct val="0"/>
        </a:spcAft>
        <a:defRPr sz="4400">
          <a:solidFill>
            <a:schemeClr val="tx1"/>
          </a:solidFill>
          <a:latin typeface="Calibri" pitchFamily="34" charset="0"/>
          <a:ea typeface="宋体" charset="-122"/>
        </a:defRPr>
      </a:lvl3pPr>
      <a:lvl4pPr algn="ctr" rtl="0" eaLnBrk="0" fontAlgn="base" hangingPunct="0">
        <a:spcBef>
          <a:spcPct val="0"/>
        </a:spcBef>
        <a:spcAft>
          <a:spcPct val="0"/>
        </a:spcAft>
        <a:defRPr sz="4400">
          <a:solidFill>
            <a:schemeClr val="tx1"/>
          </a:solidFill>
          <a:latin typeface="Calibri" pitchFamily="34" charset="0"/>
          <a:ea typeface="宋体" charset="-122"/>
        </a:defRPr>
      </a:lvl4pPr>
      <a:lvl5pPr algn="ctr" rtl="0" eaLnBrk="0" fontAlgn="base" hangingPunct="0">
        <a:spcBef>
          <a:spcPct val="0"/>
        </a:spcBef>
        <a:spcAft>
          <a:spcPct val="0"/>
        </a:spcAft>
        <a:defRPr sz="4400">
          <a:solidFill>
            <a:schemeClr val="tx1"/>
          </a:solidFill>
          <a:latin typeface="Calibri" pitchFamily="34" charset="0"/>
          <a:ea typeface="宋体" charset="-122"/>
        </a:defRPr>
      </a:lvl5pPr>
      <a:lvl6pPr marL="457200" algn="ctr" rtl="0" fontAlgn="base">
        <a:spcBef>
          <a:spcPct val="0"/>
        </a:spcBef>
        <a:spcAft>
          <a:spcPct val="0"/>
        </a:spcAft>
        <a:defRPr sz="4400">
          <a:solidFill>
            <a:schemeClr val="tx1"/>
          </a:solidFill>
          <a:latin typeface="Calibri" pitchFamily="34" charset="0"/>
          <a:ea typeface="宋体" charset="-122"/>
        </a:defRPr>
      </a:lvl6pPr>
      <a:lvl7pPr marL="914400" algn="ctr" rtl="0" fontAlgn="base">
        <a:spcBef>
          <a:spcPct val="0"/>
        </a:spcBef>
        <a:spcAft>
          <a:spcPct val="0"/>
        </a:spcAft>
        <a:defRPr sz="4400">
          <a:solidFill>
            <a:schemeClr val="tx1"/>
          </a:solidFill>
          <a:latin typeface="Calibri" pitchFamily="34" charset="0"/>
          <a:ea typeface="宋体" charset="-122"/>
        </a:defRPr>
      </a:lvl7pPr>
      <a:lvl8pPr marL="1371600" algn="ctr" rtl="0" fontAlgn="base">
        <a:spcBef>
          <a:spcPct val="0"/>
        </a:spcBef>
        <a:spcAft>
          <a:spcPct val="0"/>
        </a:spcAft>
        <a:defRPr sz="4400">
          <a:solidFill>
            <a:schemeClr val="tx1"/>
          </a:solidFill>
          <a:latin typeface="Calibri" pitchFamily="34" charset="0"/>
          <a:ea typeface="宋体" charset="-122"/>
        </a:defRPr>
      </a:lvl8pPr>
      <a:lvl9pPr marL="1828800" algn="ctr" rtl="0" fontAlgn="base">
        <a:spcBef>
          <a:spcPct val="0"/>
        </a:spcBef>
        <a:spcAft>
          <a:spcPct val="0"/>
        </a:spcAft>
        <a:defRPr sz="4400">
          <a:solidFill>
            <a:schemeClr val="tx1"/>
          </a:solidFill>
          <a:latin typeface="Calibri" pitchFamily="34" charset="0"/>
          <a:ea typeface="宋体" charset="-122"/>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标题 3"/>
          <p:cNvSpPr>
            <a:spLocks noGrp="1"/>
          </p:cNvSpPr>
          <p:nvPr>
            <p:ph type="title"/>
          </p:nvPr>
        </p:nvSpPr>
        <p:spPr>
          <a:xfrm>
            <a:off x="0" y="0"/>
            <a:ext cx="9144000" cy="1581150"/>
          </a:xfrm>
        </p:spPr>
        <p:txBody>
          <a:bodyPr/>
          <a:lstStyle/>
          <a:p>
            <a:r>
              <a:rPr lang="zh-CN" altLang="en-US" sz="4000" b="1" dirty="0" smtClean="0"/>
              <a:t>在基督里的新生命</a:t>
            </a:r>
            <a:r>
              <a:rPr lang="en-US" altLang="zh-CN" sz="4000" b="1" dirty="0" smtClean="0"/>
              <a:t/>
            </a:r>
            <a:br>
              <a:rPr lang="en-US" altLang="zh-CN" sz="4000" b="1" dirty="0" smtClean="0"/>
            </a:br>
            <a:r>
              <a:rPr lang="en-US" altLang="zh-CN" sz="3200" b="1" dirty="0" smtClean="0"/>
              <a:t>A New Life in Christ</a:t>
            </a:r>
            <a:r>
              <a:rPr lang="zh-CN" altLang="en-US" sz="4000" b="1" dirty="0" smtClean="0"/>
              <a:t/>
            </a:r>
            <a:br>
              <a:rPr lang="zh-CN" altLang="en-US" sz="4000" b="1" dirty="0" smtClean="0"/>
            </a:br>
            <a:r>
              <a:rPr lang="zh-CN" altLang="en-US" sz="3200" b="1" dirty="0" smtClean="0"/>
              <a:t>约一</a:t>
            </a:r>
            <a:r>
              <a:rPr lang="en-US" altLang="zh-CN" sz="3200" b="1" dirty="0" smtClean="0"/>
              <a:t>/1 John 5</a:t>
            </a:r>
            <a:r>
              <a:rPr lang="zh-CN" altLang="en-US" sz="3200" b="1" dirty="0" smtClean="0"/>
              <a:t>：</a:t>
            </a:r>
            <a:r>
              <a:rPr lang="en-US" altLang="zh-CN" sz="3200" b="1" dirty="0" smtClean="0"/>
              <a:t>1-5</a:t>
            </a:r>
            <a:endParaRPr lang="zh-CN" sz="3200" b="1" dirty="0"/>
          </a:p>
        </p:txBody>
      </p:sp>
      <p:pic>
        <p:nvPicPr>
          <p:cNvPr id="1026" name="Picture 2" descr="E:\2025 证道\从“称为”、“真是”到“像他”\people-cross.jpg"/>
          <p:cNvPicPr>
            <a:picLocks noChangeAspect="1" noChangeArrowheads="1"/>
          </p:cNvPicPr>
          <p:nvPr/>
        </p:nvPicPr>
        <p:blipFill>
          <a:blip r:embed="rId2"/>
          <a:srcRect/>
          <a:stretch>
            <a:fillRect/>
          </a:stretch>
        </p:blipFill>
        <p:spPr bwMode="auto">
          <a:xfrm>
            <a:off x="1" y="1657350"/>
            <a:ext cx="9144000" cy="348615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87474"/>
            <a:ext cx="8229600" cy="579276"/>
          </a:xfrm>
        </p:spPr>
        <p:txBody>
          <a:bodyPr/>
          <a:lstStyle/>
          <a:p>
            <a:r>
              <a:rPr lang="zh-CN" altLang="en-US" b="1" dirty="0"/>
              <a:t>祈祷</a:t>
            </a:r>
            <a:r>
              <a:rPr lang="en-US" altLang="zh-CN" b="1" dirty="0"/>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895351"/>
            <a:ext cx="9108504" cy="4248150"/>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94DE62-692C-5CC5-E178-029A308531D0}"/>
              </a:ext>
            </a:extLst>
          </p:cNvPr>
          <p:cNvSpPr>
            <a:spLocks noGrp="1"/>
          </p:cNvSpPr>
          <p:nvPr>
            <p:ph type="title"/>
          </p:nvPr>
        </p:nvSpPr>
        <p:spPr>
          <a:xfrm>
            <a:off x="457200" y="87474"/>
            <a:ext cx="8229600" cy="579276"/>
          </a:xfrm>
        </p:spPr>
        <p:txBody>
          <a:bodyPr/>
          <a:lstStyle/>
          <a:p>
            <a:r>
              <a:rPr lang="zh-CN" altLang="en-US" b="1" dirty="0"/>
              <a:t>祈祷</a:t>
            </a:r>
            <a:r>
              <a:rPr lang="en-US" altLang="zh-CN" b="1" dirty="0"/>
              <a:t>/Prayer</a:t>
            </a:r>
            <a:endParaRPr lang="en-US" dirty="0"/>
          </a:p>
        </p:txBody>
      </p:sp>
      <p:pic>
        <p:nvPicPr>
          <p:cNvPr id="3" name="Picture 2">
            <a:extLst>
              <a:ext uri="{FF2B5EF4-FFF2-40B4-BE49-F238E27FC236}">
                <a16:creationId xmlns:a16="http://schemas.microsoft.com/office/drawing/2014/main" xmlns="" id="{0BE501A2-3EFA-0310-6D6A-5ACABD8CF2C4}"/>
              </a:ext>
            </a:extLst>
          </p:cNvPr>
          <p:cNvPicPr>
            <a:picLocks noChangeAspect="1"/>
          </p:cNvPicPr>
          <p:nvPr/>
        </p:nvPicPr>
        <p:blipFill>
          <a:blip r:embed="rId2" cstate="print"/>
          <a:stretch>
            <a:fillRect/>
          </a:stretch>
        </p:blipFill>
        <p:spPr>
          <a:xfrm>
            <a:off x="35496" y="895351"/>
            <a:ext cx="9108504" cy="4248150"/>
          </a:xfrm>
          <a:prstGeom prst="rect">
            <a:avLst/>
          </a:prstGeom>
        </p:spPr>
      </p:pic>
    </p:spTree>
    <p:extLst>
      <p:ext uri="{BB962C8B-B14F-4D97-AF65-F5344CB8AC3E}">
        <p14:creationId xmlns:p14="http://schemas.microsoft.com/office/powerpoint/2010/main" xmlns="" val="407784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一、新生命的条件</a:t>
            </a:r>
            <a:r>
              <a:rPr lang="en-US" altLang="zh-CN" sz="3600" b="1" dirty="0" smtClean="0"/>
              <a:t>——</a:t>
            </a:r>
            <a:r>
              <a:rPr lang="zh-CN" altLang="en-US" sz="3600" b="1" dirty="0" smtClean="0"/>
              <a:t>信耶稣是基督</a:t>
            </a:r>
            <a:r>
              <a:rPr lang="en-US" altLang="zh-CN" sz="3600" b="1" dirty="0" smtClean="0"/>
              <a:t/>
            </a:r>
            <a:br>
              <a:rPr lang="en-US" altLang="zh-CN" sz="3600" b="1" dirty="0" smtClean="0"/>
            </a:br>
            <a:r>
              <a:rPr lang="en-US" altLang="zh-CN" sz="3600" b="1" dirty="0" smtClean="0"/>
              <a:t>I. The Condition for New Life----Believe that Jesus is the Christ</a:t>
            </a:r>
            <a:br>
              <a:rPr lang="en-US" altLang="zh-CN" sz="3600" b="1" dirty="0" smtClean="0"/>
            </a:br>
            <a:r>
              <a:rPr lang="en-US" altLang="zh-CN" sz="3600" b="1" dirty="0" smtClean="0"/>
              <a:t/>
            </a:r>
            <a:br>
              <a:rPr lang="en-US" altLang="zh-CN" sz="3600" b="1" dirty="0" smtClean="0"/>
            </a:br>
            <a:r>
              <a:rPr lang="en-US" sz="3600" b="1" dirty="0" smtClean="0"/>
              <a:t> 1</a:t>
            </a:r>
            <a:r>
              <a:rPr lang="zh-CN" altLang="en-US" sz="3600" b="1" dirty="0" smtClean="0">
                <a:solidFill>
                  <a:srgbClr val="0070C0"/>
                </a:solidFill>
              </a:rPr>
              <a:t>凡信耶稣是基督</a:t>
            </a:r>
            <a:r>
              <a:rPr lang="zh-CN" altLang="en-US" sz="3600" b="1" dirty="0" smtClean="0"/>
              <a:t>的，都是从神而生。凡爱生他之神的，也必爱从神生的。</a:t>
            </a:r>
            <a:r>
              <a:rPr lang="en-US" altLang="zh-CN" sz="3600" b="1" dirty="0" smtClean="0"/>
              <a:t/>
            </a:r>
            <a:br>
              <a:rPr lang="en-US" altLang="zh-CN" sz="3600" b="1" dirty="0" smtClean="0"/>
            </a:br>
            <a:r>
              <a:rPr lang="en-US" altLang="zh-CN" sz="3600" b="1" dirty="0" smtClean="0"/>
              <a:t> 1</a:t>
            </a:r>
            <a:r>
              <a:rPr lang="en-US" altLang="zh-CN" sz="3600" b="1" dirty="0" smtClean="0">
                <a:solidFill>
                  <a:srgbClr val="0070C0"/>
                </a:solidFill>
              </a:rPr>
              <a:t>Everyone who believes that Jesus is the Christ </a:t>
            </a:r>
            <a:r>
              <a:rPr lang="en-US" altLang="zh-CN" sz="3600" b="1" dirty="0" smtClean="0"/>
              <a:t>is born of God, and everyone who loves the father loves his child as well. </a:t>
            </a:r>
            <a:endParaRPr lang="zh-CN" alt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一、</a:t>
            </a:r>
            <a:endParaRPr lang="zh-CN" altLang="en-US" sz="3600" b="1" dirty="0"/>
          </a:p>
        </p:txBody>
      </p:sp>
      <p:graphicFrame>
        <p:nvGraphicFramePr>
          <p:cNvPr id="3" name="Table 2"/>
          <p:cNvGraphicFramePr>
            <a:graphicFrameLocks noGrp="1"/>
          </p:cNvGraphicFramePr>
          <p:nvPr/>
        </p:nvGraphicFramePr>
        <p:xfrm>
          <a:off x="0" y="133350"/>
          <a:ext cx="9144000" cy="4969746"/>
        </p:xfrm>
        <a:graphic>
          <a:graphicData uri="http://schemas.openxmlformats.org/drawingml/2006/table">
            <a:tbl>
              <a:tblPr firstRow="1" bandRow="1">
                <a:tableStyleId>{5C22544A-7EE6-4342-B048-85BDC9FD1C3A}</a:tableStyleId>
              </a:tblPr>
              <a:tblGrid>
                <a:gridCol w="1371600"/>
                <a:gridCol w="3657600"/>
                <a:gridCol w="4114800"/>
              </a:tblGrid>
              <a:tr h="901987">
                <a:tc>
                  <a:txBody>
                    <a:bodyPr/>
                    <a:lstStyle/>
                    <a:p>
                      <a:endParaRPr lang="zh-CN" altLang="en-US" b="1" dirty="0"/>
                    </a:p>
                  </a:txBody>
                  <a:tcPr/>
                </a:tc>
                <a:tc>
                  <a:txBody>
                    <a:bodyPr/>
                    <a:lstStyle/>
                    <a:p>
                      <a:pPr algn="ctr"/>
                      <a:r>
                        <a:rPr lang="zh-CN" altLang="en-US" sz="2000" b="1" dirty="0" smtClean="0">
                          <a:solidFill>
                            <a:srgbClr val="FFFF00"/>
                          </a:solidFill>
                        </a:rPr>
                        <a:t>基督教：</a:t>
                      </a:r>
                      <a:endParaRPr lang="en-US" altLang="zh-CN" sz="2000" b="1" dirty="0" smtClean="0">
                        <a:solidFill>
                          <a:srgbClr val="FFFF00"/>
                        </a:solidFill>
                      </a:endParaRPr>
                    </a:p>
                    <a:p>
                      <a:pPr algn="ctr"/>
                      <a:endParaRPr lang="en-US" altLang="zh-CN" sz="2000" b="1" dirty="0" smtClean="0">
                        <a:solidFill>
                          <a:srgbClr val="FFFF00"/>
                        </a:solidFill>
                      </a:endParaRPr>
                    </a:p>
                    <a:p>
                      <a:pPr algn="ctr"/>
                      <a:r>
                        <a:rPr lang="zh-CN" altLang="en-US" sz="2000" b="1" dirty="0" smtClean="0">
                          <a:solidFill>
                            <a:srgbClr val="FFFF00"/>
                          </a:solidFill>
                        </a:rPr>
                        <a:t>“他救</a:t>
                      </a:r>
                      <a:r>
                        <a:rPr lang="zh-CN" altLang="en-US" sz="2000" b="1" baseline="0" dirty="0" smtClean="0">
                          <a:solidFill>
                            <a:srgbClr val="FFFF00"/>
                          </a:solidFill>
                        </a:rPr>
                        <a:t> ”；强调上帝</a:t>
                      </a:r>
                      <a:r>
                        <a:rPr lang="zh-CN" altLang="en-US" sz="2000" b="1" baseline="0" dirty="0" smtClean="0">
                          <a:solidFill>
                            <a:srgbClr val="FFFF00"/>
                          </a:solidFill>
                        </a:rPr>
                        <a:t>的</a:t>
                      </a:r>
                      <a:r>
                        <a:rPr lang="zh-CN" altLang="en-US" sz="2000" b="1" baseline="0" dirty="0" smtClean="0">
                          <a:solidFill>
                            <a:srgbClr val="FFFF00"/>
                          </a:solidFill>
                        </a:rPr>
                        <a:t>恩典</a:t>
                      </a:r>
                      <a:endParaRPr lang="zh-CN" altLang="en-US" sz="2000" b="1" dirty="0">
                        <a:solidFill>
                          <a:srgbClr val="FFFF00"/>
                        </a:solidFill>
                      </a:endParaRPr>
                    </a:p>
                  </a:txBody>
                  <a:tcPr/>
                </a:tc>
                <a:tc>
                  <a:txBody>
                    <a:bodyPr/>
                    <a:lstStyle/>
                    <a:p>
                      <a:pPr algn="ctr"/>
                      <a:r>
                        <a:rPr lang="zh-CN" altLang="en-US" sz="2000" b="1" dirty="0" smtClean="0">
                          <a:solidFill>
                            <a:srgbClr val="FFFF00"/>
                          </a:solidFill>
                        </a:rPr>
                        <a:t>其它宗教：</a:t>
                      </a:r>
                      <a:endParaRPr lang="en-US" altLang="zh-CN" sz="2000" b="1" dirty="0" smtClean="0">
                        <a:solidFill>
                          <a:srgbClr val="FFFF00"/>
                        </a:solidFill>
                      </a:endParaRPr>
                    </a:p>
                    <a:p>
                      <a:pPr algn="ctr"/>
                      <a:endParaRPr lang="en-US" altLang="zh-CN" sz="2000" b="1" dirty="0" smtClean="0">
                        <a:solidFill>
                          <a:srgbClr val="FFFF00"/>
                        </a:solidFill>
                      </a:endParaRPr>
                    </a:p>
                    <a:p>
                      <a:pPr algn="ctr"/>
                      <a:r>
                        <a:rPr lang="zh-CN" altLang="en-US" sz="2000" b="1" dirty="0" smtClean="0">
                          <a:solidFill>
                            <a:srgbClr val="FFFF00"/>
                          </a:solidFill>
                        </a:rPr>
                        <a:t>“自救”；强调</a:t>
                      </a:r>
                      <a:r>
                        <a:rPr lang="zh-CN" altLang="en-US" sz="2000" b="1" dirty="0" smtClean="0">
                          <a:solidFill>
                            <a:srgbClr val="FFFF00"/>
                          </a:solidFill>
                        </a:rPr>
                        <a:t>个人的努力和善行</a:t>
                      </a:r>
                      <a:endParaRPr lang="zh-CN" altLang="en-US" sz="2000" b="1" dirty="0">
                        <a:solidFill>
                          <a:srgbClr val="FFFF00"/>
                        </a:solidFill>
                      </a:endParaRPr>
                    </a:p>
                  </a:txBody>
                  <a:tcPr/>
                </a:tc>
              </a:tr>
              <a:tr h="724735">
                <a:tc>
                  <a:txBody>
                    <a:bodyPr/>
                    <a:lstStyle/>
                    <a:p>
                      <a:r>
                        <a:rPr lang="zh-CN" altLang="en-US" sz="1800" b="1" dirty="0" smtClean="0">
                          <a:latin typeface="+mn-ea"/>
                          <a:ea typeface="+mn-ea"/>
                        </a:rPr>
                        <a:t>救赎的来源</a:t>
                      </a:r>
                      <a:endParaRPr lang="zh-CN" altLang="en-US" sz="1800" b="1" dirty="0">
                        <a:latin typeface="+mn-ea"/>
                        <a:ea typeface="+mn-ea"/>
                      </a:endParaRPr>
                    </a:p>
                  </a:txBody>
                  <a:tcPr/>
                </a:tc>
                <a:tc>
                  <a:txBody>
                    <a:bodyPr/>
                    <a:lstStyle/>
                    <a:p>
                      <a:r>
                        <a:rPr lang="zh-CN" altLang="en-US" sz="1800" b="1" kern="1200" dirty="0" smtClean="0">
                          <a:solidFill>
                            <a:schemeClr val="dk1"/>
                          </a:solidFill>
                          <a:latin typeface="+mn-ea"/>
                          <a:ea typeface="+mn-ea"/>
                          <a:cs typeface="+mn-cs"/>
                        </a:rPr>
                        <a:t>神的恩典（耶稣的牺牲）</a:t>
                      </a:r>
                      <a:r>
                        <a:rPr lang="en-US" sz="1800" b="1" kern="1200" dirty="0" smtClean="0">
                          <a:solidFill>
                            <a:schemeClr val="dk1"/>
                          </a:solidFill>
                          <a:latin typeface="+mn-ea"/>
                          <a:ea typeface="+mn-ea"/>
                          <a:cs typeface="+mn-cs"/>
                        </a:rPr>
                        <a:t>/</a:t>
                      </a:r>
                      <a:r>
                        <a:rPr lang="zh-CN" altLang="en-US" sz="1800" b="1" kern="1200" dirty="0" smtClean="0">
                          <a:solidFill>
                            <a:schemeClr val="dk1"/>
                          </a:solidFill>
                          <a:latin typeface="+mn-ea"/>
                          <a:ea typeface="+mn-ea"/>
                          <a:cs typeface="+mn-cs"/>
                        </a:rPr>
                        <a:t>神为人做成了人做不到的事</a:t>
                      </a:r>
                      <a:endParaRPr lang="zh-CN" altLang="en-US" sz="1800" b="1" dirty="0">
                        <a:latin typeface="+mn-ea"/>
                        <a:ea typeface="+mn-ea"/>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800" b="1" kern="1200" dirty="0" smtClean="0">
                          <a:solidFill>
                            <a:schemeClr val="dk1"/>
                          </a:solidFill>
                          <a:latin typeface="+mn-ea"/>
                          <a:ea typeface="+mn-ea"/>
                          <a:cs typeface="+mn-cs"/>
                        </a:rPr>
                        <a:t>人的修行、善行、觉悟</a:t>
                      </a:r>
                      <a:r>
                        <a:rPr lang="en-US" sz="1800" b="1" kern="1200" dirty="0" smtClean="0">
                          <a:solidFill>
                            <a:schemeClr val="dk1"/>
                          </a:solidFill>
                          <a:latin typeface="+mn-ea"/>
                          <a:ea typeface="+mn-ea"/>
                          <a:cs typeface="+mn-cs"/>
                        </a:rPr>
                        <a:t>/</a:t>
                      </a:r>
                      <a:r>
                        <a:rPr lang="zh-CN" altLang="en-US" sz="1800" b="1" kern="1200" dirty="0" smtClean="0">
                          <a:solidFill>
                            <a:schemeClr val="dk1"/>
                          </a:solidFill>
                          <a:latin typeface="+mn-ea"/>
                          <a:ea typeface="+mn-ea"/>
                          <a:cs typeface="+mn-cs"/>
                        </a:rPr>
                        <a:t>人通过努力达到神的标准</a:t>
                      </a:r>
                      <a:endParaRPr lang="zh-CN" altLang="en-US" sz="1800" b="1" dirty="0" smtClean="0">
                        <a:latin typeface="+mn-ea"/>
                        <a:ea typeface="+mn-ea"/>
                      </a:endParaRPr>
                    </a:p>
                  </a:txBody>
                  <a:tcPr/>
                </a:tc>
              </a:tr>
              <a:tr h="858971">
                <a:tc>
                  <a:txBody>
                    <a:bodyPr/>
                    <a:lstStyle/>
                    <a:p>
                      <a:pPr algn="l">
                        <a:lnSpc>
                          <a:spcPct val="150000"/>
                        </a:lnSpc>
                        <a:spcAft>
                          <a:spcPts val="0"/>
                        </a:spcAft>
                      </a:pPr>
                      <a:r>
                        <a:rPr lang="zh-CN" altLang="en-US" sz="1800" b="1" dirty="0" smtClean="0">
                          <a:latin typeface="+mn-ea"/>
                          <a:ea typeface="+mn-ea"/>
                          <a:cs typeface="Calibri"/>
                        </a:rPr>
                        <a:t>救赎的途径</a:t>
                      </a:r>
                      <a:endParaRPr lang="zh-CN" sz="1800" b="1" dirty="0">
                        <a:latin typeface="+mn-ea"/>
                        <a:ea typeface="+mn-ea"/>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800" b="1" dirty="0" smtClean="0">
                          <a:latin typeface="+mn-ea"/>
                          <a:ea typeface="+mn-ea"/>
                          <a:cs typeface="Calibri"/>
                        </a:rPr>
                        <a:t>因信称义（接受神的恩典）</a:t>
                      </a:r>
                      <a:r>
                        <a:rPr lang="en-US" sz="1800" b="1" dirty="0" smtClean="0">
                          <a:latin typeface="+mn-ea"/>
                          <a:ea typeface="+mn-ea"/>
                          <a:cs typeface="Calibri"/>
                        </a:rPr>
                        <a:t>/</a:t>
                      </a:r>
                      <a:r>
                        <a:rPr lang="zh-CN" altLang="en-US" sz="1800" b="1" dirty="0" smtClean="0">
                          <a:latin typeface="+mn-ea"/>
                          <a:ea typeface="+mn-ea"/>
                          <a:cs typeface="Calibri"/>
                        </a:rPr>
                        <a:t>相信和接受</a:t>
                      </a:r>
                      <a:endParaRPr lang="zh-CN" altLang="en-US" sz="1800" b="1" dirty="0" smtClean="0">
                        <a:latin typeface="+mn-ea"/>
                        <a:ea typeface="+mn-ea"/>
                        <a:cs typeface="Times New Roman"/>
                      </a:endParaRPr>
                    </a:p>
                  </a:txBody>
                  <a:tcPr marL="68580" marR="68580" marT="0" marB="0"/>
                </a:tc>
                <a:tc>
                  <a:txBody>
                    <a:bodyPr/>
                    <a:lstStyle/>
                    <a:p>
                      <a:pPr algn="l">
                        <a:lnSpc>
                          <a:spcPct val="150000"/>
                        </a:lnSpc>
                        <a:spcAft>
                          <a:spcPts val="0"/>
                        </a:spcAft>
                      </a:pPr>
                      <a:r>
                        <a:rPr lang="zh-CN" altLang="en-US" sz="1800" b="1" dirty="0" smtClean="0">
                          <a:latin typeface="+mn-ea"/>
                          <a:ea typeface="+mn-ea"/>
                          <a:cs typeface="Calibri"/>
                        </a:rPr>
                        <a:t>遵行戒律、禅定、苦修</a:t>
                      </a:r>
                      <a:endParaRPr lang="zh-CN" sz="1800" b="1" dirty="0">
                        <a:latin typeface="+mn-ea"/>
                        <a:ea typeface="+mn-ea"/>
                        <a:cs typeface="Times New Roman"/>
                      </a:endParaRPr>
                    </a:p>
                  </a:txBody>
                  <a:tcPr marL="68580" marR="68580" marT="0" marB="0"/>
                </a:tc>
              </a:tr>
              <a:tr h="858971">
                <a:tc>
                  <a:txBody>
                    <a:bodyPr/>
                    <a:lstStyle/>
                    <a:p>
                      <a:pPr algn="l">
                        <a:lnSpc>
                          <a:spcPct val="150000"/>
                        </a:lnSpc>
                        <a:spcAft>
                          <a:spcPts val="0"/>
                        </a:spcAft>
                      </a:pPr>
                      <a:r>
                        <a:rPr lang="zh-CN" sz="1800" b="1">
                          <a:latin typeface="+mn-ea"/>
                          <a:ea typeface="+mn-ea"/>
                          <a:cs typeface="Calibri"/>
                        </a:rPr>
                        <a:t>中保者</a:t>
                      </a:r>
                      <a:endParaRPr lang="zh-CN" sz="1800" b="1">
                        <a:latin typeface="+mn-ea"/>
                        <a:ea typeface="+mn-ea"/>
                        <a:cs typeface="Times New Roman"/>
                      </a:endParaRPr>
                    </a:p>
                  </a:txBody>
                  <a:tcPr marL="68580" marR="68580" marT="0" marB="0"/>
                </a:tc>
                <a:tc>
                  <a:txBody>
                    <a:bodyPr/>
                    <a:lstStyle/>
                    <a:p>
                      <a:pPr algn="l">
                        <a:lnSpc>
                          <a:spcPct val="150000"/>
                        </a:lnSpc>
                        <a:spcAft>
                          <a:spcPts val="0"/>
                        </a:spcAft>
                      </a:pPr>
                      <a:r>
                        <a:rPr lang="zh-CN" altLang="en-US" sz="1800" b="1" dirty="0" smtClean="0">
                          <a:latin typeface="+mn-ea"/>
                          <a:ea typeface="+mn-ea"/>
                          <a:cs typeface="Calibri"/>
                        </a:rPr>
                        <a:t>耶稣是唯一的救主</a:t>
                      </a:r>
                      <a:endParaRPr lang="zh-CN" sz="1800" b="1" dirty="0">
                        <a:latin typeface="+mn-ea"/>
                        <a:ea typeface="+mn-ea"/>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800" b="1" dirty="0" smtClean="0">
                          <a:solidFill>
                            <a:srgbClr val="0070C0"/>
                          </a:solidFill>
                          <a:latin typeface="+mn-ea"/>
                          <a:ea typeface="+mn-ea"/>
                          <a:cs typeface="Calibri"/>
                        </a:rPr>
                        <a:t>佛教</a:t>
                      </a:r>
                      <a:r>
                        <a:rPr lang="zh-CN" altLang="en-US" sz="1800" b="1" dirty="0" smtClean="0">
                          <a:latin typeface="+mn-ea"/>
                          <a:ea typeface="+mn-ea"/>
                          <a:cs typeface="Calibri"/>
                        </a:rPr>
                        <a:t>：无</a:t>
                      </a:r>
                      <a:r>
                        <a:rPr lang="zh-CN" altLang="en-US" sz="1800" b="1" dirty="0" smtClean="0">
                          <a:latin typeface="+mn-ea"/>
                          <a:ea typeface="+mn-ea"/>
                          <a:cs typeface="Times New Roman"/>
                        </a:rPr>
                        <a:t>。</a:t>
                      </a:r>
                      <a:r>
                        <a:rPr lang="zh-CN" altLang="en-US" sz="1800" b="1" dirty="0" smtClean="0">
                          <a:solidFill>
                            <a:srgbClr val="0070C0"/>
                          </a:solidFill>
                          <a:latin typeface="+mn-ea"/>
                          <a:ea typeface="+mn-ea"/>
                          <a:cs typeface="Calibri"/>
                        </a:rPr>
                        <a:t>伊斯兰和印度教</a:t>
                      </a:r>
                      <a:r>
                        <a:rPr lang="zh-CN" altLang="en-US" sz="1800" b="1" dirty="0" smtClean="0">
                          <a:latin typeface="+mn-ea"/>
                          <a:ea typeface="+mn-ea"/>
                          <a:cs typeface="Calibri"/>
                        </a:rPr>
                        <a:t>：先知或神明的辅助，但救赎仍依赖个人的努力。</a:t>
                      </a:r>
                      <a:endParaRPr lang="zh-CN" altLang="en-US" sz="1800" b="1" dirty="0" smtClean="0">
                        <a:latin typeface="+mn-ea"/>
                        <a:ea typeface="+mn-ea"/>
                        <a:cs typeface="Times New Roman"/>
                      </a:endParaRPr>
                    </a:p>
                  </a:txBody>
                  <a:tcPr marL="68580" marR="68580" marT="0" marB="0"/>
                </a:tc>
              </a:tr>
              <a:tr h="858971">
                <a:tc>
                  <a:txBody>
                    <a:bodyPr/>
                    <a:lstStyle/>
                    <a:p>
                      <a:pPr algn="l">
                        <a:lnSpc>
                          <a:spcPct val="150000"/>
                        </a:lnSpc>
                        <a:spcAft>
                          <a:spcPts val="0"/>
                        </a:spcAft>
                      </a:pPr>
                      <a:r>
                        <a:rPr lang="zh-CN" sz="1800" b="1">
                          <a:latin typeface="+mn-ea"/>
                          <a:ea typeface="+mn-ea"/>
                          <a:cs typeface="Calibri"/>
                        </a:rPr>
                        <a:t>人的角色</a:t>
                      </a:r>
                      <a:endParaRPr lang="zh-CN" sz="1800" b="1">
                        <a:latin typeface="+mn-ea"/>
                        <a:ea typeface="+mn-ea"/>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800" b="1" dirty="0" smtClean="0">
                          <a:latin typeface="+mn-ea"/>
                          <a:ea typeface="+mn-ea"/>
                          <a:cs typeface="Calibri"/>
                        </a:rPr>
                        <a:t>相信，接受恩典</a:t>
                      </a:r>
                      <a:endParaRPr lang="zh-CN" altLang="en-US" sz="1800" b="1" dirty="0" smtClean="0">
                        <a:latin typeface="+mn-ea"/>
                        <a:ea typeface="+mn-ea"/>
                        <a:cs typeface="Times New Roman"/>
                      </a:endParaRPr>
                    </a:p>
                    <a:p>
                      <a:pPr algn="l">
                        <a:lnSpc>
                          <a:spcPct val="150000"/>
                        </a:lnSpc>
                        <a:spcAft>
                          <a:spcPts val="0"/>
                        </a:spcAft>
                      </a:pPr>
                      <a:endParaRPr lang="zh-CN" sz="1800" b="1" dirty="0">
                        <a:latin typeface="+mn-ea"/>
                        <a:ea typeface="+mn-ea"/>
                        <a:cs typeface="Times New Roman"/>
                      </a:endParaRPr>
                    </a:p>
                  </a:txBody>
                  <a:tcPr marL="68580" marR="68580" marT="0" marB="0"/>
                </a:tc>
                <a:tc>
                  <a:txBody>
                    <a:bodyPr/>
                    <a:lstStyle/>
                    <a:p>
                      <a:pPr algn="l">
                        <a:lnSpc>
                          <a:spcPct val="150000"/>
                        </a:lnSpc>
                        <a:spcAft>
                          <a:spcPts val="0"/>
                        </a:spcAft>
                      </a:pPr>
                      <a:r>
                        <a:rPr lang="zh-CN" altLang="en-US" sz="1800" b="1" dirty="0" smtClean="0">
                          <a:latin typeface="+mn-ea"/>
                          <a:ea typeface="+mn-ea"/>
                          <a:cs typeface="Calibri"/>
                        </a:rPr>
                        <a:t>自我努力、积累功德</a:t>
                      </a:r>
                      <a:endParaRPr lang="zh-CN" sz="1800" b="1" dirty="0">
                        <a:latin typeface="+mn-ea"/>
                        <a:ea typeface="+mn-ea"/>
                        <a:cs typeface="Times New Roman"/>
                      </a:endParaRPr>
                    </a:p>
                  </a:txBody>
                  <a:tcPr marL="68580" marR="68580" marT="0" marB="0"/>
                </a:tc>
              </a:tr>
              <a:tr h="662258">
                <a:tc>
                  <a:txBody>
                    <a:bodyPr/>
                    <a:lstStyle/>
                    <a:p>
                      <a:pPr algn="l">
                        <a:lnSpc>
                          <a:spcPct val="150000"/>
                        </a:lnSpc>
                        <a:spcAft>
                          <a:spcPts val="0"/>
                        </a:spcAft>
                      </a:pPr>
                      <a:r>
                        <a:rPr lang="zh-CN" sz="1800" b="1" dirty="0">
                          <a:latin typeface="+mn-ea"/>
                          <a:ea typeface="+mn-ea"/>
                          <a:cs typeface="Calibri"/>
                        </a:rPr>
                        <a:t>人的善行</a:t>
                      </a:r>
                      <a:endParaRPr lang="zh-CN" sz="1800" b="1" dirty="0">
                        <a:latin typeface="+mn-ea"/>
                        <a:ea typeface="+mn-ea"/>
                        <a:cs typeface="Times New Roman"/>
                      </a:endParaRPr>
                    </a:p>
                  </a:txBody>
                  <a:tcPr marL="68580" marR="68580" marT="0" marB="0"/>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CN" altLang="en-US" sz="1800" b="1" dirty="0" smtClean="0">
                          <a:latin typeface="+mn-ea"/>
                          <a:ea typeface="+mn-ea"/>
                          <a:cs typeface="Calibri"/>
                        </a:rPr>
                        <a:t>生命改变后的自然流露</a:t>
                      </a:r>
                      <a:endParaRPr lang="zh-CN" altLang="en-US" sz="1800" b="1" dirty="0" smtClean="0">
                        <a:latin typeface="+mn-ea"/>
                        <a:ea typeface="+mn-ea"/>
                        <a:cs typeface="Times New Roman"/>
                      </a:endParaRPr>
                    </a:p>
                  </a:txBody>
                  <a:tcPr marL="68580" marR="68580" marT="0" marB="0"/>
                </a:tc>
                <a:tc>
                  <a:txBody>
                    <a:bodyPr/>
                    <a:lstStyle/>
                    <a:p>
                      <a:pPr algn="l">
                        <a:lnSpc>
                          <a:spcPct val="150000"/>
                        </a:lnSpc>
                        <a:spcAft>
                          <a:spcPts val="0"/>
                        </a:spcAft>
                      </a:pPr>
                      <a:r>
                        <a:rPr lang="zh-CN" altLang="en-US" sz="1800" b="1" dirty="0" smtClean="0">
                          <a:latin typeface="+mn-ea"/>
                          <a:ea typeface="+mn-ea"/>
                          <a:cs typeface="Calibri"/>
                        </a:rPr>
                        <a:t>得救的条件</a:t>
                      </a:r>
                      <a:endParaRPr lang="zh-CN" sz="1800" b="1" dirty="0">
                        <a:latin typeface="+mn-ea"/>
                        <a:ea typeface="+mn-ea"/>
                        <a:cs typeface="Times New Roman"/>
                      </a:endParaRPr>
                    </a:p>
                  </a:txBody>
                  <a:tcPr marL="68580" marR="68580" marT="0" marB="0"/>
                </a:tc>
              </a:tr>
            </a:tbl>
          </a:graphicData>
        </a:graphic>
      </p:graphicFrame>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zh-CN" altLang="en-US" sz="3600" b="1" dirty="0" smtClean="0"/>
              <a:t>二、新生命的身份</a:t>
            </a:r>
            <a:r>
              <a:rPr lang="en-US" altLang="zh-CN" sz="3600" b="1" dirty="0" smtClean="0"/>
              <a:t>——</a:t>
            </a:r>
            <a:r>
              <a:rPr lang="zh-CN" altLang="en-US" sz="3600" b="1" dirty="0" smtClean="0"/>
              <a:t>神的儿女</a:t>
            </a:r>
            <a:r>
              <a:rPr lang="en-US" altLang="zh-CN" sz="3600" b="1" dirty="0" smtClean="0"/>
              <a:t/>
            </a:r>
            <a:br>
              <a:rPr lang="en-US" altLang="zh-CN" sz="3600" b="1" dirty="0" smtClean="0"/>
            </a:br>
            <a:r>
              <a:rPr lang="en-US" altLang="zh-CN" sz="3600" b="1" dirty="0" smtClean="0"/>
              <a:t>II. The Identity of the New Life---Children of God</a:t>
            </a:r>
            <a:br>
              <a:rPr lang="en-US" altLang="zh-CN" sz="3600" b="1" dirty="0" smtClean="0"/>
            </a:br>
            <a:r>
              <a:rPr lang="en-US" altLang="zh-CN" sz="3600" b="1" dirty="0" smtClean="0"/>
              <a:t/>
            </a:r>
            <a:br>
              <a:rPr lang="en-US" altLang="zh-CN" sz="3600" b="1" dirty="0" smtClean="0"/>
            </a:br>
            <a:r>
              <a:rPr lang="en-US" sz="3600" b="1" dirty="0" smtClean="0"/>
              <a:t> 1</a:t>
            </a:r>
            <a:r>
              <a:rPr lang="zh-CN" altLang="en-US" sz="3600" b="1" dirty="0" smtClean="0"/>
              <a:t>凡信耶稣是基督的，都是</a:t>
            </a:r>
            <a:r>
              <a:rPr lang="zh-CN" altLang="en-US" sz="3600" b="1" dirty="0" smtClean="0">
                <a:solidFill>
                  <a:srgbClr val="0070C0"/>
                </a:solidFill>
              </a:rPr>
              <a:t>从神而生</a:t>
            </a:r>
            <a:r>
              <a:rPr lang="zh-CN" altLang="en-US" sz="3600" b="1" dirty="0" smtClean="0"/>
              <a:t>。凡爱生他之神的，也必爱从神生的。</a:t>
            </a:r>
            <a:r>
              <a:rPr lang="en-US" altLang="zh-CN" sz="3600" b="1" dirty="0" smtClean="0"/>
              <a:t/>
            </a:r>
            <a:br>
              <a:rPr lang="en-US" altLang="zh-CN" sz="3600" b="1" dirty="0" smtClean="0"/>
            </a:br>
            <a:r>
              <a:rPr lang="en-US" altLang="zh-CN" sz="3600" b="1" dirty="0" smtClean="0"/>
              <a:t> 1Everyone who believes that Jesus is the Christ </a:t>
            </a:r>
            <a:r>
              <a:rPr lang="en-US" altLang="zh-CN" sz="3600" b="1" dirty="0" smtClean="0">
                <a:solidFill>
                  <a:srgbClr val="0070C0"/>
                </a:solidFill>
              </a:rPr>
              <a:t>is born of God</a:t>
            </a:r>
            <a:r>
              <a:rPr lang="en-US" altLang="zh-CN" sz="3600" b="1" dirty="0" smtClean="0"/>
              <a:t>, and everyone who loves the father loves his child as well. </a:t>
            </a:r>
            <a:endParaRPr lang="zh-CN" alt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5410200" y="0"/>
            <a:ext cx="3733800" cy="5143500"/>
          </a:xfrm>
        </p:spPr>
        <p:txBody>
          <a:bodyPr/>
          <a:lstStyle/>
          <a:p>
            <a:pPr algn="l"/>
            <a:r>
              <a:rPr lang="zh-CN" altLang="en-US" sz="3200" b="1" dirty="0" smtClean="0"/>
              <a:t>路</a:t>
            </a:r>
            <a:r>
              <a:rPr lang="en-US" altLang="zh-CN" sz="3200" b="1" dirty="0" smtClean="0"/>
              <a:t>/Luke</a:t>
            </a:r>
            <a:r>
              <a:rPr lang="en-US" sz="3200" b="1" dirty="0" smtClean="0"/>
              <a:t>15</a:t>
            </a:r>
            <a:r>
              <a:rPr lang="en-US" altLang="zh-CN" sz="3200" b="1" dirty="0" smtClean="0"/>
              <a:t>:</a:t>
            </a:r>
            <a:r>
              <a:rPr lang="en-US" sz="3200" b="1" dirty="0" smtClean="0"/>
              <a:t>22</a:t>
            </a:r>
            <a:r>
              <a:rPr lang="zh-CN" altLang="en-US" sz="3200" b="1" dirty="0" smtClean="0"/>
              <a:t>把</a:t>
            </a:r>
            <a:r>
              <a:rPr lang="zh-CN" altLang="en-US" sz="3200" b="1" dirty="0" smtClean="0"/>
              <a:t>那</a:t>
            </a:r>
            <a:r>
              <a:rPr lang="zh-CN" altLang="en-US" sz="3200" b="1" dirty="0" smtClean="0">
                <a:solidFill>
                  <a:srgbClr val="0070C0"/>
                </a:solidFill>
              </a:rPr>
              <a:t>上好的袍子</a:t>
            </a:r>
            <a:r>
              <a:rPr lang="zh-CN" altLang="en-US" sz="3200" b="1" dirty="0" smtClean="0"/>
              <a:t>快拿出来给他穿。</a:t>
            </a:r>
            <a:r>
              <a:rPr lang="zh-CN" altLang="en-US" sz="3200" b="1" dirty="0" smtClean="0">
                <a:solidFill>
                  <a:srgbClr val="0070C0"/>
                </a:solidFill>
              </a:rPr>
              <a:t>把戒指</a:t>
            </a:r>
            <a:r>
              <a:rPr lang="zh-CN" altLang="en-US" sz="3200" b="1" dirty="0" smtClean="0"/>
              <a:t>戴在他指头上</a:t>
            </a:r>
            <a:r>
              <a:rPr lang="zh-CN" altLang="en-US" sz="3200" b="1" dirty="0" smtClean="0">
                <a:solidFill>
                  <a:srgbClr val="0070C0"/>
                </a:solidFill>
              </a:rPr>
              <a:t>。把鞋</a:t>
            </a:r>
            <a:r>
              <a:rPr lang="zh-CN" altLang="en-US" sz="3200" b="1" dirty="0" smtClean="0"/>
              <a:t>穿在他脚上。</a:t>
            </a:r>
            <a:r>
              <a:rPr lang="en-US" sz="3200" b="1" dirty="0" smtClean="0"/>
              <a:t>23</a:t>
            </a:r>
            <a:r>
              <a:rPr lang="zh-CN" altLang="en-US" sz="3200" b="1" dirty="0" smtClean="0"/>
              <a:t>把那肥牛犊牵来宰了，我们可以吃喝快乐。</a:t>
            </a:r>
            <a:r>
              <a:rPr lang="en-US" sz="3200" b="1" dirty="0" smtClean="0"/>
              <a:t>24</a:t>
            </a:r>
            <a:r>
              <a:rPr lang="zh-CN" altLang="en-US" sz="3200" b="1" dirty="0" smtClean="0"/>
              <a:t>因为</a:t>
            </a:r>
            <a:r>
              <a:rPr lang="zh-CN" altLang="en-US" sz="3200" b="1" dirty="0" smtClean="0">
                <a:solidFill>
                  <a:srgbClr val="0070C0"/>
                </a:solidFill>
              </a:rPr>
              <a:t>我这个儿子</a:t>
            </a:r>
            <a:r>
              <a:rPr lang="zh-CN" altLang="en-US" sz="3200" b="1" dirty="0" smtClean="0"/>
              <a:t>，是死而复活，失而又得</a:t>
            </a:r>
            <a:r>
              <a:rPr lang="zh-CN" altLang="en-US" sz="3200" b="1" dirty="0" smtClean="0"/>
              <a:t>的</a:t>
            </a:r>
            <a:r>
              <a:rPr lang="zh-CN" altLang="en-US" sz="3200" b="1" dirty="0" smtClean="0"/>
              <a:t>。</a:t>
            </a:r>
            <a:endParaRPr lang="zh-CN" altLang="en-US" sz="3200" b="1" dirty="0"/>
          </a:p>
        </p:txBody>
      </p:sp>
      <p:pic>
        <p:nvPicPr>
          <p:cNvPr id="1026" name="Picture 2" descr="E:\2025 证道\在基督里的新生命\d03941487c264036aa10e4804565c749.jpeg"/>
          <p:cNvPicPr>
            <a:picLocks noChangeAspect="1" noChangeArrowheads="1"/>
          </p:cNvPicPr>
          <p:nvPr/>
        </p:nvPicPr>
        <p:blipFill>
          <a:blip r:embed="rId2"/>
          <a:srcRect/>
          <a:stretch>
            <a:fillRect/>
          </a:stretch>
        </p:blipFill>
        <p:spPr bwMode="auto">
          <a:xfrm>
            <a:off x="0" y="0"/>
            <a:ext cx="5334000" cy="5143500"/>
          </a:xfrm>
          <a:prstGeom prst="rect">
            <a:avLst/>
          </a:prstGeom>
          <a:noFill/>
        </p:spPr>
      </p:pic>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4248150"/>
          </a:xfrm>
        </p:spPr>
        <p:txBody>
          <a:bodyPr/>
          <a:lstStyle/>
          <a:p>
            <a:pPr algn="l"/>
            <a:r>
              <a:rPr lang="zh-CN" altLang="en-US" sz="3600" b="1" dirty="0" smtClean="0"/>
              <a:t>三、新生命的结果</a:t>
            </a:r>
            <a:r>
              <a:rPr lang="en-US" altLang="zh-CN" sz="3600" b="1" dirty="0" smtClean="0"/>
              <a:t>——</a:t>
            </a:r>
            <a:r>
              <a:rPr lang="zh-CN" altLang="en-US" sz="3600" b="1" dirty="0" smtClean="0"/>
              <a:t>遵守神的诫命</a:t>
            </a:r>
            <a:r>
              <a:rPr lang="en-US" altLang="zh-CN" sz="3600" b="1" dirty="0" smtClean="0"/>
              <a:t/>
            </a:r>
            <a:br>
              <a:rPr lang="en-US" altLang="zh-CN" sz="3600" b="1" dirty="0" smtClean="0"/>
            </a:br>
            <a:r>
              <a:rPr lang="en-US" altLang="zh-CN" sz="3600" b="1" dirty="0" smtClean="0"/>
              <a:t>III. The Result of the New Life--- Obeying God’s Commandments</a:t>
            </a:r>
            <a:br>
              <a:rPr lang="en-US" altLang="zh-CN" sz="3600" b="1" dirty="0" smtClean="0"/>
            </a:br>
            <a:r>
              <a:rPr lang="en-US" altLang="zh-CN" sz="3600" b="1" dirty="0" smtClean="0"/>
              <a:t/>
            </a:r>
            <a:br>
              <a:rPr lang="en-US" altLang="zh-CN" sz="3600" b="1" dirty="0" smtClean="0"/>
            </a:br>
            <a:r>
              <a:rPr lang="en-US" altLang="zh-CN" sz="3600" b="1" dirty="0" smtClean="0"/>
              <a:t/>
            </a:r>
            <a:br>
              <a:rPr lang="en-US" altLang="zh-CN" sz="3600" b="1" dirty="0" smtClean="0"/>
            </a:br>
            <a:r>
              <a:rPr lang="zh-CN" altLang="en-US" sz="3600" dirty="0" smtClean="0"/>
              <a:t/>
            </a:r>
            <a:br>
              <a:rPr lang="zh-CN" altLang="en-US" sz="3600" dirty="0" smtClean="0"/>
            </a:br>
            <a:endParaRPr lang="zh-CN" altLang="en-US" sz="3600" b="1" dirty="0"/>
          </a:p>
        </p:txBody>
      </p:sp>
      <p:pic>
        <p:nvPicPr>
          <p:cNvPr id="2050" name="Picture 2" descr="E:\2025 证道\在基督里的新生命\3584_1)십계명-중국어.jpg"/>
          <p:cNvPicPr>
            <a:picLocks noChangeAspect="1" noChangeArrowheads="1"/>
          </p:cNvPicPr>
          <p:nvPr/>
        </p:nvPicPr>
        <p:blipFill>
          <a:blip r:embed="rId2"/>
          <a:srcRect/>
          <a:stretch>
            <a:fillRect/>
          </a:stretch>
        </p:blipFill>
        <p:spPr bwMode="auto">
          <a:xfrm>
            <a:off x="1828800" y="2145821"/>
            <a:ext cx="5715000" cy="2997679"/>
          </a:xfrm>
          <a:prstGeom prst="rect">
            <a:avLst/>
          </a:prstGeom>
          <a:noFill/>
        </p:spPr>
      </p:pic>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sz="3600" b="1" dirty="0" smtClean="0"/>
              <a:t>1</a:t>
            </a:r>
            <a:r>
              <a:rPr lang="zh-CN" altLang="en-US" sz="3600" b="1" dirty="0" smtClean="0"/>
              <a:t>凡信耶稣是基督的，都是从神而生。</a:t>
            </a:r>
            <a:r>
              <a:rPr lang="zh-CN" altLang="en-US" sz="3600" b="1" dirty="0" smtClean="0">
                <a:solidFill>
                  <a:srgbClr val="0070C0"/>
                </a:solidFill>
              </a:rPr>
              <a:t>凡爱生他之神的，也必爱从神生的。</a:t>
            </a:r>
            <a:r>
              <a:rPr lang="en-US" sz="3600" b="1" dirty="0" smtClean="0">
                <a:solidFill>
                  <a:srgbClr val="0070C0"/>
                </a:solidFill>
              </a:rPr>
              <a:t>2</a:t>
            </a:r>
            <a:r>
              <a:rPr lang="zh-CN" altLang="en-US" sz="3600" b="1" dirty="0" smtClean="0">
                <a:solidFill>
                  <a:srgbClr val="0070C0"/>
                </a:solidFill>
              </a:rPr>
              <a:t>我们若爱神，又遵守他的诫命，</a:t>
            </a:r>
            <a:r>
              <a:rPr lang="zh-CN" altLang="en-US" sz="3600" b="1" dirty="0" smtClean="0"/>
              <a:t>从此就知道我们爱神的儿女。</a:t>
            </a:r>
            <a:r>
              <a:rPr lang="en-US" altLang="zh-CN" sz="3600" b="1" dirty="0" smtClean="0"/>
              <a:t/>
            </a:r>
            <a:br>
              <a:rPr lang="en-US" altLang="zh-CN" sz="3600" b="1" dirty="0" smtClean="0"/>
            </a:br>
            <a:r>
              <a:rPr lang="en-US" altLang="zh-CN" sz="3600" b="1" dirty="0" smtClean="0"/>
              <a:t>1Everyone who believes that Jesus is the Christ is born of God, and </a:t>
            </a:r>
            <a:r>
              <a:rPr lang="en-US" altLang="zh-CN" sz="3600" b="1" dirty="0" smtClean="0">
                <a:solidFill>
                  <a:srgbClr val="0070C0"/>
                </a:solidFill>
              </a:rPr>
              <a:t>everyone who loves the father loves his child as well. </a:t>
            </a:r>
            <a:r>
              <a:rPr lang="en-US" altLang="zh-CN" sz="3600" b="1" dirty="0" smtClean="0"/>
              <a:t>2This is how we know that we love the children of God: </a:t>
            </a:r>
            <a:r>
              <a:rPr lang="en-US" altLang="zh-CN" sz="3600" b="1" dirty="0" smtClean="0">
                <a:solidFill>
                  <a:srgbClr val="0070C0"/>
                </a:solidFill>
              </a:rPr>
              <a:t>by loving God and carrying out his commands</a:t>
            </a:r>
            <a:r>
              <a:rPr lang="en-US" altLang="zh-CN" sz="3600" b="1" dirty="0" smtClean="0"/>
              <a:t>.</a:t>
            </a:r>
            <a:endParaRPr lang="zh-CN" alt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标题 1"/>
          <p:cNvSpPr>
            <a:spLocks noGrp="1"/>
          </p:cNvSpPr>
          <p:nvPr>
            <p:ph type="title"/>
          </p:nvPr>
        </p:nvSpPr>
        <p:spPr>
          <a:xfrm>
            <a:off x="0" y="0"/>
            <a:ext cx="9144000" cy="5143500"/>
          </a:xfrm>
        </p:spPr>
        <p:txBody>
          <a:bodyPr/>
          <a:lstStyle/>
          <a:p>
            <a:pPr algn="l"/>
            <a:r>
              <a:rPr lang="en-US" altLang="zh-CN" sz="3600" b="1" dirty="0" smtClean="0"/>
              <a:t>4</a:t>
            </a:r>
            <a:r>
              <a:rPr lang="zh-CN" altLang="en-US" sz="3600" b="1" dirty="0" smtClean="0"/>
              <a:t>因为</a:t>
            </a:r>
            <a:r>
              <a:rPr lang="zh-CN" altLang="en-US" sz="3600" b="1" dirty="0" smtClean="0">
                <a:solidFill>
                  <a:srgbClr val="0070C0"/>
                </a:solidFill>
              </a:rPr>
              <a:t>凡从神生的，就胜过世界</a:t>
            </a:r>
            <a:r>
              <a:rPr lang="zh-CN" altLang="en-US" sz="3600" b="1" dirty="0" smtClean="0"/>
              <a:t>。使我们胜了世界的，就是我们的信心</a:t>
            </a:r>
            <a:r>
              <a:rPr lang="zh-CN" altLang="en-US" sz="3600" b="1" dirty="0" smtClean="0"/>
              <a:t>。</a:t>
            </a:r>
            <a:r>
              <a:rPr lang="en-US" altLang="zh-CN" sz="3600" b="1" dirty="0" smtClean="0"/>
              <a:t/>
            </a:r>
            <a:br>
              <a:rPr lang="en-US" altLang="zh-CN" sz="3600" b="1" dirty="0" smtClean="0"/>
            </a:br>
            <a:r>
              <a:rPr lang="zh-CN" altLang="en-US" sz="3600" b="1" dirty="0" smtClean="0"/>
              <a:t/>
            </a:r>
            <a:br>
              <a:rPr lang="zh-CN" altLang="en-US" sz="3600" b="1" dirty="0" smtClean="0"/>
            </a:br>
            <a:r>
              <a:rPr lang="en-US" altLang="zh-CN" sz="3600" b="1" dirty="0" smtClean="0"/>
              <a:t>4for </a:t>
            </a:r>
            <a:r>
              <a:rPr lang="en-US" altLang="zh-CN" sz="3600" b="1" dirty="0" smtClean="0">
                <a:solidFill>
                  <a:srgbClr val="0070C0"/>
                </a:solidFill>
              </a:rPr>
              <a:t>everyone born of God overcomes the world</a:t>
            </a:r>
            <a:r>
              <a:rPr lang="en-US" altLang="zh-CN" sz="3600" b="1" dirty="0" smtClean="0"/>
              <a:t>. This is the victory that has overcome the world, even our faith. </a:t>
            </a:r>
            <a:endParaRPr lang="zh-CN" altLang="en-US" sz="3600" b="1" dirty="0"/>
          </a:p>
        </p:txBody>
      </p:sp>
    </p:spTree>
    <p:extLst>
      <p:ext uri="{BB962C8B-B14F-4D97-AF65-F5344CB8AC3E}">
        <p14:creationId xmlns="" xmlns:p14="http://schemas.microsoft.com/office/powerpoint/2010/main" val="41569702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26231</TotalTime>
  <Words>315</Words>
  <Application>Microsoft Office PowerPoint</Application>
  <PresentationFormat>On-screen Show (16:9)</PresentationFormat>
  <Paragraphs>31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主题</vt:lpstr>
      <vt:lpstr>在基督里的新生命 A New Life in Christ 约一/1 John 5：1-5</vt:lpstr>
      <vt:lpstr>祈祷/Prayer</vt:lpstr>
      <vt:lpstr>一、新生命的条件——信耶稣是基督 I. The Condition for New Life----Believe that Jesus is the Christ   1凡信耶稣是基督的，都是从神而生。凡爱生他之神的，也必爱从神生的。  1Everyone who believes that Jesus is the Christ is born of God, and everyone who loves the father loves his child as well. </vt:lpstr>
      <vt:lpstr>一、</vt:lpstr>
      <vt:lpstr>二、新生命的身份——神的儿女 II. The Identity of the New Life---Children of God   1凡信耶稣是基督的，都是从神而生。凡爱生他之神的，也必爱从神生的。  1Everyone who believes that Jesus is the Christ is born of God, and everyone who loves the father loves his child as well. </vt:lpstr>
      <vt:lpstr>路/Luke15:22把那上好的袍子快拿出来给他穿。把戒指戴在他指头上。把鞋穿在他脚上。23把那肥牛犊牵来宰了，我们可以吃喝快乐。24因为我这个儿子，是死而复活，失而又得的。</vt:lpstr>
      <vt:lpstr>三、新生命的结果——遵守神的诫命 III. The Result of the New Life--- Obeying God’s Commandments    </vt:lpstr>
      <vt:lpstr>1凡信耶稣是基督的，都是从神而生。凡爱生他之神的，也必爱从神生的。2我们若爱神，又遵守他的诫命，从此就知道我们爱神的儿女。 1Everyone who believes that Jesus is the Christ is born of God, and everyone who loves the father loves his child as well. 2This is how we know that we love the children of God: by loving God and carrying out his commands.</vt:lpstr>
      <vt:lpstr>4因为凡从神生的，就胜过世界。使我们胜了世界的，就是我们的信心。  4for everyone born of God overcomes the world. This is the victory that has overcome the world, even our faith. </vt:lpstr>
      <vt:lpstr>祈祷/Prayer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20:3 除了我以外，你不可有别的神。20:4 不可为自己雕刻偶像；也不可做甚么形像彷佛上天、下地和地底下、水中的百物.  20:7 不可妄称耶和华你　神的名；因为妄称耶和华名的，耶和华必不以他为无罪。不可妄称耶和华你　神的名；因为妄称耶和华名的，耶和华必不以他为无罪。 </dc:title>
  <cp:lastModifiedBy>peter tian</cp:lastModifiedBy>
  <cp:revision>1464</cp:revision>
  <dcterms:modified xsi:type="dcterms:W3CDTF">2025-04-05T16:08:20Z</dcterms:modified>
</cp:coreProperties>
</file>