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88" r:id="rId2"/>
    <p:sldId id="1009" r:id="rId3"/>
    <p:sldId id="1090" r:id="rId4"/>
    <p:sldId id="1108" r:id="rId5"/>
    <p:sldId id="1109" r:id="rId6"/>
    <p:sldId id="1107" r:id="rId7"/>
    <p:sldId id="1110" r:id="rId8"/>
    <p:sldId id="1111" r:id="rId9"/>
    <p:sldId id="1121" r:id="rId10"/>
    <p:sldId id="1112" r:id="rId11"/>
    <p:sldId id="1115" r:id="rId12"/>
    <p:sldId id="1114" r:id="rId13"/>
    <p:sldId id="1123" r:id="rId14"/>
    <p:sldId id="1122" r:id="rId15"/>
    <p:sldId id="1124" r:id="rId16"/>
    <p:sldId id="1083" r:id="rId17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CD9BC"/>
    <a:srgbClr val="FFFF66"/>
    <a:srgbClr val="EAEBB7"/>
    <a:srgbClr val="C9CC44"/>
    <a:srgbClr val="AEB092"/>
    <a:srgbClr val="AAB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526" autoAdjust="0"/>
  </p:normalViewPr>
  <p:slideViewPr>
    <p:cSldViewPr>
      <p:cViewPr>
        <p:scale>
          <a:sx n="100" d="100"/>
          <a:sy n="100" d="100"/>
        </p:scale>
        <p:origin x="-1944" y="-7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2026/1/17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2026/1/17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2026/1/17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2026/1/17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2026/1/17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2026/1/17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1150"/>
          </a:xfrm>
        </p:spPr>
        <p:txBody>
          <a:bodyPr/>
          <a:lstStyle/>
          <a:p>
            <a:r>
              <a:rPr lang="zh-CN" altLang="en-US" sz="3600" b="1" dirty="0" smtClean="0"/>
              <a:t>信仰，从来不是一个人走</a:t>
            </a:r>
            <a:br>
              <a:rPr lang="zh-CN" altLang="en-US" sz="3600" b="1" dirty="0" smtClean="0"/>
            </a:br>
            <a:r>
              <a:rPr lang="zh-CN" altLang="en-US" sz="3200" b="1" dirty="0" smtClean="0"/>
              <a:t>但</a:t>
            </a:r>
            <a:r>
              <a:rPr lang="en-US" sz="3200" b="1" dirty="0" smtClean="0"/>
              <a:t>1</a:t>
            </a:r>
            <a:r>
              <a:rPr lang="zh-CN" altLang="en-US" sz="3200" b="1" dirty="0" smtClean="0"/>
              <a:t>：</a:t>
            </a:r>
            <a:r>
              <a:rPr lang="en-US" sz="3200" b="1" dirty="0" smtClean="0"/>
              <a:t>8-21</a:t>
            </a:r>
            <a:r>
              <a:rPr lang="zh-CN" altLang="en-US" sz="3200" b="1" dirty="0" smtClean="0"/>
              <a:t>节</a:t>
            </a:r>
            <a:endParaRPr lang="zh-CN" altLang="en-US" sz="3200" b="1" dirty="0"/>
          </a:p>
        </p:txBody>
      </p:sp>
      <p:pic>
        <p:nvPicPr>
          <p:cNvPr id="2050" name="Picture 2" descr="E:\2026 证道\爱在小组、力在教会：从小组到教会，同心同行\6e13c8099982a4d2496a255cb9ac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4951"/>
            <a:ext cx="9144000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三、同心靠主，携手前行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/>
              <a:t> 8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但以理却立志</a:t>
            </a:r>
            <a:r>
              <a:rPr lang="zh-CN" altLang="en-US" sz="3600" b="1" dirty="0" smtClean="0"/>
              <a:t>不以王的膳和王所饮的酒玷污自己。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10</a:t>
            </a:r>
            <a:r>
              <a:rPr lang="zh-CN" altLang="en-US" sz="3600" b="1" dirty="0" smtClean="0"/>
              <a:t>太监长对但以理说，我惧怕我主我王，他已经派定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你们的饮食</a:t>
            </a:r>
            <a:r>
              <a:rPr lang="zh-CN" altLang="en-US" sz="3600" b="1" dirty="0" smtClean="0"/>
              <a:t>。倘若他见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你们的面貌</a:t>
            </a:r>
            <a:r>
              <a:rPr lang="zh-CN" altLang="en-US" sz="3600" b="1" dirty="0" smtClean="0"/>
              <a:t>比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你们同岁的</a:t>
            </a:r>
            <a:r>
              <a:rPr lang="zh-CN" altLang="en-US" sz="3600" b="1" dirty="0" smtClean="0"/>
              <a:t>少年人肌瘦，怎么好呢？这样，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你们</a:t>
            </a:r>
            <a:r>
              <a:rPr lang="zh-CN" altLang="en-US" sz="3600" b="1" dirty="0" smtClean="0"/>
              <a:t>就使我的头在王那里难保。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348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zh-CN" altLang="en-US" sz="3600" b="1" dirty="0" smtClean="0"/>
              <a:t>提后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22 </a:t>
            </a:r>
            <a:r>
              <a:rPr lang="zh-CN" altLang="en-US" sz="3600" b="1" dirty="0" smtClean="0"/>
              <a:t>你要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逃避</a:t>
            </a:r>
            <a:r>
              <a:rPr lang="zh-CN" altLang="en-US" sz="3600" b="1" dirty="0" smtClean="0"/>
              <a:t>少年的私欲，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同那清心祷告主的人追求</a:t>
            </a:r>
            <a:r>
              <a:rPr lang="zh-CN" altLang="en-US" sz="3600" b="1" dirty="0" smtClean="0"/>
              <a:t>公义，信德，仁爱，和平。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4724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zh-CN" altLang="en-US" sz="3600" b="1" dirty="0" smtClean="0"/>
              <a:t>王上</a:t>
            </a:r>
            <a:r>
              <a:rPr lang="en-US" altLang="zh-CN" sz="3600" b="1" dirty="0" smtClean="0"/>
              <a:t>19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4 【</a:t>
            </a:r>
            <a:r>
              <a:rPr lang="zh-CN" altLang="en-US" sz="3600" b="1" dirty="0" smtClean="0"/>
              <a:t>以利亚</a:t>
            </a:r>
            <a:r>
              <a:rPr lang="en-US" altLang="zh-CN" sz="3600" b="1" dirty="0" smtClean="0"/>
              <a:t>】</a:t>
            </a:r>
            <a:r>
              <a:rPr lang="zh-CN" altLang="en-US" sz="3600" b="1" dirty="0" smtClean="0"/>
              <a:t>在旷野走了一日的路程，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来到一棵罗腾树下，就坐在那里求死</a:t>
            </a:r>
            <a:r>
              <a:rPr lang="zh-CN" altLang="en-US" sz="3600" b="1" dirty="0" smtClean="0"/>
              <a:t>，说，耶和华阿，罢了。求你取我的性命，因为我不胜于我的列祖。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:\2026 证道\爱在小组、力在教会：从小组到教会，同心同行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4724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zh-CN" altLang="en-US" sz="3600" b="1" dirty="0" smtClean="0"/>
              <a:t>王上</a:t>
            </a:r>
            <a:r>
              <a:rPr lang="en-US" altLang="zh-CN" sz="3600" b="1" dirty="0" smtClean="0"/>
              <a:t>19</a:t>
            </a:r>
            <a:r>
              <a:rPr lang="zh-CN" altLang="en-US" sz="3600" b="1" dirty="0" smtClean="0"/>
              <a:t>： </a:t>
            </a:r>
            <a:r>
              <a:rPr lang="en-US" altLang="zh-CN" sz="3600" b="1" dirty="0" smtClean="0"/>
              <a:t>5</a:t>
            </a:r>
            <a:r>
              <a:rPr lang="zh-CN" altLang="en-US" sz="3600" b="1" dirty="0" smtClean="0"/>
              <a:t>他就躺在罗腾树下，睡着了。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有一个天使拍他，说，起来吃吧。</a:t>
            </a: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altLang="zh-CN" sz="3600" b="1" dirty="0" smtClean="0"/>
              <a:t>6</a:t>
            </a:r>
            <a:r>
              <a:rPr lang="zh-CN" altLang="en-US" sz="3600" b="1" dirty="0" smtClean="0"/>
              <a:t>他观看，见头旁有一瓶水与炭火烧的饼，他就吃了喝了，仍然躺下。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:\2026 证道\爱在小组、力在教会：从小组到教会，同心同行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4724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zh-CN" altLang="en-US" sz="3600" b="1" dirty="0" smtClean="0"/>
              <a:t>王上</a:t>
            </a:r>
            <a:r>
              <a:rPr lang="en-US" altLang="zh-CN" sz="3600" b="1" dirty="0" smtClean="0"/>
              <a:t>19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7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耶和华的使者第二次来拍他，说，起来吃吧。因为你当走的路甚远</a:t>
            </a:r>
            <a:r>
              <a:rPr lang="zh-CN" altLang="en-US" sz="3600" b="1" dirty="0" smtClean="0"/>
              <a:t>。</a:t>
            </a:r>
            <a:br>
              <a:rPr lang="zh-CN" altLang="en-US" sz="3600" b="1" dirty="0" smtClean="0"/>
            </a:br>
            <a:r>
              <a:rPr lang="en-US" altLang="zh-CN" sz="3600" b="1" dirty="0" smtClean="0"/>
              <a:t>8</a:t>
            </a:r>
            <a:r>
              <a:rPr lang="zh-CN" altLang="en-US" sz="3600" b="1" dirty="0" smtClean="0"/>
              <a:t>他就起来吃了喝了，仗着这饮食的力，走了四十昼夜，到了神的山，就是何烈山。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:\2026 证道\爱在小组、力在教会：从小组到教会，同心同行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3600" b="1" dirty="0" smtClean="0"/>
              <a:t>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17</a:t>
            </a:r>
            <a:r>
              <a:rPr lang="zh-CN" altLang="en-US" sz="3600" b="1" dirty="0" smtClean="0"/>
              <a:t>但以理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回到他的居所</a:t>
            </a:r>
            <a:r>
              <a:rPr lang="zh-CN" altLang="en-US" sz="3600" b="1" dirty="0" smtClean="0"/>
              <a:t>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将这事告诉他的同伴</a:t>
            </a:r>
            <a:r>
              <a:rPr lang="zh-CN" altLang="en-US" sz="3600" b="1" dirty="0" smtClean="0"/>
              <a:t>哈拿尼雅，米沙利，亚撒利雅</a:t>
            </a:r>
            <a:r>
              <a:rPr lang="zh-CN" altLang="en-US" sz="3600" b="1" dirty="0" smtClean="0"/>
              <a:t>，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18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要他们祈求</a:t>
            </a:r>
            <a:r>
              <a:rPr lang="zh-CN" altLang="en-US" sz="3600" b="1" dirty="0" smtClean="0"/>
              <a:t>天上的神施怜悯，将这奥秘的事指明，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免得但以理和他的同伴</a:t>
            </a:r>
            <a:r>
              <a:rPr lang="zh-CN" altLang="en-US" sz="3600" b="1" dirty="0" smtClean="0"/>
              <a:t>与巴比伦其余的哲士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一同灭亡</a:t>
            </a:r>
            <a:r>
              <a:rPr lang="zh-CN" altLang="en-US" sz="3600" b="1" dirty="0" smtClean="0"/>
              <a:t>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50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2343150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1051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57175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:\2026 证道\爱在小组、力在教会：从小组到教会，同心同行\6e13c8099982a4d2496a255cb9ac7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02809"/>
            <a:ext cx="9144000" cy="374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54864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一、立志为主，坚守信仰</a:t>
            </a: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altLang="zh-CN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1</a:t>
            </a:r>
            <a:r>
              <a:rPr lang="zh-CN" altLang="en-US" sz="36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：</a:t>
            </a:r>
            <a:r>
              <a:rPr lang="en-US" sz="3600" b="1" dirty="0" smtClean="0"/>
              <a:t>8</a:t>
            </a:r>
            <a:r>
              <a:rPr lang="zh-CN" altLang="en-US" sz="3600" b="1" dirty="0" smtClean="0"/>
              <a:t>但以理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立志</a:t>
            </a:r>
            <a:r>
              <a:rPr lang="zh-CN" altLang="en-US" sz="3600" b="1" dirty="0" smtClean="0"/>
              <a:t>不以王的膳和王所饮的酒玷污自已。</a:t>
            </a:r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:\2026 证道\爱在小组、力在教会：从小组到教会，同心同行\daniel_refuses_kings_food_w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0"/>
            <a:ext cx="3505200" cy="5159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228600" y="1"/>
            <a:ext cx="89154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、坚守信仰的代价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en-US" altLang="zh-CN" sz="1600" b="1" dirty="0" smtClean="0"/>
              <a:t>        </a:t>
            </a:r>
            <a:r>
              <a:rPr lang="en-US" altLang="zh-CN" sz="3600" b="1" dirty="0" smtClean="0"/>
              <a:t>A</a:t>
            </a:r>
            <a:r>
              <a:rPr lang="zh-CN" altLang="en-US" sz="3600" b="1" dirty="0" smtClean="0"/>
              <a:t>、可能失去升职的机会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B</a:t>
            </a:r>
            <a:r>
              <a:rPr lang="zh-CN" altLang="en-US" sz="3600" b="1" dirty="0" smtClean="0"/>
              <a:t>、可能遭受同事的排挤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C</a:t>
            </a:r>
            <a:r>
              <a:rPr lang="zh-CN" altLang="en-US" sz="3600" b="1" dirty="0" smtClean="0"/>
              <a:t>、可能失去生命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、坚守信仰的内心考验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en-US" altLang="zh-CN" sz="1600" b="1" dirty="0" smtClean="0"/>
              <a:t>        </a:t>
            </a:r>
            <a:r>
              <a:rPr lang="en-US" altLang="zh-CN" sz="3600" b="1" dirty="0" smtClean="0"/>
              <a:t>A</a:t>
            </a:r>
            <a:r>
              <a:rPr lang="zh-CN" altLang="en-US" sz="3600" b="1" dirty="0" smtClean="0"/>
              <a:t>、内心挣扎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B</a:t>
            </a:r>
            <a:r>
              <a:rPr lang="zh-CN" altLang="en-US" sz="3600" b="1" dirty="0" smtClean="0"/>
              <a:t>、等待中的煎熬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96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zh-CN" altLang="en-US" sz="3600" b="1" dirty="0" smtClean="0"/>
              <a:t>二、以智慧同行、活出见证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sz="3600" b="1" dirty="0" smtClean="0"/>
              <a:t>1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21</a:t>
            </a:r>
            <a:r>
              <a:rPr lang="zh-CN" altLang="en-US" sz="3600" b="1" dirty="0" smtClean="0"/>
              <a:t> 到居鲁士元年，但以理还在。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E:\2026 证道\爱在小组、力在教会：从小组到教会，同心同行\13669_xxx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675" y="2482980"/>
            <a:ext cx="3870325" cy="2660520"/>
          </a:xfrm>
          <a:prstGeom prst="rect">
            <a:avLst/>
          </a:prstGeom>
          <a:noFill/>
        </p:spPr>
      </p:pic>
      <p:pic>
        <p:nvPicPr>
          <p:cNvPr id="1029" name="Picture 5" descr="E:\2026 证道\爱在小组、力在教会：从小组到教会，同心同行\耶和華但以理解夢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2495550"/>
            <a:ext cx="4707467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5143500"/>
          </a:xfrm>
        </p:spPr>
        <p:txBody>
          <a:bodyPr/>
          <a:lstStyle/>
          <a:p>
            <a:pPr algn="l"/>
            <a:r>
              <a:rPr lang="zh-CN" altLang="en-US" sz="2000" b="1" dirty="0" smtClean="0"/>
              <a:t>一、巴比伦帝国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2000" b="1" dirty="0" smtClean="0">
                <a:solidFill>
                  <a:srgbClr val="0070C0"/>
                </a:solidFill>
              </a:rPr>
              <a:t>尼布甲尼撒</a:t>
            </a:r>
            <a:r>
              <a:rPr lang="zh-CN" altLang="en-US" sz="2000" b="1" dirty="0" smtClean="0"/>
              <a:t>（主前</a:t>
            </a:r>
            <a:r>
              <a:rPr lang="en-US" altLang="zh-CN" sz="2000" b="1" dirty="0" smtClean="0"/>
              <a:t>605-562</a:t>
            </a:r>
            <a:r>
              <a:rPr lang="zh-CN" altLang="en-US" sz="2000" b="1" dirty="0" smtClean="0"/>
              <a:t>）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  │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 ├── 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以未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·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米罗达</a:t>
            </a:r>
            <a:r>
              <a:rPr lang="zh-CN" altLang="en-US" sz="2000" b="1" dirty="0" smtClean="0"/>
              <a:t>（亲生儿子） （主前</a:t>
            </a:r>
            <a:r>
              <a:rPr lang="en-US" altLang="zh-CN" sz="2000" b="1" dirty="0" smtClean="0"/>
              <a:t>562-560</a:t>
            </a:r>
            <a:r>
              <a:rPr lang="zh-CN" altLang="en-US" sz="2000" b="1" dirty="0" smtClean="0"/>
              <a:t>） 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  │     （被政变杀害）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  │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  └── 女儿 ── 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尼甲尼撒</a:t>
            </a:r>
            <a:r>
              <a:rPr lang="zh-CN" altLang="en-US" sz="2000" b="1" dirty="0" smtClean="0"/>
              <a:t>（女婿） （主前</a:t>
            </a:r>
            <a:r>
              <a:rPr lang="en-US" altLang="zh-CN" sz="2000" b="1" dirty="0" smtClean="0"/>
              <a:t>560-556</a:t>
            </a:r>
            <a:r>
              <a:rPr lang="zh-CN" altLang="en-US" sz="2000" b="1" dirty="0" smtClean="0"/>
              <a:t>） 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                                  │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                                  └── 拉巴施</a:t>
            </a:r>
            <a:r>
              <a:rPr lang="en-US" altLang="zh-CN" sz="2000" b="1" dirty="0" smtClean="0"/>
              <a:t>·</a:t>
            </a:r>
            <a:r>
              <a:rPr lang="zh-CN" altLang="en-US" sz="2000" b="1" dirty="0" smtClean="0"/>
              <a:t>马杜克（儿子）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                                           （数月被杀）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                   </a:t>
            </a:r>
            <a:br>
              <a:rPr lang="zh-CN" altLang="en-US" sz="2000" b="1" dirty="0" smtClean="0"/>
            </a:br>
            <a:r>
              <a:rPr lang="zh-CN" altLang="en-US" sz="2000" b="1" dirty="0" smtClean="0">
                <a:solidFill>
                  <a:srgbClr val="0070C0"/>
                </a:solidFill>
              </a:rPr>
              <a:t>拿波尼度</a:t>
            </a:r>
            <a:r>
              <a:rPr lang="zh-CN" altLang="en-US" sz="2000" b="1" dirty="0" smtClean="0"/>
              <a:t>（非血统继承，政变者） （主前</a:t>
            </a:r>
            <a:r>
              <a:rPr lang="en-US" altLang="zh-CN" sz="2000" b="1" dirty="0" smtClean="0"/>
              <a:t>556-539</a:t>
            </a:r>
            <a:r>
              <a:rPr lang="zh-CN" altLang="en-US" sz="2000" b="1" dirty="0" smtClean="0"/>
              <a:t>） 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     │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     └── 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伯沙撒</a:t>
            </a:r>
            <a:r>
              <a:rPr lang="zh-CN" altLang="en-US" sz="2000" b="1" dirty="0" smtClean="0"/>
              <a:t>（儿子，共治王）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endParaRPr lang="zh-CN" altLang="en-US" sz="2000" b="1" dirty="0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6096000" y="0"/>
            <a:ext cx="28194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二、波斯帝国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居鲁士大帝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539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年打败巴比伦，取代拿波尼度。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sz="3600" b="1" dirty="0" smtClean="0"/>
              <a:t>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49</a:t>
            </a:r>
            <a:r>
              <a:rPr lang="zh-CN" altLang="en-US" sz="3600" b="1" dirty="0" smtClean="0"/>
              <a:t>节：但以理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常在朝中</a:t>
            </a:r>
            <a:r>
              <a:rPr lang="zh-CN" altLang="en-US" sz="3600" b="1" dirty="0" smtClean="0"/>
              <a:t>侍立。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sz="3600" b="1" dirty="0" smtClean="0"/>
              <a:t>5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29</a:t>
            </a:r>
            <a:r>
              <a:rPr lang="zh-CN" altLang="en-US" sz="3600" b="1" dirty="0" smtClean="0"/>
              <a:t>伯沙撒下令，人就把紫袍给但以理穿上，把金链给他戴在颈项上，又传令使他在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国中位列第三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sz="3600" b="1" dirty="0" smtClean="0"/>
              <a:t>6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28</a:t>
            </a:r>
            <a:r>
              <a:rPr lang="zh-CN" altLang="en-US" sz="3600" b="1" dirty="0" smtClean="0"/>
              <a:t>这但以理当大利乌王在位的时候，和波斯王古列在位的时候，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大享亨通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、以智慧处理现实处境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8</a:t>
            </a:r>
            <a:r>
              <a:rPr lang="zh-CN" altLang="en-US" sz="3600" b="1" dirty="0" smtClean="0"/>
              <a:t>但以理却立志不以王的膳和王所饮的酒玷污自己，所以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求太监长</a:t>
            </a:r>
            <a:r>
              <a:rPr lang="zh-CN" altLang="en-US" sz="3600" b="1" dirty="0" smtClean="0"/>
              <a:t>容他不玷污自己。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12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求你试试仆人们十天</a:t>
            </a:r>
            <a:r>
              <a:rPr lang="zh-CN" altLang="en-US" sz="3600" b="1" dirty="0" smtClean="0"/>
              <a:t>，给我们素菜吃，白水喝，</a:t>
            </a:r>
            <a:r>
              <a:rPr lang="en-US" altLang="zh-CN" sz="3600" b="1" dirty="0" smtClean="0"/>
              <a:t>13</a:t>
            </a:r>
            <a:r>
              <a:rPr lang="zh-CN" altLang="en-US" sz="3600" b="1" dirty="0" smtClean="0"/>
              <a:t>然后看看我们的面貌和用王膳那少年人的面貌，就照你所看的待仆人吧。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、日常行为，彰显见证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        </a:t>
            </a:r>
            <a:r>
              <a:rPr lang="en-US" altLang="zh-CN" sz="3600" b="1" dirty="0" smtClean="0"/>
              <a:t>9</a:t>
            </a:r>
            <a:r>
              <a:rPr lang="zh-CN" altLang="en-US" sz="3600" b="1" dirty="0" smtClean="0"/>
              <a:t>神使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但以理在太监长眼前蒙恩惠</a:t>
            </a:r>
            <a:r>
              <a:rPr lang="zh-CN" altLang="en-US" sz="3600" b="1" dirty="0" smtClean="0"/>
              <a:t>，受怜悯</a:t>
            </a:r>
            <a:r>
              <a:rPr lang="en-US" altLang="zh-CN" sz="3600" b="1" dirty="0" smtClean="0"/>
              <a:t>……14</a:t>
            </a:r>
            <a:r>
              <a:rPr lang="zh-CN" altLang="en-US" sz="3600" b="1" dirty="0" smtClean="0"/>
              <a:t>委办便允准他们这件事，试看他们十天。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   10</a:t>
            </a:r>
            <a:r>
              <a:rPr lang="zh-CN" altLang="en-US" sz="3600" b="1" dirty="0" smtClean="0"/>
              <a:t>太监长对但以理说，我惧怕我主我王，他已经派定你们的饮食。倘若他见你们的面貌比你们同岁的少年人肌瘦，怎么好呢？这样，你们就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使我的头在王那里难保</a:t>
            </a:r>
            <a:r>
              <a:rPr lang="zh-CN" altLang="en-US" sz="3600" b="1" dirty="0" smtClean="0"/>
              <a:t>。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28288</TotalTime>
  <Words>262</Words>
  <Application>Microsoft Office PowerPoint</Application>
  <PresentationFormat>On-screen Show (16:9)</PresentationFormat>
  <Paragraphs>29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</vt:lpstr>
      <vt:lpstr>信仰，从来不是一个人走 但1：8-21节</vt:lpstr>
      <vt:lpstr>祈祷/Prayer</vt:lpstr>
      <vt:lpstr>一、立志为主，坚守信仰       1：8但以理立志不以王的膳和王所饮的酒玷污自已。 </vt:lpstr>
      <vt:lpstr>1、坚守信仰的代价          A、可能失去升职的机会     B、可能遭受同事的排挤     C、可能失去生命  2、坚守信仰的内心考验          A、内心挣扎     B、等待中的煎熬</vt:lpstr>
      <vt:lpstr>二、以智慧同行、活出见证  1：21 到居鲁士元年，但以理还在。</vt:lpstr>
      <vt:lpstr>一、巴比伦帝国  尼布甲尼撒（主前605-562）        │       ├── 以未·米罗达（亲生儿子） （主前562-560）         │     （被政变杀害）        │        └── 女儿 ── 尼甲尼撒（女婿） （主前560-556）                                         │                                        └── 拉巴施·马杜克（儿子）                                                 （数月被杀）                          拿波尼度（非血统继承，政变者） （主前556-539）            │           └── 伯沙撒（儿子，共治王） </vt:lpstr>
      <vt:lpstr>2：49节：但以理常在朝中侍立。  5：29伯沙撒下令，人就把紫袍给但以理穿上，把金链给他戴在颈项上，又传令使他在国中位列第三。  6：28这但以理当大利乌王在位的时候，和波斯王古列在位的时候，大享亨通。</vt:lpstr>
      <vt:lpstr>1、以智慧处理现实处境       8但以理却立志不以王的膳和王所饮的酒玷污自己，所以求太监长容他不玷污自己。   12求你试试仆人们十天，给我们素菜吃，白水喝，13然后看看我们的面貌和用王膳那少年人的面貌，就照你所看的待仆人吧。</vt:lpstr>
      <vt:lpstr>2、日常行为，彰显见证          9神使但以理在太监长眼前蒙恩惠，受怜悯……14委办便允准他们这件事，试看他们十天。           10太监长对但以理说，我惧怕我主我王，他已经派定你们的饮食。倘若他见你们的面貌比你们同岁的少年人肌瘦，怎么好呢？这样，你们就使我的头在王那里难保。</vt:lpstr>
      <vt:lpstr>三、同心靠主，携手前行   8但以理却立志不以王的膳和王所饮的酒玷污自己。   10太监长对但以理说，我惧怕我主我王，他已经派定你们的饮食。倘若他见你们的面貌比你们同岁的少年人肌瘦，怎么好呢？这样，你们就使我的头在王那里难保。</vt:lpstr>
      <vt:lpstr>提后2：22 你要逃避少年的私欲，同那清心祷告主的人追求公义，信德，仁爱，和平。</vt:lpstr>
      <vt:lpstr>王上19：4 【以利亚】在旷野走了一日的路程，来到一棵罗腾树下，就坐在那里求死，说，耶和华阿，罢了。求你取我的性命，因为我不胜于我的列祖。</vt:lpstr>
      <vt:lpstr>王上19： 5他就躺在罗腾树下，睡着了。有一个天使拍他，说，起来吃吧。 6他观看，见头旁有一瓶水与炭火烧的饼，他就吃了喝了，仍然躺下。</vt:lpstr>
      <vt:lpstr>王上19：7 耶和华的使者第二次来拍他，说，起来吃吧。因为你当走的路甚远。 8他就起来吃了喝了，仗着这饮食的力，走了四十昼夜，到了神的山，就是何烈山。</vt:lpstr>
      <vt:lpstr>2：17但以理回到他的居所，将这事告诉他的同伴哈拿尼雅，米沙利，亚撒利雅，   18要他们祈求天上的神施怜悯，将这奥秘的事指明，免得但以理和他的同伴与巴比伦其余的哲士一同灭亡。</vt:lpstr>
      <vt:lpstr>总结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dc:creator>peter tian</dc:creator>
  <cp:lastModifiedBy>peter tian</cp:lastModifiedBy>
  <cp:revision>1558</cp:revision>
  <dcterms:modified xsi:type="dcterms:W3CDTF">2026-01-18T00:09:51Z</dcterms:modified>
</cp:coreProperties>
</file>