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562" r:id="rId2"/>
    <p:sldId id="421" r:id="rId3"/>
    <p:sldId id="777" r:id="rId4"/>
    <p:sldId id="785" r:id="rId5"/>
    <p:sldId id="778" r:id="rId6"/>
    <p:sldId id="795" r:id="rId7"/>
    <p:sldId id="779" r:id="rId8"/>
    <p:sldId id="796" r:id="rId9"/>
    <p:sldId id="780" r:id="rId10"/>
    <p:sldId id="786" r:id="rId11"/>
    <p:sldId id="789" r:id="rId12"/>
    <p:sldId id="788" r:id="rId13"/>
    <p:sldId id="799" r:id="rId14"/>
    <p:sldId id="790" r:id="rId15"/>
    <p:sldId id="787" r:id="rId16"/>
    <p:sldId id="781" r:id="rId17"/>
    <p:sldId id="791" r:id="rId18"/>
    <p:sldId id="782" r:id="rId19"/>
    <p:sldId id="783" r:id="rId20"/>
    <p:sldId id="801" r:id="rId21"/>
    <p:sldId id="800" r:id="rId22"/>
    <p:sldId id="757" r:id="rId23"/>
  </p:sldIdLst>
  <p:sldSz cx="9144000" cy="6858000" type="screen4x3"/>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9582" autoAdjust="0"/>
    <p:restoredTop sz="94581" autoAdjust="0"/>
  </p:normalViewPr>
  <p:slideViewPr>
    <p:cSldViewPr>
      <p:cViewPr varScale="1">
        <p:scale>
          <a:sx n="61" d="100"/>
          <a:sy n="61" d="100"/>
        </p:scale>
        <p:origin x="-90" y="-8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9/2/2023</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p14="http://schemas.microsoft.com/office/powerpoint/2010/main" xmlns=""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4:notes"/>
          <p:cNvSpPr txBox="1">
            <a:spLocks noGrp="1"/>
          </p:cNvSpPr>
          <p:nvPr>
            <p:ph type="body" idx="1"/>
          </p:nvPr>
        </p:nvSpPr>
        <p:spPr>
          <a:xfrm>
            <a:off x="731520" y="4620577"/>
            <a:ext cx="5852160" cy="3780473"/>
          </a:xfrm>
          <a:prstGeom prst="rect">
            <a:avLst/>
          </a:prstGeom>
          <a:noFill/>
          <a:ln>
            <a:noFill/>
          </a:ln>
        </p:spPr>
        <p:txBody>
          <a:bodyPr spcFirstLastPara="1" wrap="square" lIns="96645" tIns="48309" rIns="96645" bIns="48309" anchor="t" anchorCtr="0">
            <a:noAutofit/>
          </a:bodyPr>
          <a:lstStyle/>
          <a:p>
            <a:pPr>
              <a:buSzPts val="1400"/>
            </a:pPr>
            <a:endParaRPr/>
          </a:p>
        </p:txBody>
      </p:sp>
      <p:sp>
        <p:nvSpPr>
          <p:cNvPr id="133" name="Google Shape;133;p14:notes"/>
          <p:cNvSpPr>
            <a:spLocks noGrp="1" noRot="1" noChangeAspect="1"/>
          </p:cNvSpPr>
          <p:nvPr>
            <p:ph type="sldImg" idx="2"/>
          </p:nvPr>
        </p:nvSpPr>
        <p:spPr>
          <a:xfrm>
            <a:off x="1497013" y="1200150"/>
            <a:ext cx="4321175" cy="32400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2023/9/2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2023/9/2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2023/9/2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2023/9/2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2023/9/2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2023/9/2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2023/9/2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2023/9/2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2023/9/2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2023/9/2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2023/9/2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2023/9/2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3" name="标题 3"/>
          <p:cNvSpPr>
            <a:spLocks noGrp="1"/>
          </p:cNvSpPr>
          <p:nvPr>
            <p:ph type="title"/>
          </p:nvPr>
        </p:nvSpPr>
        <p:spPr>
          <a:xfrm>
            <a:off x="13934" y="304800"/>
            <a:ext cx="9130066" cy="1371600"/>
          </a:xfrm>
        </p:spPr>
        <p:txBody>
          <a:bodyPr/>
          <a:lstStyle/>
          <a:p>
            <a:r>
              <a:rPr lang="zh-CN" altLang="en-US" sz="4000" b="1" dirty="0" smtClean="0">
                <a:solidFill>
                  <a:srgbClr val="FFFF00"/>
                </a:solidFill>
              </a:rPr>
              <a:t>你的目光要转向神</a:t>
            </a:r>
            <a:r>
              <a:rPr lang="en-US" altLang="zh-CN" sz="4000" b="1" dirty="0" smtClean="0">
                <a:solidFill>
                  <a:srgbClr val="FFFF00"/>
                </a:solidFill>
              </a:rPr>
              <a:t/>
            </a:r>
            <a:br>
              <a:rPr lang="en-US" altLang="zh-CN" sz="4000" b="1" dirty="0" smtClean="0">
                <a:solidFill>
                  <a:srgbClr val="FFFF00"/>
                </a:solidFill>
              </a:rPr>
            </a:br>
            <a:r>
              <a:rPr lang="en-US" altLang="zh-CN" sz="4000" b="1" dirty="0" smtClean="0">
                <a:solidFill>
                  <a:srgbClr val="FFFF00"/>
                </a:solidFill>
              </a:rPr>
              <a:t>Turn your eyes upon the God</a:t>
            </a:r>
            <a:r>
              <a:rPr lang="en-US" altLang="zh-CN" sz="1100" b="1" dirty="0">
                <a:solidFill>
                  <a:srgbClr val="FFFF00"/>
                </a:solidFill>
              </a:rPr>
              <a:t/>
            </a:r>
            <a:br>
              <a:rPr lang="en-US" altLang="zh-CN" sz="1100" b="1" dirty="0">
                <a:solidFill>
                  <a:srgbClr val="FFFF00"/>
                </a:solidFill>
              </a:rPr>
            </a:br>
            <a:r>
              <a:rPr lang="zh-CN" altLang="en-US" sz="3200" b="1" dirty="0" smtClean="0">
                <a:solidFill>
                  <a:schemeClr val="bg1"/>
                </a:solidFill>
              </a:rPr>
              <a:t>书 </a:t>
            </a:r>
            <a:r>
              <a:rPr lang="en-US" altLang="zh-CN" sz="3200" b="1" dirty="0" smtClean="0">
                <a:solidFill>
                  <a:schemeClr val="bg1"/>
                </a:solidFill>
              </a:rPr>
              <a:t>1</a:t>
            </a:r>
            <a:r>
              <a:rPr lang="zh-CN" altLang="en-US" sz="3200" b="1" dirty="0" smtClean="0">
                <a:solidFill>
                  <a:schemeClr val="bg1"/>
                </a:solidFill>
              </a:rPr>
              <a:t>：</a:t>
            </a:r>
            <a:r>
              <a:rPr lang="en-US" altLang="zh-CN" sz="3200" b="1" dirty="0" smtClean="0">
                <a:solidFill>
                  <a:schemeClr val="bg1"/>
                </a:solidFill>
              </a:rPr>
              <a:t>1-9</a:t>
            </a:r>
            <a:endParaRPr lang="zh-CN" altLang="en-US" sz="3200" dirty="0">
              <a:solidFill>
                <a:schemeClr val="bg1"/>
              </a:solidFill>
            </a:endParaRPr>
          </a:p>
        </p:txBody>
      </p:sp>
      <p:pic>
        <p:nvPicPr>
          <p:cNvPr id="1026" name="Picture 2" descr="C:\Users\Peter Tian\Desktop\New folder (5)\2209026-02.jpg"/>
          <p:cNvPicPr>
            <a:picLocks noChangeAspect="1" noChangeArrowheads="1"/>
          </p:cNvPicPr>
          <p:nvPr/>
        </p:nvPicPr>
        <p:blipFill>
          <a:blip r:embed="rId2"/>
          <a:srcRect/>
          <a:stretch>
            <a:fillRect/>
          </a:stretch>
        </p:blipFill>
        <p:spPr bwMode="auto">
          <a:xfrm>
            <a:off x="0" y="1984251"/>
            <a:ext cx="9144000" cy="487374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05400"/>
          </a:xfrm>
        </p:spPr>
        <p:txBody>
          <a:bodyPr/>
          <a:lstStyle/>
          <a:p>
            <a:pPr algn="l"/>
            <a:r>
              <a:rPr lang="zh-CN" altLang="en-US" sz="3600" b="1" dirty="0">
                <a:solidFill>
                  <a:srgbClr val="FFFF00"/>
                </a:solidFill>
                <a:latin typeface="汉仪中楷简" panose="02010604000101010101" pitchFamily="2" charset="-122"/>
                <a:ea typeface="汉仪中楷简" panose="02010604000101010101" pitchFamily="2" charset="-122"/>
              </a:rPr>
              <a:t>二</a:t>
            </a:r>
            <a:r>
              <a:rPr lang="zh-CN" altLang="en-US" sz="3600" b="1" dirty="0" smtClean="0">
                <a:solidFill>
                  <a:srgbClr val="FFFF00"/>
                </a:solidFill>
                <a:latin typeface="汉仪中楷简" panose="02010604000101010101" pitchFamily="2" charset="-122"/>
                <a:ea typeface="汉仪中楷简" panose="02010604000101010101" pitchFamily="2" charset="-122"/>
              </a:rPr>
              <a:t>、蒙神呼召的约书亚</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II</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Joshua: called by God</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3600" b="1" dirty="0">
                <a:solidFill>
                  <a:srgbClr val="FFFF00"/>
                </a:solidFill>
                <a:latin typeface="汉仪中楷简" panose="02010604000101010101" pitchFamily="2" charset="-122"/>
                <a:ea typeface="汉仪中楷简" panose="02010604000101010101" pitchFamily="2" charset="-122"/>
              </a:rPr>
              <a:t>1</a:t>
            </a:r>
            <a:r>
              <a:rPr lang="zh-CN" altLang="en-US" sz="3600" b="1" dirty="0">
                <a:solidFill>
                  <a:srgbClr val="FFFF00"/>
                </a:solidFill>
                <a:latin typeface="汉仪中楷简" panose="02010604000101010101" pitchFamily="2" charset="-122"/>
                <a:ea typeface="汉仪中楷简" panose="02010604000101010101" pitchFamily="2" charset="-122"/>
              </a:rPr>
              <a:t>、约书亚</a:t>
            </a:r>
            <a:r>
              <a:rPr lang="zh-CN" altLang="en-US" sz="3600" b="1" dirty="0">
                <a:solidFill>
                  <a:schemeClr val="bg1"/>
                </a:solidFill>
                <a:latin typeface="汉仪中楷简" panose="02010604000101010101" pitchFamily="2" charset="-122"/>
                <a:ea typeface="汉仪中楷简" panose="02010604000101010101" pitchFamily="2" charset="-122"/>
              </a:rPr>
              <a:t>看</a:t>
            </a:r>
            <a:r>
              <a:rPr lang="zh-CN" altLang="en-US" sz="3600" b="1" dirty="0">
                <a:solidFill>
                  <a:srgbClr val="FFFF00"/>
                </a:solidFill>
                <a:latin typeface="汉仪中楷简" panose="02010604000101010101" pitchFamily="2" charset="-122"/>
                <a:ea typeface="汉仪中楷简" panose="02010604000101010101" pitchFamily="2" charset="-122"/>
              </a:rPr>
              <a:t>自己所带领的以色列</a:t>
            </a:r>
            <a:r>
              <a:rPr lang="zh-CN" altLang="en-US" sz="3600" b="1" dirty="0" smtClean="0">
                <a:solidFill>
                  <a:srgbClr val="FFFF00"/>
                </a:solidFill>
                <a:latin typeface="汉仪中楷简" panose="02010604000101010101" pitchFamily="2" charset="-122"/>
                <a:ea typeface="汉仪中楷简" panose="02010604000101010101" pitchFamily="2" charset="-122"/>
              </a:rPr>
              <a:t>人</a:t>
            </a: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1.Joshua looks at the Israelites that he was leading</a:t>
            </a:r>
            <a:endParaRPr lang="en-US" sz="3600" b="1" dirty="0">
              <a:solidFill>
                <a:srgbClr val="FFFF00"/>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23</a:t>
            </a:r>
            <a:r>
              <a:rPr lang="zh-CN" altLang="en-US" sz="3600" b="1" dirty="0" smtClean="0">
                <a:solidFill>
                  <a:srgbClr val="FFFF00"/>
                </a:solidFill>
                <a:latin typeface="汉仪中楷简" panose="02010604000101010101" pitchFamily="2" charset="-122"/>
                <a:ea typeface="汉仪中楷简" panose="02010604000101010101" pitchFamily="2" charset="-122"/>
              </a:rPr>
              <a:t>过了多年，埃及王死了。</a:t>
            </a:r>
            <a:r>
              <a:rPr lang="zh-CN" altLang="en-US" sz="3600" b="1" dirty="0" smtClean="0">
                <a:solidFill>
                  <a:schemeClr val="bg1"/>
                </a:solidFill>
                <a:latin typeface="汉仪中楷简" panose="02010604000101010101" pitchFamily="2" charset="-122"/>
                <a:ea typeface="汉仪中楷简" panose="02010604000101010101" pitchFamily="2" charset="-122"/>
              </a:rPr>
              <a:t>以色列人因作苦工，就叹息哀求，他们的哀声达于神</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24</a:t>
            </a:r>
            <a:r>
              <a:rPr lang="zh-CN" altLang="en-US" sz="3600" b="1" dirty="0" smtClean="0">
                <a:solidFill>
                  <a:schemeClr val="bg1"/>
                </a:solidFill>
                <a:latin typeface="汉仪中楷简" panose="02010604000101010101" pitchFamily="2" charset="-122"/>
                <a:ea typeface="汉仪中楷简" panose="02010604000101010101" pitchFamily="2" charset="-122"/>
              </a:rPr>
              <a:t>神听见</a:t>
            </a:r>
            <a:r>
              <a:rPr lang="zh-CN" altLang="en-US" sz="3600" b="1" dirty="0" smtClean="0">
                <a:solidFill>
                  <a:srgbClr val="FFFF00"/>
                </a:solidFill>
                <a:latin typeface="汉仪中楷简" panose="02010604000101010101" pitchFamily="2" charset="-122"/>
                <a:ea typeface="汉仪中楷简" panose="02010604000101010101" pitchFamily="2" charset="-122"/>
              </a:rPr>
              <a:t>他们的哀声，</a:t>
            </a:r>
            <a:r>
              <a:rPr lang="zh-CN" altLang="en-US" sz="3600" b="1" dirty="0" smtClean="0">
                <a:solidFill>
                  <a:schemeClr val="bg1"/>
                </a:solidFill>
                <a:latin typeface="汉仪中楷简" panose="02010604000101010101" pitchFamily="2" charset="-122"/>
                <a:ea typeface="汉仪中楷简" panose="02010604000101010101" pitchFamily="2" charset="-122"/>
              </a:rPr>
              <a:t>就记念</a:t>
            </a:r>
            <a:r>
              <a:rPr lang="zh-CN" altLang="en-US" sz="3600" b="1" dirty="0" smtClean="0">
                <a:solidFill>
                  <a:srgbClr val="FFFF00"/>
                </a:solidFill>
                <a:latin typeface="汉仪中楷简" panose="02010604000101010101" pitchFamily="2" charset="-122"/>
                <a:ea typeface="汉仪中楷简" panose="02010604000101010101" pitchFamily="2" charset="-122"/>
              </a:rPr>
              <a:t>他与亚伯拉罕，以撒，雅各所立的约</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25</a:t>
            </a:r>
            <a:r>
              <a:rPr lang="zh-CN" altLang="en-US" sz="3600" b="1" dirty="0" smtClean="0">
                <a:solidFill>
                  <a:schemeClr val="bg1"/>
                </a:solidFill>
                <a:latin typeface="汉仪中楷简" panose="02010604000101010101" pitchFamily="2" charset="-122"/>
                <a:ea typeface="汉仪中楷简" panose="02010604000101010101" pitchFamily="2" charset="-122"/>
              </a:rPr>
              <a:t>神看顾</a:t>
            </a:r>
            <a:r>
              <a:rPr lang="zh-CN" altLang="en-US" sz="3600" b="1" dirty="0" smtClean="0">
                <a:solidFill>
                  <a:srgbClr val="FFFF00"/>
                </a:solidFill>
                <a:latin typeface="汉仪中楷简" panose="02010604000101010101" pitchFamily="2" charset="-122"/>
                <a:ea typeface="汉仪中楷简" panose="02010604000101010101" pitchFamily="2" charset="-122"/>
              </a:rPr>
              <a:t>以色列人，也知道他们的苦情。 </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zh-CN" altLang="en-US" sz="1400" b="1" dirty="0" smtClean="0">
                <a:solidFill>
                  <a:srgbClr val="FFFF00"/>
                </a:solidFill>
                <a:latin typeface="汉仪中楷简" panose="02010604000101010101" pitchFamily="2" charset="-122"/>
                <a:ea typeface="汉仪中楷简" panose="02010604000101010101" pitchFamily="2" charset="-122"/>
              </a:rPr>
              <a:t/>
            </a:r>
            <a:br>
              <a:rPr lang="zh-CN" altLang="en-US" sz="1400" b="1" dirty="0" smtClean="0">
                <a:solidFill>
                  <a:srgbClr val="FFFF00"/>
                </a:solidFill>
                <a:latin typeface="汉仪中楷简" panose="02010604000101010101" pitchFamily="2" charset="-122"/>
                <a:ea typeface="汉仪中楷简" panose="02010604000101010101" pitchFamily="2" charset="-122"/>
              </a:rPr>
            </a:br>
            <a:r>
              <a:rPr lang="en-US" altLang="zh-CN" sz="2800" b="1" dirty="0" smtClean="0">
                <a:solidFill>
                  <a:srgbClr val="FFFF00"/>
                </a:solidFill>
                <a:latin typeface="汉仪中楷简" panose="02010604000101010101" pitchFamily="2" charset="-122"/>
                <a:ea typeface="汉仪中楷简" panose="02010604000101010101" pitchFamily="2" charset="-122"/>
              </a:rPr>
              <a:t> 23During that long period, the king of Egypt died. The Israelites groaned in their slavery and cried out, and their cry for help because of their slavery went up to God. 24God heard their groaning and he remembered his covenant with Abraham, with Isaac and with Jacob. 25So God looked on the Israelites and was concerned about them. </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zh-CN" altLang="en-US" sz="3600" b="1" dirty="0" smtClean="0">
                <a:solidFill>
                  <a:schemeClr val="bg1"/>
                </a:solidFill>
                <a:latin typeface="汉仪中楷简" panose="02010604000101010101" pitchFamily="2" charset="-122"/>
                <a:ea typeface="汉仪中楷简" panose="02010604000101010101" pitchFamily="2" charset="-122"/>
              </a:rPr>
              <a:t>出</a:t>
            </a:r>
            <a:r>
              <a:rPr lang="en-US" altLang="zh-CN" sz="3600" b="1" dirty="0" smtClean="0">
                <a:solidFill>
                  <a:schemeClr val="bg1"/>
                </a:solidFill>
                <a:latin typeface="汉仪中楷简" panose="02010604000101010101" pitchFamily="2" charset="-122"/>
                <a:ea typeface="汉仪中楷简" panose="02010604000101010101" pitchFamily="2" charset="-122"/>
              </a:rPr>
              <a:t>/Exod. </a:t>
            </a:r>
            <a:r>
              <a:rPr lang="en-US" altLang="zh-CN" sz="3600" b="1" dirty="0" smtClean="0">
                <a:solidFill>
                  <a:schemeClr val="bg1"/>
                </a:solidFill>
                <a:latin typeface="汉仪中楷简" panose="02010604000101010101" pitchFamily="2" charset="-122"/>
                <a:ea typeface="汉仪中楷简" panose="02010604000101010101" pitchFamily="2" charset="-122"/>
              </a:rPr>
              <a:t>2</a:t>
            </a:r>
            <a:r>
              <a:rPr lang="en-US" altLang="zh-CN" sz="3600" b="1" dirty="0" smtClean="0">
                <a:solidFill>
                  <a:schemeClr val="bg1"/>
                </a:solidFill>
                <a:latin typeface="汉仪中楷简" panose="02010604000101010101" pitchFamily="2" charset="-122"/>
                <a:ea typeface="汉仪中楷简" panose="02010604000101010101" pitchFamily="2" charset="-122"/>
              </a:rPr>
              <a:t>:23-25</a:t>
            </a:r>
            <a:endParaRPr lang="en-US" sz="36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rgbClr val="FFFF00"/>
                </a:solidFill>
                <a:latin typeface="汉仪中楷简" panose="02010604000101010101" pitchFamily="2" charset="-122"/>
                <a:ea typeface="汉仪中楷简" panose="02010604000101010101" pitchFamily="2" charset="-122"/>
              </a:rPr>
              <a:t>以色列会中的二百五十个首领</a:t>
            </a:r>
            <a:r>
              <a:rPr lang="en-US" altLang="zh-CN"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rgbClr val="FFFF00"/>
                </a:solidFill>
                <a:latin typeface="汉仪中楷简" panose="02010604000101010101" pitchFamily="2" charset="-122"/>
                <a:ea typeface="汉仪中楷简" panose="02010604000101010101" pitchFamily="2" charset="-122"/>
              </a:rPr>
              <a:t>聚集攻击摩西，亚伦，说，</a:t>
            </a:r>
            <a:r>
              <a:rPr lang="zh-CN" altLang="en-US" sz="3600" b="1" dirty="0" smtClean="0">
                <a:solidFill>
                  <a:schemeClr val="bg1"/>
                </a:solidFill>
                <a:latin typeface="汉仪中楷简" panose="02010604000101010101" pitchFamily="2" charset="-122"/>
                <a:ea typeface="汉仪中楷简" panose="02010604000101010101" pitchFamily="2" charset="-122"/>
              </a:rPr>
              <a:t>你们擅自专权</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chemeClr val="bg1"/>
                </a:solidFill>
                <a:latin typeface="汉仪中楷简" panose="02010604000101010101" pitchFamily="2" charset="-122"/>
                <a:ea typeface="汉仪中楷简" panose="02010604000101010101" pitchFamily="2" charset="-122"/>
              </a:rPr>
              <a:t>全会众个个既是圣洁，耶和华也在他们中间，你们为什么自高，超过耶和华的会众呢</a:t>
            </a:r>
            <a:r>
              <a:rPr lang="zh-CN" altLang="en-US" sz="3600" b="1" dirty="0" smtClean="0">
                <a:solidFill>
                  <a:srgbClr val="FFFF00"/>
                </a:solidFill>
                <a:latin typeface="汉仪中楷简" panose="02010604000101010101" pitchFamily="2" charset="-122"/>
                <a:ea typeface="汉仪中楷简" panose="02010604000101010101" pitchFamily="2" charset="-122"/>
              </a:rPr>
              <a:t>？ </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 and rose up against Moses. With them were 250 …They came as a group to oppose Moses and Aaron and said to them, ‘You have gone too far! The whole community is holy, every one of them, and the Lord is with them. Why then do you set yourselves above the Lord’s assembly?’ </a:t>
            </a: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zh-CN" altLang="en-US" sz="3600" b="1" dirty="0" smtClean="0">
                <a:solidFill>
                  <a:schemeClr val="bg1"/>
                </a:solidFill>
                <a:latin typeface="汉仪中楷简" panose="02010604000101010101" pitchFamily="2" charset="-122"/>
                <a:ea typeface="汉仪中楷简" panose="02010604000101010101" pitchFamily="2" charset="-122"/>
              </a:rPr>
              <a:t>民</a:t>
            </a:r>
            <a:r>
              <a:rPr lang="en-US" altLang="zh-CN" sz="3600" b="1" dirty="0" smtClean="0">
                <a:solidFill>
                  <a:schemeClr val="bg1"/>
                </a:solidFill>
                <a:latin typeface="汉仪中楷简" panose="02010604000101010101" pitchFamily="2" charset="-122"/>
                <a:ea typeface="汉仪中楷简" panose="02010604000101010101" pitchFamily="2" charset="-122"/>
              </a:rPr>
              <a:t>/Num. 16:1-4</a:t>
            </a:r>
            <a:endParaRPr lang="en-US" sz="36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4</a:t>
            </a:r>
            <a:r>
              <a:rPr lang="zh-CN" altLang="en-US" sz="3600" b="1" dirty="0" smtClean="0">
                <a:solidFill>
                  <a:srgbClr val="FFFF00"/>
                </a:solidFill>
                <a:latin typeface="汉仪中楷简" panose="02010604000101010101" pitchFamily="2" charset="-122"/>
                <a:ea typeface="汉仪中楷简" panose="02010604000101010101" pitchFamily="2" charset="-122"/>
              </a:rPr>
              <a:t>摩西就呼求耶和华说，我向这百姓怎样行呢？</a:t>
            </a:r>
            <a:r>
              <a:rPr lang="zh-CN" altLang="en-US" sz="3600" b="1" dirty="0" smtClean="0">
                <a:solidFill>
                  <a:schemeClr val="bg1"/>
                </a:solidFill>
                <a:latin typeface="汉仪中楷简" panose="02010604000101010101" pitchFamily="2" charset="-122"/>
                <a:ea typeface="汉仪中楷简" panose="02010604000101010101" pitchFamily="2" charset="-122"/>
              </a:rPr>
              <a:t>他们几乎要拿石头打死我</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zh-CN" altLang="en-US" sz="3600" b="1" dirty="0" smtClean="0">
                <a:solidFill>
                  <a:srgbClr val="FFFF00"/>
                </a:solidFill>
                <a:latin typeface="汉仪中楷简" panose="02010604000101010101" pitchFamily="2" charset="-122"/>
                <a:ea typeface="汉仪中楷简" panose="02010604000101010101" pitchFamily="2" charset="-122"/>
              </a:rPr>
              <a:t/>
            </a:r>
            <a:br>
              <a:rPr lang="zh-CN" altLang="en-US"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4Then Moses cried out to the Lord, ‘What am I to do with these people? They are almost ready to stone me.’</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zh-CN" altLang="en-US" sz="3600" b="1" dirty="0" smtClean="0">
                <a:solidFill>
                  <a:srgbClr val="FFFF00"/>
                </a:solidFill>
                <a:latin typeface="汉仪中楷简" panose="02010604000101010101" pitchFamily="2" charset="-122"/>
                <a:ea typeface="汉仪中楷简" panose="02010604000101010101" pitchFamily="2" charset="-122"/>
              </a:rPr>
              <a:t>出</a:t>
            </a:r>
            <a:r>
              <a:rPr lang="en-US" altLang="zh-CN" sz="3600" b="1" dirty="0" smtClean="0">
                <a:solidFill>
                  <a:srgbClr val="FFFF00"/>
                </a:solidFill>
                <a:latin typeface="汉仪中楷简" panose="02010604000101010101" pitchFamily="2" charset="-122"/>
                <a:ea typeface="汉仪中楷简" panose="02010604000101010101" pitchFamily="2" charset="-122"/>
              </a:rPr>
              <a:t>/Exod. 17:4</a:t>
            </a:r>
            <a:endParaRPr lang="en-US" sz="3600" b="1" dirty="0">
              <a:solidFill>
                <a:srgbClr val="FFFF00"/>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2</a:t>
            </a:r>
            <a:r>
              <a:rPr lang="zh-CN" altLang="en-US" sz="3600" b="1" dirty="0">
                <a:solidFill>
                  <a:srgbClr val="FFFF00"/>
                </a:solidFill>
                <a:latin typeface="汉仪中楷简" panose="02010604000101010101" pitchFamily="2" charset="-122"/>
                <a:ea typeface="汉仪中楷简" panose="02010604000101010101" pitchFamily="2" charset="-122"/>
              </a:rPr>
              <a:t>、约书亚</a:t>
            </a:r>
            <a:r>
              <a:rPr lang="zh-CN" altLang="en-US" sz="3600" b="1" dirty="0">
                <a:solidFill>
                  <a:schemeClr val="bg1"/>
                </a:solidFill>
                <a:latin typeface="汉仪中楷简" panose="02010604000101010101" pitchFamily="2" charset="-122"/>
                <a:ea typeface="汉仪中楷简" panose="02010604000101010101" pitchFamily="2" charset="-122"/>
              </a:rPr>
              <a:t>看</a:t>
            </a:r>
            <a:r>
              <a:rPr lang="zh-CN" altLang="en-US" sz="3600" b="1" dirty="0">
                <a:solidFill>
                  <a:srgbClr val="FFFF00"/>
                </a:solidFill>
                <a:latin typeface="汉仪中楷简" panose="02010604000101010101" pitchFamily="2" charset="-122"/>
                <a:ea typeface="汉仪中楷简" panose="02010604000101010101" pitchFamily="2" charset="-122"/>
              </a:rPr>
              <a:t>迦南</a:t>
            </a:r>
            <a:r>
              <a:rPr lang="zh-CN" altLang="en-US" sz="3600" b="1" dirty="0" smtClean="0">
                <a:solidFill>
                  <a:srgbClr val="FFFF00"/>
                </a:solidFill>
                <a:latin typeface="汉仪中楷简" panose="02010604000101010101" pitchFamily="2" charset="-122"/>
                <a:ea typeface="汉仪中楷简" panose="02010604000101010101" pitchFamily="2" charset="-122"/>
              </a:rPr>
              <a:t>人</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2800" b="1" dirty="0" smtClean="0">
                <a:solidFill>
                  <a:srgbClr val="FFFF00"/>
                </a:solidFill>
                <a:latin typeface="汉仪中楷简" panose="02010604000101010101" pitchFamily="2" charset="-122"/>
                <a:ea typeface="汉仪中楷简" panose="02010604000101010101" pitchFamily="2" charset="-122"/>
              </a:rPr>
              <a:t>2.Joshua looks at the Canaanites</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800" b="1" dirty="0" smtClean="0">
                <a:solidFill>
                  <a:srgbClr val="FFFF00"/>
                </a:solidFill>
                <a:latin typeface="汉仪中楷简" panose="02010604000101010101" pitchFamily="2" charset="-122"/>
                <a:ea typeface="汉仪中楷简" panose="02010604000101010101" pitchFamily="2" charset="-122"/>
              </a:rPr>
              <a:t/>
            </a:r>
            <a:br>
              <a:rPr lang="en-US" altLang="zh-CN" sz="800" b="1" dirty="0" smtClean="0">
                <a:solidFill>
                  <a:srgbClr val="FFFF00"/>
                </a:solidFill>
                <a:latin typeface="汉仪中楷简" panose="02010604000101010101" pitchFamily="2" charset="-122"/>
                <a:ea typeface="汉仪中楷简" panose="02010604000101010101" pitchFamily="2" charset="-122"/>
              </a:rPr>
            </a:br>
            <a:r>
              <a:rPr lang="zh-CN" altLang="en-US" sz="3600" b="1" dirty="0" smtClean="0">
                <a:solidFill>
                  <a:srgbClr val="FFFF00"/>
                </a:solidFill>
                <a:latin typeface="汉仪中楷简" panose="02010604000101010101" pitchFamily="2" charset="-122"/>
                <a:ea typeface="汉仪中楷简" panose="02010604000101010101" pitchFamily="2" charset="-122"/>
              </a:rPr>
              <a:t> </a:t>
            </a:r>
            <a:r>
              <a:rPr lang="en-US" altLang="zh-CN" sz="3600" b="1" dirty="0" smtClean="0">
                <a:solidFill>
                  <a:srgbClr val="FFFF00"/>
                </a:solidFill>
                <a:latin typeface="汉仪中楷简" panose="02010604000101010101" pitchFamily="2" charset="-122"/>
                <a:ea typeface="汉仪中楷简" panose="02010604000101010101" pitchFamily="2" charset="-122"/>
              </a:rPr>
              <a:t>28</a:t>
            </a:r>
            <a:r>
              <a:rPr lang="zh-CN" altLang="en-US" sz="3600" b="1" dirty="0" smtClean="0">
                <a:solidFill>
                  <a:srgbClr val="FFFF00"/>
                </a:solidFill>
                <a:latin typeface="汉仪中楷简" panose="02010604000101010101" pitchFamily="2" charset="-122"/>
                <a:ea typeface="汉仪中楷简" panose="02010604000101010101" pitchFamily="2" charset="-122"/>
              </a:rPr>
              <a:t>然而住那地的</a:t>
            </a:r>
            <a:r>
              <a:rPr lang="zh-CN" altLang="en-US" sz="3600" b="1" dirty="0" smtClean="0">
                <a:solidFill>
                  <a:schemeClr val="bg1"/>
                </a:solidFill>
                <a:latin typeface="汉仪中楷简" panose="02010604000101010101" pitchFamily="2" charset="-122"/>
                <a:ea typeface="汉仪中楷简" panose="02010604000101010101" pitchFamily="2" charset="-122"/>
              </a:rPr>
              <a:t>民强壮，城邑也坚固宽大</a:t>
            </a:r>
            <a:r>
              <a:rPr lang="en-US" altLang="zh-CN"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rgbClr val="FFFF00"/>
                </a:solidFill>
                <a:latin typeface="汉仪中楷简" panose="02010604000101010101" pitchFamily="2" charset="-122"/>
                <a:ea typeface="汉仪中楷简" panose="02010604000101010101" pitchFamily="2" charset="-122"/>
              </a:rPr>
              <a:t>我们所窥探，经过之地是</a:t>
            </a:r>
            <a:r>
              <a:rPr lang="zh-CN" altLang="en-US" sz="3600" b="1" dirty="0" smtClean="0">
                <a:solidFill>
                  <a:schemeClr val="bg1"/>
                </a:solidFill>
                <a:latin typeface="汉仪中楷简" panose="02010604000101010101" pitchFamily="2" charset="-122"/>
                <a:ea typeface="汉仪中楷简" panose="02010604000101010101" pitchFamily="2" charset="-122"/>
              </a:rPr>
              <a:t>吞吃居民之地</a:t>
            </a:r>
            <a:r>
              <a:rPr lang="zh-CN" altLang="en-US" sz="3600" b="1" dirty="0" smtClean="0">
                <a:solidFill>
                  <a:srgbClr val="FFFF00"/>
                </a:solidFill>
                <a:latin typeface="汉仪中楷简" panose="02010604000101010101" pitchFamily="2" charset="-122"/>
                <a:ea typeface="汉仪中楷简" panose="02010604000101010101" pitchFamily="2" charset="-122"/>
              </a:rPr>
              <a:t>，我们在那里所看见的人民都身量高大</a:t>
            </a:r>
            <a:r>
              <a:rPr lang="en-US" altLang="zh-CN"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chemeClr val="bg1"/>
                </a:solidFill>
                <a:latin typeface="汉仪中楷简" panose="02010604000101010101" pitchFamily="2" charset="-122"/>
                <a:ea typeface="汉仪中楷简" panose="02010604000101010101" pitchFamily="2" charset="-122"/>
              </a:rPr>
              <a:t>据我们看，自己就如蚱蜢一样。据他们看，我们也是如此</a:t>
            </a:r>
            <a:r>
              <a:rPr lang="zh-CN" altLang="en-US" sz="3600" b="1" dirty="0" smtClean="0">
                <a:solidFill>
                  <a:srgbClr val="FFFF00"/>
                </a:solidFill>
                <a:latin typeface="汉仪中楷简" panose="02010604000101010101" pitchFamily="2" charset="-122"/>
                <a:ea typeface="汉仪中楷简" panose="02010604000101010101" pitchFamily="2" charset="-122"/>
              </a:rPr>
              <a:t>。 </a:t>
            </a: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en-US" altLang="zh-CN" sz="2800" b="1" dirty="0" smtClean="0">
                <a:solidFill>
                  <a:srgbClr val="FFFF00"/>
                </a:solidFill>
                <a:latin typeface="汉仪中楷简" panose="02010604000101010101" pitchFamily="2" charset="-122"/>
                <a:ea typeface="汉仪中楷简" panose="02010604000101010101" pitchFamily="2" charset="-122"/>
              </a:rPr>
              <a:t>But the people who live there are powerful, and the cities are fortified and very large...The land we explored devours those living in it. All the people we saw there are of great size...We seemed like grasshoppers in our own eyes, and we looked the same to them.’ </a:t>
            </a:r>
            <a:r>
              <a:rPr lang="zh-CN" altLang="en-US" sz="3200" b="1" dirty="0" smtClean="0">
                <a:solidFill>
                  <a:schemeClr val="bg1"/>
                </a:solidFill>
                <a:latin typeface="汉仪中楷简" panose="02010604000101010101" pitchFamily="2" charset="-122"/>
                <a:ea typeface="汉仪中楷简" panose="02010604000101010101" pitchFamily="2" charset="-122"/>
              </a:rPr>
              <a:t>民</a:t>
            </a:r>
            <a:r>
              <a:rPr lang="en-US" altLang="zh-CN" sz="3200" b="1" dirty="0" smtClean="0">
                <a:solidFill>
                  <a:schemeClr val="bg1"/>
                </a:solidFill>
                <a:latin typeface="汉仪中楷简" panose="02010604000101010101" pitchFamily="2" charset="-122"/>
                <a:ea typeface="汉仪中楷简" panose="02010604000101010101" pitchFamily="2" charset="-122"/>
              </a:rPr>
              <a:t>/Num.13:28; 32-33</a:t>
            </a:r>
            <a:endParaRPr lang="en-US" sz="32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3</a:t>
            </a:r>
            <a:r>
              <a:rPr lang="zh-CN" altLang="en-US" sz="3600" b="1" dirty="0">
                <a:solidFill>
                  <a:srgbClr val="FFFF00"/>
                </a:solidFill>
                <a:latin typeface="汉仪中楷简" panose="02010604000101010101" pitchFamily="2" charset="-122"/>
                <a:ea typeface="汉仪中楷简" panose="02010604000101010101" pitchFamily="2" charset="-122"/>
              </a:rPr>
              <a:t>、约书亚</a:t>
            </a:r>
            <a:r>
              <a:rPr lang="zh-CN" altLang="en-US" sz="3600" b="1" dirty="0">
                <a:solidFill>
                  <a:schemeClr val="bg1"/>
                </a:solidFill>
                <a:latin typeface="汉仪中楷简" panose="02010604000101010101" pitchFamily="2" charset="-122"/>
                <a:ea typeface="汉仪中楷简" panose="02010604000101010101" pitchFamily="2" charset="-122"/>
              </a:rPr>
              <a:t>看</a:t>
            </a:r>
            <a:r>
              <a:rPr lang="zh-CN" altLang="en-US" sz="3600" b="1" dirty="0" smtClean="0">
                <a:solidFill>
                  <a:srgbClr val="FFFF00"/>
                </a:solidFill>
                <a:latin typeface="汉仪中楷简" panose="02010604000101010101" pitchFamily="2" charset="-122"/>
                <a:ea typeface="汉仪中楷简" panose="02010604000101010101" pitchFamily="2" charset="-122"/>
              </a:rPr>
              <a:t>自己</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2800" b="1" dirty="0" smtClean="0">
                <a:solidFill>
                  <a:srgbClr val="FFFF00"/>
                </a:solidFill>
                <a:latin typeface="汉仪中楷简" panose="02010604000101010101" pitchFamily="2" charset="-122"/>
                <a:ea typeface="汉仪中楷简" panose="02010604000101010101" pitchFamily="2" charset="-122"/>
              </a:rPr>
              <a:t>3.Joshua looks at himself</a:t>
            </a:r>
            <a:br>
              <a:rPr lang="en-US" altLang="zh-CN" sz="28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1400" b="1" dirty="0" smtClean="0">
                <a:solidFill>
                  <a:srgbClr val="FFFF00"/>
                </a:solidFill>
                <a:latin typeface="汉仪中楷简" panose="02010604000101010101" pitchFamily="2" charset="-122"/>
                <a:ea typeface="汉仪中楷简" panose="02010604000101010101" pitchFamily="2" charset="-122"/>
              </a:rPr>
              <a:t/>
            </a:r>
            <a:br>
              <a:rPr lang="en-US" altLang="zh-CN" sz="1400" b="1" dirty="0" smtClean="0">
                <a:solidFill>
                  <a:srgbClr val="FFFF00"/>
                </a:solidFill>
                <a:latin typeface="汉仪中楷简" panose="02010604000101010101" pitchFamily="2" charset="-122"/>
                <a:ea typeface="汉仪中楷简" panose="02010604000101010101" pitchFamily="2" charset="-122"/>
              </a:rPr>
            </a:br>
            <a:r>
              <a:rPr lang="en-US" sz="3600" b="1" dirty="0" smtClean="0">
                <a:solidFill>
                  <a:srgbClr val="FFFF00"/>
                </a:solidFill>
              </a:rPr>
              <a:t>10</a:t>
            </a:r>
            <a:r>
              <a:rPr lang="zh-CN" altLang="en-US" sz="3600" b="1" dirty="0" smtClean="0">
                <a:solidFill>
                  <a:srgbClr val="FFFF00"/>
                </a:solidFill>
              </a:rPr>
              <a:t>摩西听见百姓各在各家的帐棚门口哭号</a:t>
            </a:r>
            <a:r>
              <a:rPr lang="en-US" altLang="zh-CN" sz="3600" b="1" dirty="0" smtClean="0">
                <a:solidFill>
                  <a:srgbClr val="FFFF00"/>
                </a:solidFill>
              </a:rPr>
              <a:t>……</a:t>
            </a:r>
            <a:r>
              <a:rPr lang="zh-CN" altLang="en-US" sz="3600" b="1" dirty="0" smtClean="0">
                <a:solidFill>
                  <a:srgbClr val="FFFF00"/>
                </a:solidFill>
              </a:rPr>
              <a:t>摩西对耶和华说，你为何苦待仆人，我为何不在你眼前蒙恩，竟把这管理百姓的重任加在我身上呢</a:t>
            </a:r>
            <a:r>
              <a:rPr lang="en-US" altLang="zh-CN" sz="3600" b="1" dirty="0" smtClean="0">
                <a:solidFill>
                  <a:srgbClr val="FFFF00"/>
                </a:solidFill>
              </a:rPr>
              <a:t>……</a:t>
            </a:r>
            <a:r>
              <a:rPr lang="zh-CN" altLang="en-US" sz="3600" b="1" dirty="0" smtClean="0">
                <a:solidFill>
                  <a:srgbClr val="FFFF00"/>
                </a:solidFill>
              </a:rPr>
              <a:t>我从哪里得肉给这百姓吃呢？他们都向我哭号说，你给我们肉吃吧。</a:t>
            </a:r>
            <a:r>
              <a:rPr lang="en-US" sz="3600" b="1" dirty="0" smtClean="0">
                <a:solidFill>
                  <a:srgbClr val="FFFF00"/>
                </a:solidFill>
              </a:rPr>
              <a:t>14</a:t>
            </a:r>
            <a:r>
              <a:rPr lang="zh-CN" altLang="en-US" sz="3600" b="1" dirty="0" smtClean="0">
                <a:solidFill>
                  <a:srgbClr val="FFFF00"/>
                </a:solidFill>
              </a:rPr>
              <a:t>管理这百姓的责任太重了，我独自担当不起。</a:t>
            </a:r>
            <a:r>
              <a:rPr lang="en-US" sz="3600" b="1" dirty="0" smtClean="0">
                <a:solidFill>
                  <a:srgbClr val="FFFF00"/>
                </a:solidFill>
              </a:rPr>
              <a:t>15</a:t>
            </a:r>
            <a:r>
              <a:rPr lang="zh-CN" altLang="en-US" sz="3600" b="1" dirty="0" smtClean="0">
                <a:solidFill>
                  <a:srgbClr val="FFFF00"/>
                </a:solidFill>
              </a:rPr>
              <a:t>你这样待我，我若在你眼前蒙恩，求你立时将我杀了，不叫我见自己的苦情。</a:t>
            </a:r>
            <a:r>
              <a:rPr lang="zh-CN" altLang="en-US" sz="3600" dirty="0" smtClean="0"/>
              <a:t/>
            </a:r>
            <a:br>
              <a:rPr lang="zh-CN" altLang="en-US" sz="3600" dirty="0" smtClean="0"/>
            </a:br>
            <a:r>
              <a:rPr lang="zh-CN" altLang="en-US" sz="3600" dirty="0" smtClean="0"/>
              <a:t>                                          </a:t>
            </a:r>
            <a:r>
              <a:rPr lang="zh-CN" altLang="en-US" sz="3600" b="1" dirty="0" smtClean="0">
                <a:solidFill>
                  <a:schemeClr val="bg1"/>
                </a:solidFill>
              </a:rPr>
              <a:t>民</a:t>
            </a:r>
            <a:r>
              <a:rPr lang="en-US" altLang="zh-CN" sz="3600" b="1" dirty="0" smtClean="0">
                <a:solidFill>
                  <a:schemeClr val="bg1"/>
                </a:solidFill>
              </a:rPr>
              <a:t>/Num.</a:t>
            </a:r>
            <a:r>
              <a:rPr lang="en-US" sz="3600" b="1" dirty="0" smtClean="0">
                <a:solidFill>
                  <a:schemeClr val="bg1"/>
                </a:solidFill>
              </a:rPr>
              <a:t>11</a:t>
            </a:r>
            <a:r>
              <a:rPr lang="zh-CN" altLang="en-US" sz="3600" b="1" dirty="0" smtClean="0">
                <a:solidFill>
                  <a:schemeClr val="bg1"/>
                </a:solidFill>
              </a:rPr>
              <a:t>：</a:t>
            </a:r>
            <a:r>
              <a:rPr lang="en-US" altLang="zh-CN" sz="3600" b="1" dirty="0" smtClean="0">
                <a:solidFill>
                  <a:schemeClr val="bg1"/>
                </a:solidFill>
              </a:rPr>
              <a:t>10-15</a:t>
            </a:r>
            <a:endParaRPr lang="en-US" sz="36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sz="3600" b="1" dirty="0" smtClean="0">
                <a:solidFill>
                  <a:srgbClr val="FFFF00"/>
                </a:solidFill>
                <a:latin typeface="汉仪中楷简" panose="02010604000101010101" pitchFamily="2" charset="-122"/>
                <a:ea typeface="汉仪中楷简" panose="02010604000101010101" pitchFamily="2" charset="-122"/>
              </a:rPr>
              <a:t>6</a:t>
            </a:r>
            <a:r>
              <a:rPr lang="zh-CN" altLang="en-US" sz="3600" b="1" dirty="0">
                <a:solidFill>
                  <a:srgbClr val="FFFF00"/>
                </a:solidFill>
                <a:latin typeface="汉仪中楷简" panose="02010604000101010101" pitchFamily="2" charset="-122"/>
                <a:ea typeface="汉仪中楷简" panose="02010604000101010101" pitchFamily="2" charset="-122"/>
              </a:rPr>
              <a:t>节</a:t>
            </a:r>
            <a:r>
              <a:rPr lang="zh-CN" altLang="en-US" sz="3600" b="1" dirty="0">
                <a:solidFill>
                  <a:schemeClr val="bg1"/>
                </a:solidFill>
                <a:latin typeface="汉仪中楷简" panose="02010604000101010101" pitchFamily="2" charset="-122"/>
                <a:ea typeface="汉仪中楷简" panose="02010604000101010101" pitchFamily="2" charset="-122"/>
              </a:rPr>
              <a:t>你当刚强壮胆</a:t>
            </a:r>
            <a:r>
              <a:rPr lang="en-US" altLang="zh-CN" sz="3600" b="1" dirty="0" smtClean="0">
                <a:solidFill>
                  <a:srgbClr val="FFFF00"/>
                </a:solidFill>
                <a:latin typeface="汉仪中楷简" panose="02010604000101010101" pitchFamily="2" charset="-122"/>
                <a:ea typeface="汉仪中楷简" panose="02010604000101010101" pitchFamily="2" charset="-122"/>
              </a:rPr>
              <a:t>……</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6Be strong and courageous,</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sz="3600" b="1" dirty="0">
                <a:solidFill>
                  <a:srgbClr val="FFFF00"/>
                </a:solidFill>
                <a:latin typeface="汉仪中楷简" panose="02010604000101010101" pitchFamily="2" charset="-122"/>
                <a:ea typeface="汉仪中楷简" panose="02010604000101010101" pitchFamily="2" charset="-122"/>
              </a:rPr>
              <a:t>7</a:t>
            </a:r>
            <a:r>
              <a:rPr lang="zh-CN" altLang="en-US" sz="3600" b="1" dirty="0">
                <a:solidFill>
                  <a:srgbClr val="FFFF00"/>
                </a:solidFill>
                <a:latin typeface="汉仪中楷简" panose="02010604000101010101" pitchFamily="2" charset="-122"/>
                <a:ea typeface="汉仪中楷简" panose="02010604000101010101" pitchFamily="2" charset="-122"/>
              </a:rPr>
              <a:t>节</a:t>
            </a:r>
            <a:r>
              <a:rPr lang="zh-CN" altLang="en-US" sz="3600" b="1" dirty="0">
                <a:solidFill>
                  <a:schemeClr val="bg1"/>
                </a:solidFill>
                <a:latin typeface="汉仪中楷简" panose="02010604000101010101" pitchFamily="2" charset="-122"/>
                <a:ea typeface="汉仪中楷简" panose="02010604000101010101" pitchFamily="2" charset="-122"/>
              </a:rPr>
              <a:t>只要刚强，大大壮胆</a:t>
            </a:r>
            <a:r>
              <a:rPr lang="en-US" altLang="zh-CN" sz="3600" b="1" dirty="0" smtClean="0">
                <a:solidFill>
                  <a:srgbClr val="FFFF00"/>
                </a:solidFill>
                <a:latin typeface="汉仪中楷简" panose="02010604000101010101" pitchFamily="2" charset="-122"/>
                <a:ea typeface="汉仪中楷简" panose="02010604000101010101" pitchFamily="2" charset="-122"/>
              </a:rPr>
              <a:t>……</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7‘Be strong and very courageous.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sz="3600" b="1" dirty="0">
                <a:solidFill>
                  <a:srgbClr val="FFFF00"/>
                </a:solidFill>
                <a:latin typeface="汉仪中楷简" panose="02010604000101010101" pitchFamily="2" charset="-122"/>
                <a:ea typeface="汉仪中楷简" panose="02010604000101010101" pitchFamily="2" charset="-122"/>
              </a:rPr>
              <a:t>9</a:t>
            </a:r>
            <a:r>
              <a:rPr lang="zh-CN" altLang="en-US" sz="3600" b="1" dirty="0">
                <a:solidFill>
                  <a:srgbClr val="FFFF00"/>
                </a:solidFill>
                <a:latin typeface="汉仪中楷简" panose="02010604000101010101" pitchFamily="2" charset="-122"/>
                <a:ea typeface="汉仪中楷简" panose="02010604000101010101" pitchFamily="2" charset="-122"/>
              </a:rPr>
              <a:t>节我岂没有吩咐你吗</a:t>
            </a:r>
            <a:r>
              <a:rPr lang="zh-CN" altLang="en-US" sz="3600" b="1" dirty="0">
                <a:solidFill>
                  <a:srgbClr val="FFFF66"/>
                </a:solidFill>
                <a:latin typeface="汉仪中楷简" panose="02010604000101010101" pitchFamily="2" charset="-122"/>
                <a:ea typeface="汉仪中楷简" panose="02010604000101010101" pitchFamily="2" charset="-122"/>
              </a:rPr>
              <a:t>？</a:t>
            </a:r>
            <a:r>
              <a:rPr lang="zh-CN" altLang="en-US" sz="3600" b="1" dirty="0">
                <a:solidFill>
                  <a:schemeClr val="bg1"/>
                </a:solidFill>
                <a:latin typeface="汉仪中楷简" panose="02010604000101010101" pitchFamily="2" charset="-122"/>
                <a:ea typeface="汉仪中楷简" panose="02010604000101010101" pitchFamily="2" charset="-122"/>
              </a:rPr>
              <a:t>你当刚强壮胆！不要惧怕，也不要惊惶</a:t>
            </a:r>
            <a:r>
              <a:rPr lang="en-US" altLang="zh-CN" sz="3600" b="1" dirty="0">
                <a:solidFill>
                  <a:srgbClr val="FFFF00"/>
                </a:solidFill>
                <a:latin typeface="汉仪中楷简" panose="02010604000101010101" pitchFamily="2" charset="-122"/>
                <a:ea typeface="汉仪中楷简" panose="02010604000101010101" pitchFamily="2" charset="-122"/>
              </a:rPr>
              <a:t>……</a:t>
            </a: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9Have I not commanded you? Be strong and courageous. Do not be afraid; do not be discouraged, </a:t>
            </a:r>
            <a:endParaRPr lang="en-US" sz="3200" b="1" dirty="0">
              <a:solidFill>
                <a:srgbClr val="FFFF66"/>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714035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zh-CN" altLang="en-US" sz="3600" b="1" dirty="0">
                <a:solidFill>
                  <a:srgbClr val="FFFF00"/>
                </a:solidFill>
                <a:latin typeface="汉仪中楷简" panose="02010604000101010101" pitchFamily="2" charset="-122"/>
                <a:ea typeface="汉仪中楷简" panose="02010604000101010101" pitchFamily="2" charset="-122"/>
              </a:rPr>
              <a:t>三、你的目光要转向神</a:t>
            </a: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III. Turn your eyes upon the God</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66"/>
                </a:solidFill>
                <a:latin typeface="汉仪中楷简" panose="02010604000101010101" pitchFamily="2" charset="-122"/>
                <a:ea typeface="汉仪中楷简" panose="02010604000101010101" pitchFamily="2" charset="-122"/>
              </a:rPr>
              <a:t/>
            </a:r>
            <a:br>
              <a:rPr lang="en-US" altLang="zh-CN" sz="3600" b="1" dirty="0" smtClean="0">
                <a:solidFill>
                  <a:srgbClr val="FFFF66"/>
                </a:solidFill>
                <a:latin typeface="汉仪中楷简" panose="02010604000101010101" pitchFamily="2" charset="-122"/>
                <a:ea typeface="汉仪中楷简" panose="02010604000101010101" pitchFamily="2" charset="-122"/>
              </a:rPr>
            </a:br>
            <a:r>
              <a:rPr lang="en-US" sz="1100" dirty="0"/>
              <a:t/>
            </a:r>
            <a:br>
              <a:rPr lang="en-US" sz="1100" dirty="0"/>
            </a:br>
            <a:r>
              <a:rPr lang="zh-CN" altLang="en-US" sz="3600" b="1" dirty="0" smtClean="0">
                <a:solidFill>
                  <a:srgbClr val="FFFF00"/>
                </a:solidFill>
                <a:latin typeface="汉仪中楷简" panose="02010604000101010101" pitchFamily="2" charset="-122"/>
                <a:ea typeface="汉仪中楷简" panose="02010604000101010101" pitchFamily="2" charset="-122"/>
              </a:rPr>
              <a:t> </a:t>
            </a:r>
            <a:r>
              <a:rPr lang="en-US" altLang="zh-CN" sz="3600" b="1" dirty="0" smtClean="0">
                <a:solidFill>
                  <a:srgbClr val="FFFF00"/>
                </a:solidFill>
                <a:latin typeface="汉仪中楷简" panose="02010604000101010101" pitchFamily="2" charset="-122"/>
                <a:ea typeface="汉仪中楷简" panose="02010604000101010101" pitchFamily="2" charset="-122"/>
              </a:rPr>
              <a:t>1</a:t>
            </a:r>
            <a:r>
              <a:rPr lang="zh-CN" altLang="en-US" sz="3600" b="1" dirty="0" smtClean="0">
                <a:solidFill>
                  <a:srgbClr val="FFFF00"/>
                </a:solidFill>
                <a:latin typeface="汉仪中楷简" panose="02010604000101010101" pitchFamily="2" charset="-122"/>
                <a:ea typeface="汉仪中楷简" panose="02010604000101010101" pitchFamily="2" charset="-122"/>
              </a:rPr>
              <a:t>耶和华的仆人摩西死了以后，</a:t>
            </a:r>
            <a:r>
              <a:rPr lang="zh-CN" altLang="en-US" sz="3600" b="1" dirty="0" smtClean="0">
                <a:solidFill>
                  <a:schemeClr val="bg1"/>
                </a:solidFill>
                <a:latin typeface="汉仪中楷简" panose="02010604000101010101" pitchFamily="2" charset="-122"/>
                <a:ea typeface="汉仪中楷简" panose="02010604000101010101" pitchFamily="2" charset="-122"/>
              </a:rPr>
              <a:t>耶和华晓谕摩西的帮手，嫩的儿子约书亚，说</a:t>
            </a:r>
            <a:r>
              <a:rPr lang="zh-CN" altLang="en-US" sz="3600" b="1" dirty="0" smtClean="0">
                <a:solidFill>
                  <a:srgbClr val="FFFF00"/>
                </a:solidFill>
                <a:latin typeface="汉仪中楷简" panose="02010604000101010101" pitchFamily="2" charset="-122"/>
                <a:ea typeface="汉仪中楷简" panose="02010604000101010101" pitchFamily="2" charset="-122"/>
              </a:rPr>
              <a:t>，</a:t>
            </a:r>
            <a:br>
              <a:rPr lang="zh-CN" altLang="en-US" sz="3600" b="1" dirty="0" smtClean="0">
                <a:solidFill>
                  <a:srgbClr val="FFFF00"/>
                </a:solidFill>
                <a:latin typeface="汉仪中楷简" panose="02010604000101010101" pitchFamily="2" charset="-122"/>
                <a:ea typeface="汉仪中楷简" panose="02010604000101010101" pitchFamily="2" charset="-122"/>
              </a:rPr>
            </a:br>
            <a:r>
              <a:rPr lang="zh-CN" altLang="en-US" sz="3600" b="1" dirty="0" smtClean="0">
                <a:solidFill>
                  <a:srgbClr val="FFFF00"/>
                </a:solidFill>
                <a:latin typeface="汉仪中楷简" panose="02010604000101010101" pitchFamily="2" charset="-122"/>
                <a:ea typeface="汉仪中楷简" panose="02010604000101010101" pitchFamily="2" charset="-122"/>
              </a:rPr>
              <a:t/>
            </a:r>
            <a:br>
              <a:rPr lang="zh-CN" altLang="en-US"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1</a:t>
            </a:r>
            <a:r>
              <a:rPr lang="en-US" sz="3200" b="1" dirty="0" smtClean="0">
                <a:solidFill>
                  <a:srgbClr val="FFFF00"/>
                </a:solidFill>
                <a:latin typeface="汉仪中楷简" panose="02010604000101010101" pitchFamily="2" charset="-122"/>
                <a:ea typeface="汉仪中楷简" panose="02010604000101010101" pitchFamily="2" charset="-122"/>
              </a:rPr>
              <a:t>After the death of Moses the servant of the Lord, the Lord said to Joshua son of Nun, Moses’ assistant:</a:t>
            </a:r>
            <a:endParaRPr lang="en-US" sz="3200" b="1" dirty="0">
              <a:solidFill>
                <a:srgbClr val="FFFF66"/>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714035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zh-CN" altLang="en-US" sz="3600" b="1" dirty="0">
                <a:solidFill>
                  <a:schemeClr val="bg1"/>
                </a:solidFill>
                <a:latin typeface="汉仪中楷简" panose="02010604000101010101" pitchFamily="2" charset="-122"/>
                <a:ea typeface="汉仪中楷简" panose="02010604000101010101" pitchFamily="2" charset="-122"/>
              </a:rPr>
              <a:t>不要再</a:t>
            </a:r>
            <a:r>
              <a:rPr lang="zh-CN" altLang="en-US" sz="3600" b="1" dirty="0" smtClean="0">
                <a:solidFill>
                  <a:schemeClr val="bg1"/>
                </a:solidFill>
                <a:latin typeface="汉仪中楷简" panose="02010604000101010101" pitchFamily="2" charset="-122"/>
                <a:ea typeface="汉仪中楷简" panose="02010604000101010101" pitchFamily="2" charset="-122"/>
              </a:rPr>
              <a:t>看                  而是要仰望神 </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2800" b="1" dirty="0" smtClean="0">
                <a:solidFill>
                  <a:srgbClr val="FFFF00"/>
                </a:solidFill>
                <a:latin typeface="汉仪中楷简" panose="02010604000101010101" pitchFamily="2" charset="-122"/>
                <a:ea typeface="汉仪中楷简" panose="02010604000101010101" pitchFamily="2" charset="-122"/>
              </a:rPr>
              <a:t>Don’t look at</a:t>
            </a:r>
            <a:r>
              <a:rPr lang="zh-CN" altLang="en-US" sz="2800" b="1" dirty="0" smtClean="0">
                <a:solidFill>
                  <a:srgbClr val="FFFF00"/>
                </a:solidFill>
                <a:latin typeface="汉仪中楷简" panose="02010604000101010101" pitchFamily="2" charset="-122"/>
                <a:ea typeface="汉仪中楷简" panose="02010604000101010101" pitchFamily="2" charset="-122"/>
              </a:rPr>
              <a:t>                    </a:t>
            </a:r>
            <a:r>
              <a:rPr lang="en-US" altLang="zh-CN" sz="2800" b="1" dirty="0" smtClean="0">
                <a:solidFill>
                  <a:srgbClr val="FFFF00"/>
                </a:solidFill>
                <a:latin typeface="汉仪中楷简" panose="02010604000101010101" pitchFamily="2" charset="-122"/>
                <a:ea typeface="汉仪中楷简" panose="02010604000101010101" pitchFamily="2" charset="-122"/>
              </a:rPr>
              <a:t>but turn your </a:t>
            </a:r>
            <a:br>
              <a:rPr lang="en-US" altLang="zh-CN" sz="2800" b="1" dirty="0" smtClean="0">
                <a:solidFill>
                  <a:srgbClr val="FFFF00"/>
                </a:solidFill>
                <a:latin typeface="汉仪中楷简" panose="02010604000101010101" pitchFamily="2" charset="-122"/>
                <a:ea typeface="汉仪中楷简" panose="02010604000101010101" pitchFamily="2" charset="-122"/>
              </a:rPr>
            </a:br>
            <a:r>
              <a:rPr lang="en-US" altLang="zh-CN" sz="2800" b="1" dirty="0" smtClean="0">
                <a:solidFill>
                  <a:srgbClr val="FFFF00"/>
                </a:solidFill>
                <a:latin typeface="汉仪中楷简" panose="02010604000101010101" pitchFamily="2" charset="-122"/>
                <a:ea typeface="汉仪中楷简" panose="02010604000101010101" pitchFamily="2" charset="-122"/>
              </a:rPr>
              <a:t>                                   eyes on God</a:t>
            </a:r>
            <a:r>
              <a:rPr lang="zh-CN" altLang="en-US" sz="3600" b="1" dirty="0" smtClean="0">
                <a:solidFill>
                  <a:srgbClr val="FFFF00"/>
                </a:solidFill>
                <a:latin typeface="汉仪中楷简" panose="02010604000101010101" pitchFamily="2" charset="-122"/>
                <a:ea typeface="汉仪中楷简" panose="02010604000101010101" pitchFamily="2" charset="-122"/>
              </a:rPr>
              <a:t>                </a:t>
            </a: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altLang="zh-CN" sz="3600" b="1" dirty="0">
                <a:solidFill>
                  <a:srgbClr val="FFFF66"/>
                </a:solidFill>
                <a:latin typeface="汉仪中楷简" panose="02010604000101010101" pitchFamily="2" charset="-122"/>
                <a:ea typeface="汉仪中楷简" panose="02010604000101010101" pitchFamily="2" charset="-122"/>
              </a:rPr>
              <a:t/>
            </a:r>
            <a:br>
              <a:rPr lang="en-US" altLang="zh-CN" sz="3600" b="1" dirty="0">
                <a:solidFill>
                  <a:srgbClr val="FFFF66"/>
                </a:solidFill>
                <a:latin typeface="汉仪中楷简" panose="02010604000101010101" pitchFamily="2" charset="-122"/>
                <a:ea typeface="汉仪中楷简" panose="02010604000101010101" pitchFamily="2" charset="-122"/>
              </a:rPr>
            </a:br>
            <a:r>
              <a:rPr lang="en-US" altLang="zh-CN" sz="2000" b="1" dirty="0">
                <a:solidFill>
                  <a:srgbClr val="FFFF66"/>
                </a:solidFill>
                <a:latin typeface="汉仪中楷简" panose="02010604000101010101" pitchFamily="2" charset="-122"/>
                <a:ea typeface="汉仪中楷简" panose="02010604000101010101" pitchFamily="2" charset="-122"/>
              </a:rPr>
              <a:t/>
            </a:r>
            <a:br>
              <a:rPr lang="en-US" altLang="zh-CN" sz="2000" b="1" dirty="0">
                <a:solidFill>
                  <a:srgbClr val="FFFF66"/>
                </a:solidFill>
                <a:latin typeface="汉仪中楷简" panose="02010604000101010101" pitchFamily="2" charset="-122"/>
                <a:ea typeface="汉仪中楷简" panose="02010604000101010101" pitchFamily="2" charset="-122"/>
              </a:rPr>
            </a:br>
            <a:r>
              <a:rPr lang="zh-CN" altLang="en-US" sz="3200" b="1" dirty="0" smtClean="0">
                <a:solidFill>
                  <a:schemeClr val="bg1"/>
                </a:solidFill>
                <a:latin typeface="汉仪中楷简" panose="02010604000101010101" pitchFamily="2" charset="-122"/>
                <a:ea typeface="汉仪中楷简" panose="02010604000101010101" pitchFamily="2" charset="-122"/>
              </a:rPr>
              <a:t>你</a:t>
            </a:r>
            <a:r>
              <a:rPr lang="zh-CN" altLang="en-US" sz="3200" b="1" dirty="0">
                <a:solidFill>
                  <a:schemeClr val="bg1"/>
                </a:solidFill>
                <a:latin typeface="汉仪中楷简" panose="02010604000101010101" pitchFamily="2" charset="-122"/>
                <a:ea typeface="汉仪中楷简" panose="02010604000101010101" pitchFamily="2" charset="-122"/>
              </a:rPr>
              <a:t>不要看摩西了</a:t>
            </a:r>
            <a:r>
              <a:rPr lang="zh-CN" altLang="en-US" sz="3200" b="1" dirty="0">
                <a:solidFill>
                  <a:srgbClr val="FFFF00"/>
                </a:solidFill>
                <a:latin typeface="汉仪中楷简" panose="02010604000101010101" pitchFamily="2" charset="-122"/>
                <a:ea typeface="汉仪中楷简" panose="02010604000101010101" pitchFamily="2" charset="-122"/>
              </a:rPr>
              <a:t>，他只不过是个人，他已经去世了；</a:t>
            </a:r>
            <a:r>
              <a:rPr lang="zh-CN" altLang="en-US" sz="3200" b="1" dirty="0">
                <a:solidFill>
                  <a:schemeClr val="bg1"/>
                </a:solidFill>
                <a:latin typeface="汉仪中楷简" panose="02010604000101010101" pitchFamily="2" charset="-122"/>
                <a:ea typeface="汉仪中楷简" panose="02010604000101010101" pitchFamily="2" charset="-122"/>
              </a:rPr>
              <a:t>你也不要看以色列人、迦南人、和你自己了</a:t>
            </a:r>
            <a:r>
              <a:rPr lang="zh-CN" altLang="en-US" sz="3200" b="1" dirty="0">
                <a:solidFill>
                  <a:srgbClr val="FFFF00"/>
                </a:solidFill>
                <a:latin typeface="汉仪中楷简" panose="02010604000101010101" pitchFamily="2" charset="-122"/>
                <a:ea typeface="汉仪中楷简" panose="02010604000101010101" pitchFamily="2" charset="-122"/>
              </a:rPr>
              <a:t>，因为你越看越惊惶，越害怕。</a:t>
            </a:r>
            <a:r>
              <a:rPr lang="zh-CN" altLang="en-US" sz="3200" b="1" dirty="0">
                <a:solidFill>
                  <a:schemeClr val="bg1"/>
                </a:solidFill>
                <a:latin typeface="汉仪中楷简" panose="02010604000101010101" pitchFamily="2" charset="-122"/>
                <a:ea typeface="汉仪中楷简" panose="02010604000101010101" pitchFamily="2" charset="-122"/>
              </a:rPr>
              <a:t>你要看我，将你的目光转向我</a:t>
            </a:r>
            <a:r>
              <a:rPr lang="zh-CN" altLang="en-US" sz="3200" b="1" dirty="0">
                <a:solidFill>
                  <a:srgbClr val="FFFF00"/>
                </a:solidFill>
                <a:latin typeface="汉仪中楷简" panose="02010604000101010101" pitchFamily="2" charset="-122"/>
                <a:ea typeface="汉仪中楷简" panose="02010604000101010101" pitchFamily="2" charset="-122"/>
              </a:rPr>
              <a:t>。我必不撇下你，也不丢弃你。无论你往哪里去，我必与你同在。我怎样与摩西同在，也必与你同在。你平生的日子，必无一人能在你面前站立得住。</a:t>
            </a:r>
            <a:endParaRPr lang="en-US" sz="3200" b="1" dirty="0">
              <a:solidFill>
                <a:srgbClr val="FFFF00"/>
              </a:solidFill>
              <a:latin typeface="汉仪中楷简" panose="02010604000101010101" pitchFamily="2" charset="-122"/>
              <a:ea typeface="汉仪中楷简" panose="02010604000101010101" pitchFamily="2" charset="-122"/>
            </a:endParaRPr>
          </a:p>
        </p:txBody>
      </p:sp>
      <p:sp>
        <p:nvSpPr>
          <p:cNvPr id="3" name="Text Placeholder 7">
            <a:extLst>
              <a:ext uri="{FF2B5EF4-FFF2-40B4-BE49-F238E27FC236}">
                <a16:creationId xmlns="" xmlns:a16="http://schemas.microsoft.com/office/drawing/2014/main" id="{097DD9E9-DBED-40E2-8596-57D3F71BBA1C}"/>
              </a:ext>
            </a:extLst>
          </p:cNvPr>
          <p:cNvSpPr txBox="1">
            <a:spLocks/>
          </p:cNvSpPr>
          <p:nvPr/>
        </p:nvSpPr>
        <p:spPr>
          <a:xfrm>
            <a:off x="2438400" y="1"/>
            <a:ext cx="3581400" cy="2133600"/>
          </a:xfrm>
          <a:prstGeom prst="rect">
            <a:avLst/>
          </a:prstGeom>
          <a:noFill/>
          <a:ln>
            <a:noFill/>
          </a:ln>
        </p:spPr>
        <p:txBody>
          <a:bodyPr spcFirstLastPara="1" wrap="square" lIns="91425" tIns="45700" rIns="91425" bIns="45700" anchor="b" anchorCtr="0">
            <a:noAutofit/>
          </a:bodyPr>
          <a:lstStyle>
            <a:defPPr marR="0" lvl="0" algn="l" rtl="0">
              <a:lnSpc>
                <a:spcPct val="100000"/>
              </a:lnSpc>
              <a:spcBef>
                <a:spcPts val="0"/>
              </a:spcBef>
              <a:spcAft>
                <a:spcPts val="0"/>
              </a:spcAft>
            </a:defPPr>
            <a:lvl1pPr marL="457200" marR="0" lvl="0" indent="-228600" algn="l" rtl="0">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lnSpc>
                <a:spcPct val="100000"/>
              </a:lnSpc>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r>
              <a:rPr lang="en-US" altLang="zh-CN" sz="3200" b="1" dirty="0">
                <a:solidFill>
                  <a:srgbClr val="FFFF00"/>
                </a:solidFill>
                <a:latin typeface="Calibri" panose="020F0502020204030204" pitchFamily="34" charset="0"/>
                <a:ea typeface="汉仪中楷简" panose="02010604000101010101" pitchFamily="2" charset="-122"/>
                <a:cs typeface="Calibri" panose="020F0502020204030204" pitchFamily="34" charset="0"/>
              </a:rPr>
              <a:t> </a:t>
            </a:r>
            <a:r>
              <a:rPr lang="zh-CN" altLang="en-US" sz="32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摩西 </a:t>
            </a:r>
            <a:r>
              <a:rPr lang="en-US" altLang="zh-CN" sz="28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Moses</a:t>
            </a:r>
            <a:endParaRPr lang="en-US" altLang="zh-CN" sz="2800" b="1" dirty="0">
              <a:solidFill>
                <a:srgbClr val="FFFF00"/>
              </a:solidFill>
              <a:latin typeface="Calibri" panose="020F0502020204030204" pitchFamily="34" charset="0"/>
              <a:ea typeface="汉仪中楷简" panose="02010604000101010101" pitchFamily="2" charset="-122"/>
              <a:cs typeface="Calibri" panose="020F0502020204030204" pitchFamily="34" charset="0"/>
            </a:endParaRPr>
          </a:p>
          <a:p>
            <a:r>
              <a:rPr lang="zh-CN" altLang="en-US" sz="3200" b="1" dirty="0">
                <a:solidFill>
                  <a:srgbClr val="FFFF00"/>
                </a:solidFill>
                <a:latin typeface="Calibri" panose="020F0502020204030204" pitchFamily="34" charset="0"/>
                <a:ea typeface="汉仪中楷简" panose="02010604000101010101" pitchFamily="2" charset="-122"/>
                <a:cs typeface="Calibri" panose="020F0502020204030204" pitchFamily="34" charset="0"/>
              </a:rPr>
              <a:t>以色列</a:t>
            </a:r>
            <a:r>
              <a:rPr lang="zh-CN" altLang="en-US" sz="32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人</a:t>
            </a:r>
            <a:r>
              <a:rPr lang="en-US" altLang="zh-CN" sz="28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Israelites</a:t>
            </a:r>
            <a:endParaRPr lang="en-US" altLang="zh-CN" sz="2800" b="1" dirty="0">
              <a:solidFill>
                <a:srgbClr val="FFFF00"/>
              </a:solidFill>
              <a:latin typeface="Calibri" panose="020F0502020204030204" pitchFamily="34" charset="0"/>
              <a:ea typeface="汉仪中楷简" panose="02010604000101010101" pitchFamily="2" charset="-122"/>
              <a:cs typeface="Calibri" panose="020F0502020204030204" pitchFamily="34" charset="0"/>
            </a:endParaRPr>
          </a:p>
          <a:p>
            <a:r>
              <a:rPr lang="zh-CN" altLang="en-US" sz="3200" b="1" dirty="0">
                <a:solidFill>
                  <a:srgbClr val="FFFF00"/>
                </a:solidFill>
                <a:latin typeface="Calibri" panose="020F0502020204030204" pitchFamily="34" charset="0"/>
                <a:ea typeface="汉仪中楷简" panose="02010604000101010101" pitchFamily="2" charset="-122"/>
                <a:cs typeface="Calibri" panose="020F0502020204030204" pitchFamily="34" charset="0"/>
              </a:rPr>
              <a:t>迦南</a:t>
            </a:r>
            <a:r>
              <a:rPr lang="zh-CN" altLang="en-US" sz="32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人</a:t>
            </a:r>
            <a:r>
              <a:rPr lang="en-US" altLang="zh-CN" sz="28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Canaanites</a:t>
            </a:r>
            <a:endParaRPr lang="en-US" altLang="zh-CN" sz="2800" b="1" dirty="0">
              <a:solidFill>
                <a:srgbClr val="FFFF00"/>
              </a:solidFill>
              <a:latin typeface="Calibri" panose="020F0502020204030204" pitchFamily="34" charset="0"/>
              <a:ea typeface="汉仪中楷简" panose="02010604000101010101" pitchFamily="2" charset="-122"/>
              <a:cs typeface="Calibri" panose="020F0502020204030204" pitchFamily="34" charset="0"/>
            </a:endParaRPr>
          </a:p>
          <a:p>
            <a:r>
              <a:rPr lang="zh-CN" altLang="en-US" sz="32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你自己 </a:t>
            </a:r>
            <a:r>
              <a:rPr lang="en-US" altLang="zh-CN" sz="2800" b="1" dirty="0" smtClean="0">
                <a:solidFill>
                  <a:srgbClr val="FFFF00"/>
                </a:solidFill>
                <a:latin typeface="Calibri" panose="020F0502020204030204" pitchFamily="34" charset="0"/>
                <a:ea typeface="汉仪中楷简" panose="02010604000101010101" pitchFamily="2" charset="-122"/>
                <a:cs typeface="Calibri" panose="020F0502020204030204" pitchFamily="34" charset="0"/>
              </a:rPr>
              <a:t>Yourself</a:t>
            </a:r>
            <a:endParaRPr lang="en-US" sz="2800" dirty="0"/>
          </a:p>
        </p:txBody>
      </p:sp>
      <p:sp>
        <p:nvSpPr>
          <p:cNvPr id="2" name="Left Brace 1">
            <a:extLst>
              <a:ext uri="{FF2B5EF4-FFF2-40B4-BE49-F238E27FC236}">
                <a16:creationId xmlns="" xmlns:a16="http://schemas.microsoft.com/office/drawing/2014/main" id="{2814026B-8884-4355-8C70-C90FD3586C65}"/>
              </a:ext>
            </a:extLst>
          </p:cNvPr>
          <p:cNvSpPr/>
          <p:nvPr/>
        </p:nvSpPr>
        <p:spPr>
          <a:xfrm>
            <a:off x="2438400" y="228600"/>
            <a:ext cx="360040" cy="1944216"/>
          </a:xfrm>
          <a:prstGeom prst="leftBrace">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en-US"/>
          </a:p>
        </p:txBody>
      </p:sp>
    </p:spTree>
    <p:extLst>
      <p:ext uri="{BB962C8B-B14F-4D97-AF65-F5344CB8AC3E}">
        <p14:creationId xmlns="" xmlns:p14="http://schemas.microsoft.com/office/powerpoint/2010/main" val="1582469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1524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A</a:t>
            </a:r>
            <a:r>
              <a:rPr lang="zh-CN" altLang="en-US" sz="3600" b="1" dirty="0" smtClean="0">
                <a:solidFill>
                  <a:srgbClr val="FFFF00"/>
                </a:solidFill>
                <a:latin typeface="汉仪中楷简" panose="02010604000101010101" pitchFamily="2" charset="-122"/>
                <a:ea typeface="汉仪中楷简" panose="02010604000101010101" pitchFamily="2" charset="-122"/>
              </a:rPr>
              <a:t>、提醒</a:t>
            </a:r>
            <a:r>
              <a:rPr lang="en-US" altLang="zh-CN" sz="3600" b="1" dirty="0" smtClean="0">
                <a:solidFill>
                  <a:srgbClr val="FFFF00"/>
                </a:solidFill>
                <a:latin typeface="汉仪中楷简" panose="02010604000101010101" pitchFamily="2" charset="-122"/>
                <a:ea typeface="汉仪中楷简" panose="02010604000101010101" pitchFamily="2" charset="-122"/>
              </a:rPr>
              <a:t>/Reminder</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rgbClr val="FFFF00"/>
                </a:solidFill>
                <a:latin typeface="汉仪中楷简" panose="02010604000101010101" pitchFamily="2" charset="-122"/>
                <a:ea typeface="汉仪中楷简" panose="02010604000101010101" pitchFamily="2" charset="-122"/>
              </a:rPr>
              <a:t>你的目光要转向神</a:t>
            </a:r>
            <a:r>
              <a:rPr lang="en-US" altLang="zh-CN" sz="3600" b="1" dirty="0" smtClean="0">
                <a:solidFill>
                  <a:srgbClr val="FFFF00"/>
                </a:solidFill>
                <a:latin typeface="汉仪中楷简" panose="02010604000101010101" pitchFamily="2" charset="-122"/>
                <a:ea typeface="汉仪中楷简" panose="02010604000101010101" pitchFamily="2" charset="-122"/>
              </a:rPr>
              <a:t>》</a:t>
            </a:r>
            <a:br>
              <a:rPr lang="en-US" altLang="zh-CN" sz="3600" b="1" dirty="0" smtClean="0">
                <a:solidFill>
                  <a:srgbClr val="FFFF00"/>
                </a:solidFill>
                <a:latin typeface="汉仪中楷简" panose="02010604000101010101" pitchFamily="2" charset="-122"/>
                <a:ea typeface="汉仪中楷简" panose="02010604000101010101" pitchFamily="2" charset="-122"/>
              </a:rPr>
            </a:br>
            <a:endParaRPr lang="en-US" sz="3200" b="1" dirty="0">
              <a:solidFill>
                <a:schemeClr val="bg1"/>
              </a:solidFill>
              <a:latin typeface="汉仪中楷简" panose="02010604000101010101" pitchFamily="2" charset="-122"/>
              <a:ea typeface="汉仪中楷简" panose="02010604000101010101" pitchFamily="2" charset="-122"/>
            </a:endParaRPr>
          </a:p>
        </p:txBody>
      </p:sp>
      <p:sp>
        <p:nvSpPr>
          <p:cNvPr id="3" name="标题 1"/>
          <p:cNvSpPr txBox="1">
            <a:spLocks/>
          </p:cNvSpPr>
          <p:nvPr/>
        </p:nvSpPr>
        <p:spPr bwMode="auto">
          <a:xfrm>
            <a:off x="0" y="1219200"/>
            <a:ext cx="9144000" cy="5638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你的目光要转向神</a:t>
            </a:r>
          </a:p>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苦难是祝福，患难是恩典</a:t>
            </a:r>
          </a:p>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你的目光要转向神</a:t>
            </a:r>
          </a:p>
          <a:p>
            <a:pPr lvl="0" algn="ctr" eaLnBrk="0" hangingPunct="0">
              <a:lnSpc>
                <a:spcPts val="5400"/>
              </a:lnSpc>
            </a:pPr>
            <a:endParaRPr lang="zh-CN" altLang="en-US" b="1" dirty="0" smtClean="0">
              <a:solidFill>
                <a:srgbClr val="FFFF00"/>
              </a:solidFill>
              <a:latin typeface="Gigi" pitchFamily="82" charset="0"/>
              <a:ea typeface="汉仪中楷简" panose="02010604000101010101" pitchFamily="2" charset="-122"/>
              <a:cs typeface="+mj-cs"/>
            </a:endParaRPr>
          </a:p>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你会看到天空更加辽阔</a:t>
            </a:r>
          </a:p>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你会看到主给你的更多</a:t>
            </a:r>
          </a:p>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天父的家永远亮着灯火</a:t>
            </a:r>
          </a:p>
          <a:p>
            <a:pPr lvl="0" algn="ctr" eaLnBrk="0" hangingPunct="0">
              <a:lnSpc>
                <a:spcPts val="5400"/>
              </a:lnSpc>
            </a:pPr>
            <a:r>
              <a:rPr lang="zh-CN" altLang="en-US" sz="3600" b="1" dirty="0" smtClean="0">
                <a:solidFill>
                  <a:srgbClr val="FFFF00"/>
                </a:solidFill>
                <a:latin typeface="Gigi" pitchFamily="82" charset="0"/>
                <a:ea typeface="汉仪中楷简" panose="02010604000101010101" pitchFamily="2" charset="-122"/>
                <a:cs typeface="+mj-cs"/>
              </a:rPr>
              <a:t>你的目光要转向</a:t>
            </a:r>
            <a:r>
              <a:rPr lang="zh-CN" altLang="en-US" sz="3600" b="1" dirty="0" smtClean="0">
                <a:solidFill>
                  <a:srgbClr val="FFFF00"/>
                </a:solidFill>
                <a:latin typeface="Gigi" pitchFamily="82" charset="0"/>
                <a:ea typeface="汉仪中楷简" panose="02010604000101010101" pitchFamily="2" charset="-122"/>
                <a:cs typeface="+mj-cs"/>
              </a:rPr>
              <a:t>神</a:t>
            </a:r>
            <a:endParaRPr lang="zh-CN" altLang="en-US" sz="3600" b="1" dirty="0" smtClean="0">
              <a:solidFill>
                <a:srgbClr val="FFFF00"/>
              </a:solidFill>
              <a:latin typeface="Gigi" pitchFamily="82" charset="0"/>
              <a:ea typeface="汉仪中楷简" panose="02010604000101010101" pitchFamily="2" charset="-122"/>
              <a:cs typeface="+mj-cs"/>
            </a:endParaRPr>
          </a:p>
        </p:txBody>
      </p:sp>
    </p:spTree>
    <p:extLst>
      <p:ext uri="{BB962C8B-B14F-4D97-AF65-F5344CB8AC3E}">
        <p14:creationId xmlns="" xmlns:p14="http://schemas.microsoft.com/office/powerpoint/2010/main" val="273835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116632"/>
            <a:ext cx="8229600" cy="1152128"/>
          </a:xfrm>
        </p:spPr>
        <p:txBody>
          <a:bodyPr/>
          <a:lstStyle/>
          <a:p>
            <a:r>
              <a:rPr lang="zh-CN" altLang="en-US" b="1" dirty="0">
                <a:solidFill>
                  <a:srgbClr val="FFFF00"/>
                </a:solidFill>
              </a:rPr>
              <a:t>祈祷</a:t>
            </a:r>
            <a:r>
              <a:rPr lang="en-US" altLang="zh-CN" b="1" dirty="0">
                <a:solidFill>
                  <a:srgbClr val="FFFF00"/>
                </a:solidFill>
              </a:rPr>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1725985"/>
            <a:ext cx="9108504" cy="5139655"/>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6294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B</a:t>
            </a:r>
            <a:r>
              <a:rPr lang="zh-CN" altLang="en-US" sz="3600" b="1" dirty="0" smtClean="0">
                <a:solidFill>
                  <a:srgbClr val="FFFF00"/>
                </a:solidFill>
                <a:latin typeface="汉仪中楷简" panose="02010604000101010101" pitchFamily="2" charset="-122"/>
                <a:ea typeface="汉仪中楷简" panose="02010604000101010101" pitchFamily="2" charset="-122"/>
              </a:rPr>
              <a:t>、使命</a:t>
            </a:r>
            <a:r>
              <a:rPr lang="en-US" altLang="zh-CN" sz="3600" b="1" dirty="0" smtClean="0">
                <a:solidFill>
                  <a:srgbClr val="FFFF00"/>
                </a:solidFill>
                <a:latin typeface="汉仪中楷简" panose="02010604000101010101" pitchFamily="2" charset="-122"/>
                <a:ea typeface="汉仪中楷简" panose="02010604000101010101" pitchFamily="2" charset="-122"/>
              </a:rPr>
              <a:t>/Mission</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2</a:t>
            </a:r>
            <a:r>
              <a:rPr lang="zh-CN" altLang="en-US" sz="3600" b="1" dirty="0" smtClean="0">
                <a:solidFill>
                  <a:srgbClr val="FFFF00"/>
                </a:solidFill>
                <a:latin typeface="汉仪中楷简" panose="02010604000101010101" pitchFamily="2" charset="-122"/>
                <a:ea typeface="汉仪中楷简" panose="02010604000101010101" pitchFamily="2" charset="-122"/>
              </a:rPr>
              <a:t>我的仆人摩西死了。现在</a:t>
            </a:r>
            <a:r>
              <a:rPr lang="zh-CN" altLang="en-US" sz="3600" b="1" dirty="0" smtClean="0">
                <a:solidFill>
                  <a:schemeClr val="bg1"/>
                </a:solidFill>
                <a:latin typeface="汉仪中楷简" panose="02010604000101010101" pitchFamily="2" charset="-122"/>
                <a:ea typeface="汉仪中楷简" panose="02010604000101010101" pitchFamily="2" charset="-122"/>
              </a:rPr>
              <a:t>你要起来</a:t>
            </a:r>
            <a:r>
              <a:rPr lang="zh-CN" altLang="en-US" sz="3600" b="1" dirty="0" smtClean="0">
                <a:solidFill>
                  <a:srgbClr val="FFFF00"/>
                </a:solidFill>
                <a:latin typeface="汉仪中楷简" panose="02010604000101010101" pitchFamily="2" charset="-122"/>
                <a:ea typeface="汉仪中楷简" panose="02010604000101010101" pitchFamily="2" charset="-122"/>
              </a:rPr>
              <a:t>，和众百姓过这约旦河，往我所要赐给以色列人的地去。</a:t>
            </a:r>
            <a:r>
              <a:rPr lang="en-US" altLang="zh-CN" sz="3200" b="1" dirty="0" smtClean="0">
                <a:solidFill>
                  <a:srgbClr val="FFFF00"/>
                </a:solidFill>
                <a:latin typeface="汉仪中楷简" panose="02010604000101010101" pitchFamily="2" charset="-122"/>
                <a:ea typeface="汉仪中楷简" panose="02010604000101010101" pitchFamily="2" charset="-122"/>
              </a:rPr>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2‘Moses my servant is dead. Now then, you and all these people, get ready to cross the River Jordan into the land I am about to give to them – to the Israelites.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a:t>
            </a:r>
            <a:r>
              <a:rPr lang="en-US" altLang="zh-CN" sz="3200" b="1" dirty="0" smtClean="0">
                <a:solidFill>
                  <a:schemeClr val="bg1"/>
                </a:solidFill>
                <a:latin typeface="汉仪中楷简" panose="02010604000101010101" pitchFamily="2" charset="-122"/>
                <a:ea typeface="汉仪中楷简" panose="02010604000101010101" pitchFamily="2" charset="-122"/>
              </a:rPr>
              <a:t>  </a:t>
            </a:r>
            <a:r>
              <a:rPr lang="zh-CN" altLang="en-US" sz="3200" b="1" dirty="0" smtClean="0">
                <a:solidFill>
                  <a:schemeClr val="bg1"/>
                </a:solidFill>
                <a:latin typeface="汉仪中楷简" panose="02010604000101010101" pitchFamily="2" charset="-122"/>
                <a:ea typeface="汉仪中楷简" panose="02010604000101010101" pitchFamily="2" charset="-122"/>
              </a:rPr>
              <a:t>书</a:t>
            </a:r>
            <a:r>
              <a:rPr lang="en-US" altLang="zh-CN" sz="3200" b="1" dirty="0" smtClean="0">
                <a:solidFill>
                  <a:schemeClr val="bg1"/>
                </a:solidFill>
                <a:latin typeface="汉仪中楷简" panose="02010604000101010101" pitchFamily="2" charset="-122"/>
                <a:ea typeface="汉仪中楷简" panose="02010604000101010101" pitchFamily="2" charset="-122"/>
              </a:rPr>
              <a:t>/Josh.1:2</a:t>
            </a:r>
            <a:endParaRPr lang="en-US" sz="32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2738355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C</a:t>
            </a:r>
            <a:r>
              <a:rPr lang="zh-CN" altLang="en-US" sz="3600" b="1" dirty="0" smtClean="0">
                <a:solidFill>
                  <a:srgbClr val="FFFF00"/>
                </a:solidFill>
                <a:latin typeface="汉仪中楷简" panose="02010604000101010101" pitchFamily="2" charset="-122"/>
                <a:ea typeface="汉仪中楷简" panose="02010604000101010101" pitchFamily="2" charset="-122"/>
              </a:rPr>
              <a:t>、应许</a:t>
            </a:r>
            <a:r>
              <a:rPr lang="en-US" altLang="zh-CN" sz="3600" b="1" dirty="0" smtClean="0">
                <a:solidFill>
                  <a:srgbClr val="FFFF00"/>
                </a:solidFill>
                <a:latin typeface="汉仪中楷简" panose="02010604000101010101" pitchFamily="2" charset="-122"/>
                <a:ea typeface="汉仪中楷简" panose="02010604000101010101" pitchFamily="2" charset="-122"/>
              </a:rPr>
              <a:t>/promise</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3</a:t>
            </a:r>
            <a:r>
              <a:rPr lang="zh-CN" altLang="en-US" sz="3600" b="1" dirty="0" smtClean="0">
                <a:solidFill>
                  <a:srgbClr val="FFFF00"/>
                </a:solidFill>
                <a:latin typeface="汉仪中楷简" panose="02010604000101010101" pitchFamily="2" charset="-122"/>
                <a:ea typeface="汉仪中楷简" panose="02010604000101010101" pitchFamily="2" charset="-122"/>
              </a:rPr>
              <a:t>凡</a:t>
            </a:r>
            <a:r>
              <a:rPr lang="zh-CN" altLang="en-US" sz="3600" b="1" dirty="0" smtClean="0">
                <a:solidFill>
                  <a:srgbClr val="FFFF00"/>
                </a:solidFill>
                <a:latin typeface="汉仪中楷简" panose="02010604000101010101" pitchFamily="2" charset="-122"/>
                <a:ea typeface="汉仪中楷简" panose="02010604000101010101" pitchFamily="2" charset="-122"/>
              </a:rPr>
              <a:t>你们脚掌所踏之地，我都照着我所应许摩西的话赐给你们</a:t>
            </a:r>
            <a:r>
              <a:rPr lang="zh-CN" altLang="en-US" sz="3600" b="1" dirty="0" smtClean="0">
                <a:solidFill>
                  <a:srgbClr val="FFFF00"/>
                </a:solidFill>
                <a:latin typeface="汉仪中楷简" panose="02010604000101010101" pitchFamily="2" charset="-122"/>
                <a:ea typeface="汉仪中楷简" panose="02010604000101010101" pitchFamily="2" charset="-122"/>
              </a:rPr>
              <a:t>了</a:t>
            </a:r>
            <a:r>
              <a:rPr lang="en-US" altLang="zh-CN" sz="3600" b="1" dirty="0" smtClean="0">
                <a:solidFill>
                  <a:srgbClr val="FFFF00"/>
                </a:solidFill>
                <a:latin typeface="汉仪中楷简" panose="02010604000101010101" pitchFamily="2" charset="-122"/>
                <a:ea typeface="汉仪中楷简" panose="02010604000101010101" pitchFamily="2" charset="-122"/>
              </a:rPr>
              <a:t>……</a:t>
            </a:r>
            <a:r>
              <a:rPr lang="zh-CN" altLang="en-US" sz="3600" b="1" dirty="0" smtClean="0">
                <a:solidFill>
                  <a:schemeClr val="bg1"/>
                </a:solidFill>
                <a:latin typeface="汉仪中楷简" panose="02010604000101010101" pitchFamily="2" charset="-122"/>
                <a:ea typeface="汉仪中楷简" panose="02010604000101010101" pitchFamily="2" charset="-122"/>
              </a:rPr>
              <a:t>你</a:t>
            </a:r>
            <a:r>
              <a:rPr lang="zh-CN" altLang="en-US" sz="3600" b="1" dirty="0" smtClean="0">
                <a:solidFill>
                  <a:schemeClr val="bg1"/>
                </a:solidFill>
                <a:latin typeface="汉仪中楷简" panose="02010604000101010101" pitchFamily="2" charset="-122"/>
                <a:ea typeface="汉仪中楷简" panose="02010604000101010101" pitchFamily="2" charset="-122"/>
              </a:rPr>
              <a:t>平生的日子，必无一人能在你面前站立得住。我怎样与摩西同在，也必照样与你同在</a:t>
            </a:r>
            <a:r>
              <a:rPr lang="zh-CN" altLang="en-US" sz="3600" b="1" dirty="0" smtClean="0">
                <a:solidFill>
                  <a:srgbClr val="FFFF00"/>
                </a:solidFill>
                <a:latin typeface="汉仪中楷简" panose="02010604000101010101" pitchFamily="2" charset="-122"/>
                <a:ea typeface="汉仪中楷简" panose="02010604000101010101" pitchFamily="2" charset="-122"/>
              </a:rPr>
              <a:t>。我必不撇下你，也不丢弃你</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3I will give you every place where you set your foot, as I promised </a:t>
            </a:r>
            <a:r>
              <a:rPr lang="en-US" altLang="zh-CN" sz="3200" b="1" dirty="0" smtClean="0">
                <a:solidFill>
                  <a:srgbClr val="FFFF00"/>
                </a:solidFill>
                <a:latin typeface="汉仪中楷简" panose="02010604000101010101" pitchFamily="2" charset="-122"/>
                <a:ea typeface="汉仪中楷简" panose="02010604000101010101" pitchFamily="2" charset="-122"/>
              </a:rPr>
              <a:t>Moses...No </a:t>
            </a:r>
            <a:r>
              <a:rPr lang="en-US" altLang="zh-CN" sz="3200" b="1" dirty="0" smtClean="0">
                <a:solidFill>
                  <a:srgbClr val="FFFF00"/>
                </a:solidFill>
                <a:latin typeface="汉仪中楷简" panose="02010604000101010101" pitchFamily="2" charset="-122"/>
                <a:ea typeface="汉仪中楷简" panose="02010604000101010101" pitchFamily="2" charset="-122"/>
              </a:rPr>
              <a:t>one will be able to stand against you all the days of your life. As I was with Moses, so I will be with you; I will never leave you nor forsake you. </a:t>
            </a:r>
            <a:r>
              <a:rPr lang="en-US" altLang="zh-CN" sz="3200" b="1" dirty="0" smtClean="0">
                <a:solidFill>
                  <a:srgbClr val="FFFF00"/>
                </a:solidFill>
                <a:latin typeface="汉仪中楷简" panose="02010604000101010101" pitchFamily="2" charset="-122"/>
                <a:ea typeface="汉仪中楷简" panose="02010604000101010101" pitchFamily="2" charset="-122"/>
              </a:rPr>
              <a:t>        </a:t>
            </a:r>
            <a:r>
              <a:rPr lang="zh-CN" altLang="en-US" sz="3200" b="1" dirty="0" smtClean="0">
                <a:solidFill>
                  <a:schemeClr val="bg1"/>
                </a:solidFill>
                <a:latin typeface="汉仪中楷简" panose="02010604000101010101" pitchFamily="2" charset="-122"/>
                <a:ea typeface="汉仪中楷简" panose="02010604000101010101" pitchFamily="2" charset="-122"/>
              </a:rPr>
              <a:t>书</a:t>
            </a:r>
            <a:r>
              <a:rPr lang="en-US" altLang="zh-CN" sz="3200" b="1" dirty="0" smtClean="0">
                <a:solidFill>
                  <a:schemeClr val="bg1"/>
                </a:solidFill>
                <a:latin typeface="汉仪中楷简" panose="02010604000101010101" pitchFamily="2" charset="-122"/>
                <a:ea typeface="汉仪中楷简" panose="02010604000101010101" pitchFamily="2" charset="-122"/>
              </a:rPr>
              <a:t>/Josh.1:3-5</a:t>
            </a:r>
            <a:endParaRPr lang="en-US" sz="32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27383552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3"/>
          <p:cNvSpPr txBox="1">
            <a:spLocks noGrp="1"/>
          </p:cNvSpPr>
          <p:nvPr>
            <p:ph type="title"/>
          </p:nvPr>
        </p:nvSpPr>
        <p:spPr>
          <a:xfrm>
            <a:off x="-28636" y="-13447"/>
            <a:ext cx="9172636" cy="4090519"/>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sz="6600" b="1" dirty="0" err="1">
                <a:solidFill>
                  <a:schemeClr val="lt1"/>
                </a:solidFill>
                <a:latin typeface="汉仪中楷简" panose="02010604000101010101" pitchFamily="2" charset="-122"/>
                <a:ea typeface="汉仪中楷简" panose="02010604000101010101" pitchFamily="2" charset="-122"/>
                <a:cs typeface="Arial"/>
                <a:sym typeface="Arial"/>
              </a:rPr>
              <a:t>总结</a:t>
            </a:r>
            <a:r>
              <a:rPr lang="en-US" sz="6600" b="1" dirty="0">
                <a:solidFill>
                  <a:srgbClr val="FFFF66"/>
                </a:solidFill>
                <a:latin typeface="Arial"/>
                <a:ea typeface="Arial"/>
                <a:cs typeface="Arial"/>
                <a:sym typeface="Arial"/>
              </a:rPr>
              <a:t/>
            </a:r>
            <a:br>
              <a:rPr lang="en-US" sz="6600" b="1" dirty="0">
                <a:solidFill>
                  <a:srgbClr val="FFFF66"/>
                </a:solidFill>
                <a:latin typeface="Arial"/>
                <a:ea typeface="Arial"/>
                <a:cs typeface="Arial"/>
                <a:sym typeface="Arial"/>
              </a:rPr>
            </a:br>
            <a:r>
              <a:rPr lang="en-US" sz="6600" b="1" dirty="0">
                <a:solidFill>
                  <a:srgbClr val="FFFF66"/>
                </a:solidFill>
                <a:latin typeface="Calibri" panose="020F0502020204030204" pitchFamily="34" charset="0"/>
                <a:ea typeface="Arial"/>
                <a:cs typeface="Calibri" panose="020F0502020204030204" pitchFamily="34" charset="0"/>
                <a:sym typeface="Arial"/>
              </a:rPr>
              <a:t>Summary</a:t>
            </a:r>
            <a:endParaRPr dirty="0">
              <a:latin typeface="Calibri" panose="020F0502020204030204" pitchFamily="34" charset="0"/>
              <a:ea typeface="Arial"/>
              <a:cs typeface="Calibri" panose="020F0502020204030204" pitchFamily="34" charset="0"/>
              <a:sym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096000"/>
          </a:xfrm>
        </p:spPr>
        <p:txBody>
          <a:bodyPr/>
          <a:lstStyle/>
          <a:p>
            <a:pPr algn="l"/>
            <a:r>
              <a:rPr lang="zh-CN" altLang="en-US" sz="3600" b="1" dirty="0">
                <a:solidFill>
                  <a:srgbClr val="FFFF00"/>
                </a:solidFill>
                <a:latin typeface="汉仪中楷简" panose="02010604000101010101" pitchFamily="2" charset="-122"/>
                <a:ea typeface="汉仪中楷简" panose="02010604000101010101" pitchFamily="2" charset="-122"/>
              </a:rPr>
              <a:t>一</a:t>
            </a:r>
            <a:r>
              <a:rPr lang="zh-CN" altLang="en-US" sz="3600" b="1" dirty="0" smtClean="0">
                <a:solidFill>
                  <a:srgbClr val="FFFF00"/>
                </a:solidFill>
                <a:latin typeface="汉仪中楷简" panose="02010604000101010101" pitchFamily="2" charset="-122"/>
                <a:ea typeface="汉仪中楷简" panose="02010604000101010101" pitchFamily="2" charset="-122"/>
              </a:rPr>
              <a:t>、摩西的助手：约书亚</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I. Moses’ assistant: Joshua </a:t>
            </a: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3600" b="1" dirty="0">
                <a:solidFill>
                  <a:srgbClr val="FFFF00"/>
                </a:solidFill>
                <a:latin typeface="汉仪中楷简" panose="02010604000101010101" pitchFamily="2" charset="-122"/>
                <a:ea typeface="汉仪中楷简" panose="02010604000101010101" pitchFamily="2" charset="-122"/>
              </a:rPr>
              <a:t>1</a:t>
            </a:r>
            <a:r>
              <a:rPr lang="zh-CN" altLang="en-US" sz="3600" b="1" dirty="0">
                <a:solidFill>
                  <a:srgbClr val="FFFF00"/>
                </a:solidFill>
                <a:latin typeface="汉仪中楷简" panose="02010604000101010101" pitchFamily="2" charset="-122"/>
                <a:ea typeface="汉仪中楷简" panose="02010604000101010101" pitchFamily="2" charset="-122"/>
              </a:rPr>
              <a:t>：</a:t>
            </a:r>
            <a:r>
              <a:rPr lang="en-US" altLang="zh-CN" sz="3600" b="1" dirty="0">
                <a:solidFill>
                  <a:srgbClr val="FFFF00"/>
                </a:solidFill>
                <a:latin typeface="汉仪中楷简" panose="02010604000101010101" pitchFamily="2" charset="-122"/>
                <a:ea typeface="汉仪中楷简" panose="02010604000101010101" pitchFamily="2" charset="-122"/>
              </a:rPr>
              <a:t>1</a:t>
            </a:r>
            <a:r>
              <a:rPr lang="zh-CN" altLang="en-US" sz="3600" b="1" dirty="0">
                <a:solidFill>
                  <a:srgbClr val="FFFF00"/>
                </a:solidFill>
                <a:latin typeface="汉仪中楷简" panose="02010604000101010101" pitchFamily="2" charset="-122"/>
                <a:ea typeface="汉仪中楷简" panose="02010604000101010101" pitchFamily="2" charset="-122"/>
              </a:rPr>
              <a:t>耶和华的仆人摩西死了以后，耶和华晓谕</a:t>
            </a:r>
            <a:r>
              <a:rPr lang="zh-CN" altLang="en-US" sz="3600" b="1" dirty="0">
                <a:solidFill>
                  <a:schemeClr val="bg1"/>
                </a:solidFill>
                <a:latin typeface="汉仪中楷简" panose="02010604000101010101" pitchFamily="2" charset="-122"/>
                <a:ea typeface="汉仪中楷简" panose="02010604000101010101" pitchFamily="2" charset="-122"/>
              </a:rPr>
              <a:t>摩西的帮手</a:t>
            </a:r>
            <a:r>
              <a:rPr lang="zh-CN" altLang="en-US" sz="3600" b="1" dirty="0">
                <a:solidFill>
                  <a:srgbClr val="FFFF00"/>
                </a:solidFill>
                <a:latin typeface="汉仪中楷简" panose="02010604000101010101" pitchFamily="2" charset="-122"/>
                <a:ea typeface="汉仪中楷简" panose="02010604000101010101" pitchFamily="2" charset="-122"/>
              </a:rPr>
              <a:t>，嫩的儿子约书亚</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1After the death of Moses the servant of the Lord, the Lord said to Joshua son of Nun, Moses’ assistant: </a:t>
            </a:r>
            <a:endParaRPr lang="en-US" sz="3200" b="1" dirty="0">
              <a:solidFill>
                <a:srgbClr val="FFFF00"/>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4017479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957392"/>
          </a:xfrm>
        </p:spPr>
        <p:txBody>
          <a:bodyPr/>
          <a:lstStyle/>
          <a:p>
            <a:pPr algn="l"/>
            <a:r>
              <a:rPr lang="zh-CN" altLang="en-US" sz="3600" b="1" dirty="0" smtClean="0">
                <a:solidFill>
                  <a:srgbClr val="FFFF00"/>
                </a:solidFill>
                <a:latin typeface="汉仪中楷简" panose="02010604000101010101" pitchFamily="2" charset="-122"/>
                <a:ea typeface="汉仪中楷简" panose="02010604000101010101" pitchFamily="2" charset="-122"/>
              </a:rPr>
              <a:t>摩西</a:t>
            </a:r>
            <a:r>
              <a:rPr lang="zh-CN" altLang="en-US" sz="3600" b="1" dirty="0">
                <a:solidFill>
                  <a:srgbClr val="FFFF00"/>
                </a:solidFill>
                <a:latin typeface="汉仪中楷简" panose="02010604000101010101" pitchFamily="2" charset="-122"/>
                <a:ea typeface="汉仪中楷简" panose="02010604000101010101" pitchFamily="2" charset="-122"/>
              </a:rPr>
              <a:t>对约书亚说，你为我们选出人来，</a:t>
            </a:r>
            <a:r>
              <a:rPr lang="zh-CN" altLang="en-US" sz="3600" b="1" dirty="0">
                <a:solidFill>
                  <a:schemeClr val="bg1"/>
                </a:solidFill>
                <a:latin typeface="汉仪中楷简" panose="02010604000101010101" pitchFamily="2" charset="-122"/>
                <a:ea typeface="汉仪中楷简" panose="02010604000101010101" pitchFamily="2" charset="-122"/>
              </a:rPr>
              <a:t>出去和亚玛力人争战</a:t>
            </a:r>
            <a:r>
              <a:rPr lang="zh-CN" altLang="en-US" sz="3600" b="1" dirty="0">
                <a:solidFill>
                  <a:srgbClr val="FFFF00"/>
                </a:solidFill>
                <a:latin typeface="汉仪中楷简" panose="02010604000101010101" pitchFamily="2" charset="-122"/>
                <a:ea typeface="汉仪中楷简" panose="02010604000101010101" pitchFamily="2" charset="-122"/>
              </a:rPr>
              <a:t>。明天我手里要拿着神的杖，站在山顶</a:t>
            </a:r>
            <a:r>
              <a:rPr lang="zh-CN" altLang="en-US" sz="3600" b="1" dirty="0" smtClean="0">
                <a:solidFill>
                  <a:srgbClr val="FFFF00"/>
                </a:solidFill>
                <a:latin typeface="汉仪中楷简" panose="02010604000101010101" pitchFamily="2" charset="-122"/>
                <a:ea typeface="汉仪中楷简" panose="02010604000101010101" pitchFamily="2" charset="-122"/>
              </a:rPr>
              <a:t>上。</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000" b="1" dirty="0" smtClean="0">
                <a:solidFill>
                  <a:srgbClr val="FFFF00"/>
                </a:solidFill>
                <a:latin typeface="汉仪中楷简" panose="02010604000101010101" pitchFamily="2" charset="-122"/>
                <a:ea typeface="汉仪中楷简" panose="02010604000101010101" pitchFamily="2" charset="-122"/>
              </a:rPr>
              <a:t> 9Moses said to Joshua, ‘Choose some of our men and go out to fight the </a:t>
            </a:r>
            <a:r>
              <a:rPr lang="en-US" altLang="zh-CN" sz="3000" b="1" dirty="0" err="1" smtClean="0">
                <a:solidFill>
                  <a:srgbClr val="FFFF00"/>
                </a:solidFill>
                <a:latin typeface="汉仪中楷简" panose="02010604000101010101" pitchFamily="2" charset="-122"/>
                <a:ea typeface="汉仪中楷简" panose="02010604000101010101" pitchFamily="2" charset="-122"/>
              </a:rPr>
              <a:t>Amalekites</a:t>
            </a:r>
            <a:r>
              <a:rPr lang="en-US" altLang="zh-CN" sz="3000" b="1" dirty="0" smtClean="0">
                <a:solidFill>
                  <a:srgbClr val="FFFF00"/>
                </a:solidFill>
                <a:latin typeface="汉仪中楷简" panose="02010604000101010101" pitchFamily="2" charset="-122"/>
                <a:ea typeface="汉仪中楷简" panose="02010604000101010101" pitchFamily="2" charset="-122"/>
              </a:rPr>
              <a:t>. Tomorrow I will stand on top of the hill with the staff of God in my hands.’ </a:t>
            </a:r>
            <a:r>
              <a:rPr lang="en-US" altLang="zh-CN" sz="3600" b="1" dirty="0">
                <a:solidFill>
                  <a:srgbClr val="FFFF00"/>
                </a:solidFill>
                <a:latin typeface="汉仪中楷简" panose="02010604000101010101" pitchFamily="2" charset="-122"/>
                <a:ea typeface="汉仪中楷简" panose="02010604000101010101" pitchFamily="2" charset="-122"/>
              </a:rPr>
              <a:t/>
            </a:r>
            <a:br>
              <a:rPr lang="en-US" altLang="zh-CN" sz="3600" b="1" dirty="0">
                <a:solidFill>
                  <a:srgbClr val="FFFF00"/>
                </a:solidFill>
                <a:latin typeface="汉仪中楷简" panose="02010604000101010101" pitchFamily="2" charset="-122"/>
                <a:ea typeface="汉仪中楷简" panose="02010604000101010101" pitchFamily="2" charset="-122"/>
              </a:rPr>
            </a:br>
            <a:r>
              <a:rPr lang="en-US" altLang="zh-CN" sz="1600" b="1" dirty="0">
                <a:solidFill>
                  <a:srgbClr val="FFFF00"/>
                </a:solidFill>
                <a:latin typeface="汉仪中楷简" panose="02010604000101010101" pitchFamily="2" charset="-122"/>
                <a:ea typeface="汉仪中楷简" panose="02010604000101010101" pitchFamily="2" charset="-122"/>
              </a:rPr>
              <a:t/>
            </a:r>
            <a:br>
              <a:rPr lang="en-US" altLang="zh-CN" sz="1600" b="1" dirty="0">
                <a:solidFill>
                  <a:srgbClr val="FFFF00"/>
                </a:solidFill>
                <a:latin typeface="汉仪中楷简" panose="02010604000101010101" pitchFamily="2" charset="-122"/>
                <a:ea typeface="汉仪中楷简" panose="02010604000101010101" pitchFamily="2" charset="-122"/>
              </a:rPr>
            </a:br>
            <a:r>
              <a:rPr lang="zh-CN" altLang="en-US" sz="3600" b="1" dirty="0" smtClean="0">
                <a:solidFill>
                  <a:srgbClr val="FFFF00"/>
                </a:solidFill>
                <a:latin typeface="汉仪中楷简" panose="02010604000101010101" pitchFamily="2" charset="-122"/>
                <a:ea typeface="汉仪中楷简" panose="02010604000101010101" pitchFamily="2" charset="-122"/>
              </a:rPr>
              <a:t>摩西</a:t>
            </a:r>
            <a:r>
              <a:rPr lang="zh-CN" altLang="en-US" sz="3600" b="1" dirty="0">
                <a:solidFill>
                  <a:srgbClr val="FFFF00"/>
                </a:solidFill>
                <a:latin typeface="汉仪中楷简" panose="02010604000101010101" pitchFamily="2" charset="-122"/>
                <a:ea typeface="汉仪中楷简" panose="02010604000101010101" pitchFamily="2" charset="-122"/>
              </a:rPr>
              <a:t>和他的帮手约书亚起来，</a:t>
            </a:r>
            <a:r>
              <a:rPr lang="zh-CN" altLang="en-US" sz="3600" b="1" dirty="0">
                <a:solidFill>
                  <a:schemeClr val="bg1"/>
                </a:solidFill>
                <a:latin typeface="汉仪中楷简" panose="02010604000101010101" pitchFamily="2" charset="-122"/>
                <a:ea typeface="汉仪中楷简" panose="02010604000101010101" pitchFamily="2" charset="-122"/>
              </a:rPr>
              <a:t>上了神的</a:t>
            </a:r>
            <a:r>
              <a:rPr lang="zh-CN" altLang="en-US" sz="3600" b="1" dirty="0" smtClean="0">
                <a:solidFill>
                  <a:schemeClr val="bg1"/>
                </a:solidFill>
                <a:latin typeface="汉仪中楷简" panose="02010604000101010101" pitchFamily="2" charset="-122"/>
                <a:ea typeface="汉仪中楷简" panose="02010604000101010101" pitchFamily="2" charset="-122"/>
              </a:rPr>
              <a:t>山</a:t>
            </a:r>
            <a:r>
              <a:rPr lang="en-US" altLang="zh-CN" sz="3600" b="1" dirty="0" smtClean="0">
                <a:solidFill>
                  <a:schemeClr val="bg1"/>
                </a:solidFill>
                <a:latin typeface="汉仪中楷简" panose="02010604000101010101" pitchFamily="2" charset="-122"/>
                <a:ea typeface="汉仪中楷简" panose="02010604000101010101" pitchFamily="2" charset="-122"/>
              </a:rPr>
              <a:t>……</a:t>
            </a:r>
            <a:r>
              <a:rPr lang="zh-CN" altLang="en-US" sz="3600" b="1" dirty="0" smtClean="0">
                <a:solidFill>
                  <a:schemeClr val="bg1"/>
                </a:solidFill>
                <a:latin typeface="汉仪中楷简" panose="02010604000101010101" pitchFamily="2" charset="-122"/>
                <a:ea typeface="汉仪中楷简" panose="02010604000101010101" pitchFamily="2" charset="-122"/>
              </a:rPr>
              <a:t>在山上四十昼夜</a:t>
            </a:r>
            <a:r>
              <a:rPr lang="zh-CN" altLang="en-US" sz="3600" b="1" dirty="0" smtClean="0">
                <a:solidFill>
                  <a:srgbClr val="FFFF00"/>
                </a:solidFill>
                <a:latin typeface="汉仪中楷简" panose="02010604000101010101" pitchFamily="2" charset="-122"/>
                <a:ea typeface="汉仪中楷简" panose="02010604000101010101" pitchFamily="2" charset="-122"/>
              </a:rPr>
              <a:t>。</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000" b="1" dirty="0" smtClean="0">
                <a:solidFill>
                  <a:srgbClr val="FFFF00"/>
                </a:solidFill>
                <a:latin typeface="汉仪中楷简" panose="02010604000101010101" pitchFamily="2" charset="-122"/>
                <a:ea typeface="汉仪中楷简" panose="02010604000101010101" pitchFamily="2" charset="-122"/>
              </a:rPr>
              <a:t>Then Moses set out with Joshua his assistant, and Moses went up on the mountain of God… he stayed on the mountain forty days and forty nights. </a:t>
            </a:r>
            <a:r>
              <a:rPr lang="en-US" altLang="zh-CN" sz="3600" b="1" dirty="0">
                <a:solidFill>
                  <a:srgbClr val="FFFF00"/>
                </a:solidFill>
                <a:latin typeface="汉仪中楷简" panose="02010604000101010101" pitchFamily="2" charset="-122"/>
                <a:ea typeface="汉仪中楷简" panose="02010604000101010101" pitchFamily="2" charset="-122"/>
              </a:rPr>
              <a:t> </a:t>
            </a: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zh-CN" altLang="en-US" sz="3600" b="1" dirty="0" smtClean="0">
                <a:solidFill>
                  <a:schemeClr val="bg1"/>
                </a:solidFill>
                <a:latin typeface="汉仪中楷简" panose="02010604000101010101" pitchFamily="2" charset="-122"/>
                <a:ea typeface="汉仪中楷简" panose="02010604000101010101" pitchFamily="2" charset="-122"/>
              </a:rPr>
              <a:t>出</a:t>
            </a:r>
            <a:r>
              <a:rPr lang="en-US" altLang="zh-CN" sz="3600" b="1" dirty="0" smtClean="0">
                <a:solidFill>
                  <a:schemeClr val="bg1"/>
                </a:solidFill>
                <a:latin typeface="汉仪中楷简" panose="02010604000101010101" pitchFamily="2" charset="-122"/>
                <a:ea typeface="汉仪中楷简" panose="02010604000101010101" pitchFamily="2" charset="-122"/>
              </a:rPr>
              <a:t>/Exod.</a:t>
            </a:r>
            <a:r>
              <a:rPr lang="zh-CN" altLang="en-US" sz="3600" b="1" dirty="0" smtClean="0">
                <a:solidFill>
                  <a:schemeClr val="bg1"/>
                </a:solidFill>
                <a:latin typeface="汉仪中楷简" panose="02010604000101010101" pitchFamily="2" charset="-122"/>
                <a:ea typeface="汉仪中楷简" panose="02010604000101010101" pitchFamily="2" charset="-122"/>
              </a:rPr>
              <a:t> </a:t>
            </a:r>
            <a:r>
              <a:rPr lang="en-US" altLang="zh-CN" sz="3600" b="1" dirty="0" smtClean="0">
                <a:solidFill>
                  <a:schemeClr val="bg1"/>
                </a:solidFill>
                <a:latin typeface="汉仪中楷简" panose="02010604000101010101" pitchFamily="2" charset="-122"/>
                <a:ea typeface="汉仪中楷简" panose="02010604000101010101" pitchFamily="2" charset="-122"/>
              </a:rPr>
              <a:t>17</a:t>
            </a:r>
            <a:r>
              <a:rPr lang="zh-CN" altLang="en-US" sz="3600" b="1" dirty="0" smtClean="0">
                <a:solidFill>
                  <a:schemeClr val="bg1"/>
                </a:solidFill>
                <a:latin typeface="汉仪中楷简" panose="02010604000101010101" pitchFamily="2" charset="-122"/>
                <a:ea typeface="汉仪中楷简" panose="02010604000101010101" pitchFamily="2" charset="-122"/>
              </a:rPr>
              <a:t>：</a:t>
            </a:r>
            <a:r>
              <a:rPr lang="en-US" altLang="zh-CN" sz="3600" b="1" dirty="0" smtClean="0">
                <a:solidFill>
                  <a:schemeClr val="bg1"/>
                </a:solidFill>
                <a:latin typeface="汉仪中楷简" panose="02010604000101010101" pitchFamily="2" charset="-122"/>
                <a:ea typeface="汉仪中楷简" panose="02010604000101010101" pitchFamily="2" charset="-122"/>
              </a:rPr>
              <a:t>9</a:t>
            </a:r>
            <a:r>
              <a:rPr lang="zh-CN" altLang="en-US" sz="3600" b="1" dirty="0" smtClean="0">
                <a:solidFill>
                  <a:schemeClr val="bg1"/>
                </a:solidFill>
                <a:latin typeface="汉仪中楷简" panose="02010604000101010101" pitchFamily="2" charset="-122"/>
                <a:ea typeface="汉仪中楷简" panose="02010604000101010101" pitchFamily="2" charset="-122"/>
              </a:rPr>
              <a:t>；</a:t>
            </a:r>
            <a:r>
              <a:rPr lang="en-US" sz="3600" b="1" dirty="0" smtClean="0">
                <a:solidFill>
                  <a:schemeClr val="bg1"/>
                </a:solidFill>
                <a:latin typeface="汉仪中楷简" panose="02010604000101010101" pitchFamily="2" charset="-122"/>
                <a:ea typeface="汉仪中楷简" panose="02010604000101010101" pitchFamily="2" charset="-122"/>
              </a:rPr>
              <a:t>24</a:t>
            </a:r>
            <a:r>
              <a:rPr lang="zh-CN" altLang="en-US" sz="3600" b="1" dirty="0" smtClean="0">
                <a:solidFill>
                  <a:schemeClr val="bg1"/>
                </a:solidFill>
                <a:latin typeface="汉仪中楷简" panose="02010604000101010101" pitchFamily="2" charset="-122"/>
                <a:ea typeface="汉仪中楷简" panose="02010604000101010101" pitchFamily="2" charset="-122"/>
              </a:rPr>
              <a:t>：</a:t>
            </a:r>
            <a:r>
              <a:rPr lang="en-US" sz="3600" b="1" dirty="0" smtClean="0">
                <a:solidFill>
                  <a:schemeClr val="bg1"/>
                </a:solidFill>
                <a:latin typeface="汉仪中楷简" panose="02010604000101010101" pitchFamily="2" charset="-122"/>
                <a:ea typeface="汉仪中楷简" panose="02010604000101010101" pitchFamily="2" charset="-122"/>
              </a:rPr>
              <a:t>13-18</a:t>
            </a:r>
            <a:endParaRPr lang="en-US" sz="36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1667508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957392"/>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14</a:t>
            </a:r>
            <a:r>
              <a:rPr lang="zh-CN" altLang="en-US" sz="3600" b="1" dirty="0" smtClean="0">
                <a:solidFill>
                  <a:schemeClr val="bg1"/>
                </a:solidFill>
                <a:latin typeface="汉仪中楷简" panose="02010604000101010101" pitchFamily="2" charset="-122"/>
                <a:ea typeface="汉仪中楷简" panose="02010604000101010101" pitchFamily="2" charset="-122"/>
              </a:rPr>
              <a:t>耶和华对摩西说，你的死期临近了。要召约书亚来，</a:t>
            </a:r>
            <a:r>
              <a:rPr lang="zh-CN" altLang="en-US" sz="3600" b="1" dirty="0" smtClean="0">
                <a:solidFill>
                  <a:srgbClr val="FFFF00"/>
                </a:solidFill>
                <a:latin typeface="汉仪中楷简" panose="02010604000101010101" pitchFamily="2" charset="-122"/>
                <a:ea typeface="汉仪中楷简" panose="02010604000101010101" pitchFamily="2" charset="-122"/>
              </a:rPr>
              <a:t>你们二人站在会幕里，我好嘱咐他。于是摩西和约书亚去站在会幕里。</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14The Lord said to Moses, ‘Now the day of your death is near. Call Joshua and present yourselves at the tent of meeting, where I will commission him.’ So Moses and Joshua came and presented themselves at the tent of meeting.</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a:t>
            </a:r>
            <a:r>
              <a:rPr lang="zh-CN" altLang="en-US" sz="3200" b="1" dirty="0" smtClean="0">
                <a:solidFill>
                  <a:schemeClr val="bg1"/>
                </a:solidFill>
                <a:latin typeface="汉仪中楷简" panose="02010604000101010101" pitchFamily="2" charset="-122"/>
                <a:ea typeface="汉仪中楷简" panose="02010604000101010101" pitchFamily="2" charset="-122"/>
              </a:rPr>
              <a:t>申</a:t>
            </a:r>
            <a:r>
              <a:rPr lang="en-US" altLang="zh-CN" sz="3200" b="1" dirty="0" smtClean="0">
                <a:solidFill>
                  <a:schemeClr val="bg1"/>
                </a:solidFill>
                <a:latin typeface="汉仪中楷简" panose="02010604000101010101" pitchFamily="2" charset="-122"/>
                <a:ea typeface="汉仪中楷简" panose="02010604000101010101" pitchFamily="2" charset="-122"/>
              </a:rPr>
              <a:t>/</a:t>
            </a:r>
            <a:r>
              <a:rPr lang="en-US" altLang="zh-CN" sz="3200" b="1" dirty="0" err="1" smtClean="0">
                <a:solidFill>
                  <a:schemeClr val="bg1"/>
                </a:solidFill>
                <a:latin typeface="汉仪中楷简" panose="02010604000101010101" pitchFamily="2" charset="-122"/>
                <a:ea typeface="汉仪中楷简" panose="02010604000101010101" pitchFamily="2" charset="-122"/>
              </a:rPr>
              <a:t>Deu</a:t>
            </a:r>
            <a:r>
              <a:rPr lang="en-US" altLang="zh-CN" sz="3200" b="1" dirty="0" smtClean="0">
                <a:solidFill>
                  <a:schemeClr val="bg1"/>
                </a:solidFill>
                <a:latin typeface="汉仪中楷简" panose="02010604000101010101" pitchFamily="2" charset="-122"/>
                <a:ea typeface="汉仪中楷简" panose="02010604000101010101" pitchFamily="2" charset="-122"/>
              </a:rPr>
              <a:t>. 31:14</a:t>
            </a:r>
            <a:endParaRPr lang="en-US" sz="32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1667508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957392"/>
          </a:xfrm>
        </p:spPr>
        <p:txBody>
          <a:bodyPr/>
          <a:lstStyle/>
          <a:p>
            <a:pPr algn="l"/>
            <a:r>
              <a:rPr lang="en-US" altLang="zh-CN" sz="3600" b="1" dirty="0" smtClean="0">
                <a:solidFill>
                  <a:srgbClr val="FFFF00"/>
                </a:solidFill>
                <a:latin typeface="汉仪中楷简" panose="02010604000101010101" pitchFamily="2" charset="-122"/>
                <a:ea typeface="汉仪中楷简" panose="02010604000101010101" pitchFamily="2" charset="-122"/>
              </a:rPr>
              <a:t>11</a:t>
            </a:r>
            <a:r>
              <a:rPr lang="zh-CN" altLang="en-US" sz="3600" b="1" dirty="0" smtClean="0">
                <a:solidFill>
                  <a:srgbClr val="FFFF00"/>
                </a:solidFill>
                <a:latin typeface="汉仪中楷简" panose="02010604000101010101" pitchFamily="2" charset="-122"/>
                <a:ea typeface="汉仪中楷简" panose="02010604000101010101" pitchFamily="2" charset="-122"/>
              </a:rPr>
              <a:t>他们对摩西说，</a:t>
            </a:r>
            <a:r>
              <a:rPr lang="zh-CN" altLang="en-US" sz="3600" b="1" dirty="0" smtClean="0">
                <a:solidFill>
                  <a:schemeClr val="bg1"/>
                </a:solidFill>
                <a:latin typeface="汉仪中楷简" panose="02010604000101010101" pitchFamily="2" charset="-122"/>
                <a:ea typeface="汉仪中楷简" panose="02010604000101010101" pitchFamily="2" charset="-122"/>
              </a:rPr>
              <a:t>难道在埃及没有坟地</a:t>
            </a:r>
            <a:r>
              <a:rPr lang="zh-CN" altLang="en-US" sz="3600" b="1" dirty="0" smtClean="0">
                <a:solidFill>
                  <a:srgbClr val="FFFF00"/>
                </a:solidFill>
                <a:latin typeface="汉仪中楷简" panose="02010604000101010101" pitchFamily="2" charset="-122"/>
                <a:ea typeface="汉仪中楷简" panose="02010604000101010101" pitchFamily="2" charset="-122"/>
              </a:rPr>
              <a:t>，你把我们带来死在旷野吗？你为什么这样待我们，将我们从埃及领出来呢？</a:t>
            </a:r>
            <a:br>
              <a:rPr lang="zh-CN" altLang="en-US"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12</a:t>
            </a:r>
            <a:r>
              <a:rPr lang="zh-CN" altLang="en-US" sz="3600" b="1" dirty="0" smtClean="0">
                <a:solidFill>
                  <a:srgbClr val="FFFF00"/>
                </a:solidFill>
                <a:latin typeface="汉仪中楷简" panose="02010604000101010101" pitchFamily="2" charset="-122"/>
                <a:ea typeface="汉仪中楷简" panose="02010604000101010101" pitchFamily="2" charset="-122"/>
              </a:rPr>
              <a:t>我们在埃及岂没有对你说过，不要搅扰我们，容我们服事埃及人吗？因为</a:t>
            </a:r>
            <a:r>
              <a:rPr lang="zh-CN" altLang="en-US" sz="3600" b="1" dirty="0" smtClean="0">
                <a:solidFill>
                  <a:schemeClr val="bg1"/>
                </a:solidFill>
                <a:latin typeface="汉仪中楷简" panose="02010604000101010101" pitchFamily="2" charset="-122"/>
                <a:ea typeface="汉仪中楷简" panose="02010604000101010101" pitchFamily="2" charset="-122"/>
              </a:rPr>
              <a:t>服事埃及人比死在旷野还好</a:t>
            </a:r>
            <a:r>
              <a:rPr lang="zh-CN" altLang="en-US" sz="3600" b="1" dirty="0" smtClean="0">
                <a:solidFill>
                  <a:srgbClr val="FFFF00"/>
                </a:solidFill>
                <a:latin typeface="汉仪中楷简" panose="02010604000101010101" pitchFamily="2" charset="-122"/>
                <a:ea typeface="汉仪中楷简" panose="02010604000101010101" pitchFamily="2" charset="-122"/>
              </a:rPr>
              <a:t>。 </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11They said to Moses, ‘Was it because there were no graves in Egypt that you brought us to the desert to die … Didn’t we say to you in Egypt, “Leave us alone; let us serve the Egyptians….</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a:t>
            </a:r>
            <a:r>
              <a:rPr lang="zh-CN" altLang="en-US" sz="3200" b="1" dirty="0" smtClean="0">
                <a:solidFill>
                  <a:schemeClr val="bg1"/>
                </a:solidFill>
                <a:latin typeface="汉仪中楷简" panose="02010604000101010101" pitchFamily="2" charset="-122"/>
                <a:ea typeface="汉仪中楷简" panose="02010604000101010101" pitchFamily="2" charset="-122"/>
              </a:rPr>
              <a:t>出</a:t>
            </a:r>
            <a:r>
              <a:rPr lang="en-US" altLang="zh-CN" sz="3200" b="1" dirty="0" smtClean="0">
                <a:solidFill>
                  <a:schemeClr val="bg1"/>
                </a:solidFill>
                <a:latin typeface="汉仪中楷简" panose="02010604000101010101" pitchFamily="2" charset="-122"/>
                <a:ea typeface="汉仪中楷简" panose="02010604000101010101" pitchFamily="2" charset="-122"/>
              </a:rPr>
              <a:t>/Exod. 14:11-12</a:t>
            </a:r>
            <a:endParaRPr lang="en-US" sz="32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1667508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2971800"/>
          </a:xfrm>
        </p:spPr>
        <p:txBody>
          <a:bodyPr/>
          <a:lstStyle/>
          <a:p>
            <a:pPr algn="l"/>
            <a:r>
              <a:rPr lang="zh-CN" altLang="en-US" sz="3200" b="1" dirty="0">
                <a:solidFill>
                  <a:schemeClr val="bg1"/>
                </a:solidFill>
                <a:latin typeface="汉仪中楷简" panose="02010604000101010101" pitchFamily="2" charset="-122"/>
                <a:ea typeface="汉仪中楷简" panose="02010604000101010101" pitchFamily="2" charset="-122"/>
              </a:rPr>
              <a:t>不要惧怕，只管站住，看耶和华今天向你们的要施行的救恩</a:t>
            </a:r>
            <a:r>
              <a:rPr lang="zh-CN" altLang="en-US" sz="3200" b="1" dirty="0" smtClean="0">
                <a:solidFill>
                  <a:schemeClr val="bg1"/>
                </a:solidFill>
                <a:latin typeface="汉仪中楷简" panose="02010604000101010101" pitchFamily="2" charset="-122"/>
                <a:ea typeface="汉仪中楷简" panose="02010604000101010101" pitchFamily="2" charset="-122"/>
              </a:rPr>
              <a:t>！</a:t>
            </a:r>
            <a:r>
              <a:rPr lang="en-US" altLang="zh-CN" sz="3200" b="1" dirty="0" smtClean="0">
                <a:solidFill>
                  <a:srgbClr val="FFFF00"/>
                </a:solidFill>
                <a:latin typeface="汉仪中楷简" panose="02010604000101010101" pitchFamily="2" charset="-122"/>
                <a:ea typeface="汉仪中楷简" panose="02010604000101010101" pitchFamily="2" charset="-122"/>
              </a:rPr>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 ‘Do not be afraid. Stand firm and you will see the deliverance the Lord will bring you today.</a:t>
            </a:r>
            <a:endParaRPr lang="en-US" sz="3200" b="1" dirty="0">
              <a:solidFill>
                <a:srgbClr val="FFFF00"/>
              </a:solidFill>
              <a:latin typeface="汉仪中楷简" panose="02010604000101010101" pitchFamily="2" charset="-122"/>
              <a:ea typeface="汉仪中楷简" panose="02010604000101010101" pitchFamily="2" charset="-122"/>
            </a:endParaRPr>
          </a:p>
        </p:txBody>
      </p:sp>
      <p:pic>
        <p:nvPicPr>
          <p:cNvPr id="3" name="Picture 2">
            <a:extLst>
              <a:ext uri="{FF2B5EF4-FFF2-40B4-BE49-F238E27FC236}">
                <a16:creationId xmlns="" xmlns:a16="http://schemas.microsoft.com/office/drawing/2014/main" id="{0D3DD4FE-F8E0-4E93-909B-5FFE9F0220C2}"/>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639711" y="3048000"/>
            <a:ext cx="5504289" cy="3810000"/>
          </a:xfrm>
          <a:prstGeom prst="rect">
            <a:avLst/>
          </a:prstGeom>
        </p:spPr>
      </p:pic>
      <p:sp>
        <p:nvSpPr>
          <p:cNvPr id="4" name="标题 1"/>
          <p:cNvSpPr txBox="1">
            <a:spLocks/>
          </p:cNvSpPr>
          <p:nvPr/>
        </p:nvSpPr>
        <p:spPr bwMode="auto">
          <a:xfrm>
            <a:off x="228600" y="2819400"/>
            <a:ext cx="32004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zh-CN" altLang="en-US" sz="3200" b="1" dirty="0" smtClean="0">
                <a:solidFill>
                  <a:schemeClr val="bg1"/>
                </a:solidFill>
                <a:latin typeface="汉仪中楷简" panose="02010604000101010101" pitchFamily="2" charset="-122"/>
                <a:ea typeface="汉仪中楷简" panose="02010604000101010101" pitchFamily="2" charset="-122"/>
                <a:cs typeface="+mj-cs"/>
              </a:rPr>
              <a:t>出</a:t>
            </a:r>
            <a:r>
              <a:rPr lang="en-US" altLang="zh-CN" sz="3200" b="1" dirty="0" smtClean="0">
                <a:solidFill>
                  <a:schemeClr val="bg1"/>
                </a:solidFill>
                <a:latin typeface="汉仪中楷简" panose="02010604000101010101" pitchFamily="2" charset="-122"/>
                <a:ea typeface="汉仪中楷简" panose="02010604000101010101" pitchFamily="2" charset="-122"/>
                <a:cs typeface="+mj-cs"/>
              </a:rPr>
              <a:t>/Exod.14</a:t>
            </a:r>
            <a:r>
              <a:rPr lang="zh-CN" altLang="en-US" sz="3200" b="1" dirty="0" smtClean="0">
                <a:solidFill>
                  <a:schemeClr val="bg1"/>
                </a:solidFill>
                <a:latin typeface="汉仪中楷简" panose="02010604000101010101" pitchFamily="2" charset="-122"/>
                <a:ea typeface="汉仪中楷简" panose="02010604000101010101" pitchFamily="2" charset="-122"/>
                <a:cs typeface="+mj-cs"/>
              </a:rPr>
              <a:t>：</a:t>
            </a:r>
            <a:r>
              <a:rPr lang="en-US" altLang="zh-CN" sz="3200" b="1" dirty="0" smtClean="0">
                <a:solidFill>
                  <a:schemeClr val="bg1"/>
                </a:solidFill>
                <a:latin typeface="汉仪中楷简" panose="02010604000101010101" pitchFamily="2" charset="-122"/>
                <a:ea typeface="汉仪中楷简" panose="02010604000101010101" pitchFamily="2" charset="-122"/>
                <a:cs typeface="+mj-cs"/>
              </a:rPr>
              <a:t>13</a:t>
            </a:r>
            <a:endParaRPr kumimoji="0" lang="en-US" sz="3200" b="1" i="0" u="none" strike="noStrike" kern="1200" cap="none" spc="0" normalizeH="0" baseline="0" noProof="0" dirty="0">
              <a:ln>
                <a:noFill/>
              </a:ln>
              <a:solidFill>
                <a:schemeClr val="bg1"/>
              </a:solidFill>
              <a:effectLst/>
              <a:uLnTx/>
              <a:uFillTx/>
              <a:latin typeface="汉仪中楷简" panose="02010604000101010101" pitchFamily="2" charset="-122"/>
              <a:ea typeface="汉仪中楷简" panose="02010604000101010101" pitchFamily="2" charset="-122"/>
              <a:cs typeface="+mj-cs"/>
            </a:endParaRPr>
          </a:p>
        </p:txBody>
      </p:sp>
    </p:spTree>
    <p:extLst>
      <p:ext uri="{BB962C8B-B14F-4D97-AF65-F5344CB8AC3E}">
        <p14:creationId xmlns="" xmlns:p14="http://schemas.microsoft.com/office/powerpoint/2010/main" val="1559696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957392"/>
          </a:xfrm>
        </p:spPr>
        <p:txBody>
          <a:bodyPr/>
          <a:lstStyle/>
          <a:p>
            <a:pPr algn="l"/>
            <a:r>
              <a:rPr lang="zh-CN" altLang="en-US" sz="3600" b="1" dirty="0" smtClean="0">
                <a:solidFill>
                  <a:schemeClr val="bg1"/>
                </a:solidFill>
                <a:latin typeface="汉仪中楷简" panose="02010604000101010101" pitchFamily="2" charset="-122"/>
                <a:ea typeface="汉仪中楷简" panose="02010604000101010101" pitchFamily="2" charset="-122"/>
              </a:rPr>
              <a:t>又有许多闲杂人</a:t>
            </a:r>
            <a:r>
              <a:rPr lang="zh-CN" altLang="en-US" sz="3600" b="1" dirty="0" smtClean="0">
                <a:solidFill>
                  <a:srgbClr val="FFFF00"/>
                </a:solidFill>
                <a:latin typeface="汉仪中楷简" panose="02010604000101010101" pitchFamily="2" charset="-122"/>
                <a:ea typeface="汉仪中楷简" panose="02010604000101010101" pitchFamily="2" charset="-122"/>
              </a:rPr>
              <a:t>，并有羊群牛群，和他们一同上去。</a:t>
            </a:r>
            <a:br>
              <a:rPr lang="zh-CN" altLang="en-US" sz="3600" b="1" dirty="0" smtClean="0">
                <a:solidFill>
                  <a:srgbClr val="FFFF00"/>
                </a:solidFill>
                <a:latin typeface="汉仪中楷简" panose="02010604000101010101" pitchFamily="2" charset="-122"/>
                <a:ea typeface="汉仪中楷简" panose="02010604000101010101" pitchFamily="2" charset="-122"/>
              </a:rPr>
            </a:br>
            <a:r>
              <a:rPr lang="en-US" altLang="zh-CN" sz="3200" b="1" dirty="0" smtClean="0">
                <a:solidFill>
                  <a:srgbClr val="FFFF00"/>
                </a:solidFill>
                <a:latin typeface="汉仪中楷简" panose="02010604000101010101" pitchFamily="2" charset="-122"/>
                <a:ea typeface="汉仪中楷简" panose="02010604000101010101" pitchFamily="2" charset="-122"/>
              </a:rPr>
              <a:t>38Many other people went up with them, and also large droves of livestock, both flocks and herds.</a:t>
            </a: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en-US" altLang="zh-CN" sz="4000" b="1" dirty="0" smtClean="0">
                <a:solidFill>
                  <a:srgbClr val="FFFF00"/>
                </a:solidFill>
                <a:latin typeface="汉仪中楷简" panose="02010604000101010101" pitchFamily="2" charset="-122"/>
                <a:ea typeface="汉仪中楷简" panose="02010604000101010101" pitchFamily="2" charset="-122"/>
              </a:rPr>
              <a:t> </a:t>
            </a:r>
            <a:r>
              <a:rPr lang="zh-CN" altLang="en-US" sz="3600" b="1" dirty="0" smtClean="0">
                <a:solidFill>
                  <a:schemeClr val="bg1"/>
                </a:solidFill>
                <a:latin typeface="汉仪中楷简" panose="02010604000101010101" pitchFamily="2" charset="-122"/>
                <a:ea typeface="汉仪中楷简" panose="02010604000101010101" pitchFamily="2" charset="-122"/>
              </a:rPr>
              <a:t>出</a:t>
            </a:r>
            <a:r>
              <a:rPr lang="en-US" altLang="zh-CN" sz="3600" b="1" dirty="0" smtClean="0">
                <a:solidFill>
                  <a:schemeClr val="bg1"/>
                </a:solidFill>
                <a:latin typeface="汉仪中楷简" panose="02010604000101010101" pitchFamily="2" charset="-122"/>
                <a:ea typeface="汉仪中楷简" panose="02010604000101010101" pitchFamily="2" charset="-122"/>
              </a:rPr>
              <a:t>/Exod. 12:38</a:t>
            </a:r>
            <a:r>
              <a:rPr lang="en-US" altLang="zh-CN" sz="3200" b="1" dirty="0" smtClean="0">
                <a:solidFill>
                  <a:schemeClr val="bg1"/>
                </a:solidFill>
                <a:latin typeface="汉仪中楷简" panose="02010604000101010101" pitchFamily="2" charset="-122"/>
                <a:ea typeface="汉仪中楷简" panose="02010604000101010101" pitchFamily="2" charset="-122"/>
              </a:rPr>
              <a:t/>
            </a:r>
            <a:br>
              <a:rPr lang="en-US" altLang="zh-CN" sz="3200" b="1" dirty="0" smtClean="0">
                <a:solidFill>
                  <a:schemeClr val="bg1"/>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zh-CN" altLang="en-US" sz="3600" b="1" dirty="0" smtClean="0">
                <a:solidFill>
                  <a:schemeClr val="bg1"/>
                </a:solidFill>
                <a:latin typeface="汉仪中楷简" panose="02010604000101010101" pitchFamily="2" charset="-122"/>
                <a:ea typeface="汉仪中楷简" panose="02010604000101010101" pitchFamily="2" charset="-122"/>
              </a:rPr>
              <a:t>他们中间的闲杂人大起贪欲的心</a:t>
            </a:r>
            <a:r>
              <a:rPr lang="zh-CN" altLang="en-US" sz="3600" b="1" dirty="0" smtClean="0">
                <a:solidFill>
                  <a:srgbClr val="FFFF00"/>
                </a:solidFill>
                <a:latin typeface="汉仪中楷简" panose="02010604000101010101" pitchFamily="2" charset="-122"/>
                <a:ea typeface="汉仪中楷简" panose="02010604000101010101" pitchFamily="2" charset="-122"/>
              </a:rPr>
              <a:t>。以色列人又哭号说，谁给我们肉吃呢？</a:t>
            </a:r>
            <a:r>
              <a:rPr lang="en-US" altLang="zh-CN" sz="3600" b="1" dirty="0" smtClean="0">
                <a:solidFill>
                  <a:srgbClr val="FFFF00"/>
                </a:solidFill>
                <a:latin typeface="汉仪中楷简" panose="02010604000101010101" pitchFamily="2" charset="-122"/>
                <a:ea typeface="汉仪中楷简" panose="02010604000101010101" pitchFamily="2" charset="-122"/>
              </a:rPr>
              <a:t/>
            </a:r>
            <a:br>
              <a:rPr lang="en-US" altLang="zh-CN" sz="36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4The rabble </a:t>
            </a:r>
            <a:r>
              <a:rPr lang="en-US" altLang="zh-CN" sz="3200" b="1" dirty="0" smtClean="0">
                <a:solidFill>
                  <a:srgbClr val="FFFF00"/>
                </a:solidFill>
                <a:latin typeface="汉仪中楷简" panose="02010604000101010101" pitchFamily="2" charset="-122"/>
                <a:ea typeface="汉仪中楷简" panose="02010604000101010101" pitchFamily="2" charset="-122"/>
              </a:rPr>
              <a:t>with them began to crave other food, and again the Israelites started wailing and said, ‘If only we had meat to eat!                    </a:t>
            </a:r>
            <a:br>
              <a:rPr lang="en-US" altLang="zh-CN" sz="3200" b="1" dirty="0" smtClean="0">
                <a:solidFill>
                  <a:srgbClr val="FFFF00"/>
                </a:solidFill>
                <a:latin typeface="汉仪中楷简" panose="02010604000101010101" pitchFamily="2" charset="-122"/>
                <a:ea typeface="汉仪中楷简" panose="02010604000101010101" pitchFamily="2" charset="-122"/>
              </a:rPr>
            </a:br>
            <a:r>
              <a:rPr lang="en-US" altLang="zh-CN" sz="3600" b="1" dirty="0" smtClean="0">
                <a:solidFill>
                  <a:srgbClr val="FFFF00"/>
                </a:solidFill>
                <a:latin typeface="汉仪中楷简" panose="02010604000101010101" pitchFamily="2" charset="-122"/>
                <a:ea typeface="汉仪中楷简" panose="02010604000101010101" pitchFamily="2" charset="-122"/>
              </a:rPr>
              <a:t>                     </a:t>
            </a:r>
            <a:r>
              <a:rPr lang="zh-CN" altLang="en-US" sz="3600" b="1" dirty="0" smtClean="0">
                <a:solidFill>
                  <a:schemeClr val="bg1"/>
                </a:solidFill>
                <a:latin typeface="汉仪中楷简" panose="02010604000101010101" pitchFamily="2" charset="-122"/>
                <a:ea typeface="汉仪中楷简" panose="02010604000101010101" pitchFamily="2" charset="-122"/>
              </a:rPr>
              <a:t>民</a:t>
            </a:r>
            <a:r>
              <a:rPr lang="en-US" altLang="zh-CN" sz="3600" b="1" dirty="0" smtClean="0">
                <a:solidFill>
                  <a:schemeClr val="bg1"/>
                </a:solidFill>
                <a:latin typeface="汉仪中楷简" panose="02010604000101010101" pitchFamily="2" charset="-122"/>
                <a:ea typeface="汉仪中楷简" panose="02010604000101010101" pitchFamily="2" charset="-122"/>
              </a:rPr>
              <a:t>/Num.11:4</a:t>
            </a:r>
            <a:endParaRPr lang="en-US" sz="3600" b="1" dirty="0">
              <a:solidFill>
                <a:schemeClr val="bg1"/>
              </a:solidFill>
              <a:latin typeface="汉仪中楷简" panose="02010604000101010101" pitchFamily="2" charset="-122"/>
              <a:ea typeface="汉仪中楷简" panose="02010604000101010101" pitchFamily="2" charset="-122"/>
            </a:endParaRPr>
          </a:p>
        </p:txBody>
      </p:sp>
    </p:spTree>
    <p:extLst>
      <p:ext uri="{BB962C8B-B14F-4D97-AF65-F5344CB8AC3E}">
        <p14:creationId xmlns="" xmlns:p14="http://schemas.microsoft.com/office/powerpoint/2010/main" val="1667508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6858000"/>
          </a:xfrm>
        </p:spPr>
        <p:txBody>
          <a:bodyPr/>
          <a:lstStyle/>
          <a:p>
            <a:pPr algn="l"/>
            <a:r>
              <a:rPr lang="zh-CN" altLang="en-US" sz="3600" b="1" dirty="0" smtClean="0">
                <a:solidFill>
                  <a:srgbClr val="FFFF00"/>
                </a:solidFill>
                <a:latin typeface="汉仪中楷简" panose="02010604000101010101" pitchFamily="2" charset="-122"/>
                <a:ea typeface="汉仪中楷简" panose="02010604000101010101" pitchFamily="2" charset="-122"/>
              </a:rPr>
              <a:t>二</a:t>
            </a:r>
            <a:endParaRPr lang="en-US" sz="3600" b="1" dirty="0">
              <a:solidFill>
                <a:srgbClr val="FFFF00"/>
              </a:solidFill>
              <a:latin typeface="汉仪中楷简" panose="02010604000101010101" pitchFamily="2" charset="-122"/>
              <a:ea typeface="汉仪中楷简" panose="02010604000101010101" pitchFamily="2" charset="-122"/>
            </a:endParaRPr>
          </a:p>
        </p:txBody>
      </p:sp>
      <p:pic>
        <p:nvPicPr>
          <p:cNvPr id="1026" name="Picture 2" descr="F:\2023 证道\你的目光要转向神\bd29bbfd2f38c4bcdaece33def07a6cb.jpg"/>
          <p:cNvPicPr>
            <a:picLocks noChangeAspect="1" noChangeArrowheads="1"/>
          </p:cNvPicPr>
          <p:nvPr/>
        </p:nvPicPr>
        <p:blipFill>
          <a:blip r:embed="rId2"/>
          <a:srcRect/>
          <a:stretch>
            <a:fillRect/>
          </a:stretch>
        </p:blipFill>
        <p:spPr bwMode="auto">
          <a:xfrm>
            <a:off x="0" y="-1"/>
            <a:ext cx="9144000" cy="6864849"/>
          </a:xfrm>
          <a:prstGeom prst="rect">
            <a:avLst/>
          </a:prstGeom>
          <a:noFill/>
        </p:spPr>
      </p:pic>
    </p:spTree>
    <p:extLst>
      <p:ext uri="{BB962C8B-B14F-4D97-AF65-F5344CB8AC3E}">
        <p14:creationId xmlns="" xmlns:p14="http://schemas.microsoft.com/office/powerpoint/2010/main" val="3559121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13409</TotalTime>
  <Words>431</Words>
  <Application>Microsoft Office PowerPoint</Application>
  <PresentationFormat>On-screen Show (4:3)</PresentationFormat>
  <Paragraphs>35</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主题</vt:lpstr>
      <vt:lpstr>你的目光要转向神 Turn your eyes upon the God 书 1：1-9</vt:lpstr>
      <vt:lpstr>祈祷/Prayer</vt:lpstr>
      <vt:lpstr>一、摩西的助手：约书亚 I. Moses’ assistant: Joshua    1：1耶和华的仆人摩西死了以后，耶和华晓谕摩西的帮手，嫩的儿子约书亚，  1After the death of Moses the servant of the Lord, the Lord said to Joshua son of Nun, Moses’ assistant: </vt:lpstr>
      <vt:lpstr>摩西对约书亚说，你为我们选出人来，出去和亚玛力人争战。明天我手里要拿着神的杖，站在山顶上。  9Moses said to Joshua, ‘Choose some of our men and go out to fight the Amalekites. Tomorrow I will stand on top of the hill with the staff of God in my hands.’   摩西和他的帮手约书亚起来，上了神的山……在山上四十昼夜。 Then Moses set out with Joshua his assistant, and Moses went up on the mountain of God… he stayed on the mountain forty days and forty nights.      出/Exod. 17：9；24：13-18</vt:lpstr>
      <vt:lpstr>14耶和华对摩西说，你的死期临近了。要召约书亚来，你们二人站在会幕里，我好嘱咐他。于是摩西和约书亚去站在会幕里。   14The Lord said to Moses, ‘Now the day of your death is near. Call Joshua and present yourselves at the tent of meeting, where I will commission him.’ So Moses and Joshua came and presented themselves at the tent of meeting.                     申/Deu. 31:14</vt:lpstr>
      <vt:lpstr>11他们对摩西说，难道在埃及没有坟地，你把我们带来死在旷野吗？你为什么这样待我们，将我们从埃及领出来呢？ 12我们在埃及岂没有对你说过，不要搅扰我们，容我们服事埃及人吗？因为服事埃及人比死在旷野还好。    11They said to Moses, ‘Was it because there were no graves in Egypt that you brought us to the desert to die … Didn’t we say to you in Egypt, “Leave us alone; let us serve the Egyptians….                     出/Exod. 14:11-12</vt:lpstr>
      <vt:lpstr>不要惧怕，只管站住，看耶和华今天向你们的要施行的救恩！  ‘Do not be afraid. Stand firm and you will see the deliverance the Lord will bring you today.</vt:lpstr>
      <vt:lpstr>又有许多闲杂人，并有羊群牛群，和他们一同上去。 38Many other people went up with them, and also large droves of livestock, both flocks and herds.           出/Exod. 12:38  他们中间的闲杂人大起贪欲的心。以色列人又哭号说，谁给我们肉吃呢？ 4The rabble with them began to crave other food, and again the Israelites started wailing and said, ‘If only we had meat to eat!                                          民/Num.11:4</vt:lpstr>
      <vt:lpstr>二</vt:lpstr>
      <vt:lpstr>二、蒙神呼召的约书亚 II、Joshua: called by God  1、约书亚看自己所带领的以色列人 1.Joshua looks at the Israelites that he was leading</vt:lpstr>
      <vt:lpstr>23过了多年，埃及王死了。以色列人因作苦工，就叹息哀求，他们的哀声达于神。24神听见他们的哀声，就记念他与亚伯拉罕，以撒，雅各所立的约。25神看顾以色列人，也知道他们的苦情。    23During that long period, the king of Egypt died. The Israelites groaned in their slavery and cried out, and their cry for help because of their slavery went up to God. 24God heard their groaning and he remembered his covenant with Abraham, with Isaac and with Jacob. 25So God looked on the Israelites and was concerned about them.                    出/Exod. 2:23-25</vt:lpstr>
      <vt:lpstr>……以色列会中的二百五十个首领……聚集攻击摩西，亚伦，说，你们擅自专权。全会众个个既是圣洁，耶和华也在他们中间，你们为什么自高，超过耶和华的会众呢？    … and rose up against Moses. With them were 250 …They came as a group to oppose Moses and Aaron and said to them, ‘You have gone too far! The whole community is holy, every one of them, and the Lord is with them. Why then do you set yourselves above the Lord’s assembly?’                     民/Num. 16:1-4</vt:lpstr>
      <vt:lpstr>4摩西就呼求耶和华说，我向这百姓怎样行呢？他们几乎要拿石头打死我。  4Then Moses cried out to the Lord, ‘What am I to do with these people? They are almost ready to stone me.’                    出/Exod. 17:4</vt:lpstr>
      <vt:lpstr>2、约书亚看迦南人 2.Joshua looks at the Canaanites   28然而住那地的民强壮，城邑也坚固宽大……我们所窥探，经过之地是吞吃居民之地，我们在那里所看见的人民都身量高大……据我们看，自己就如蚱蜢一样。据他们看，我们也是如此。   But the people who live there are powerful, and the cities are fortified and very large...The land we explored devours those living in it. All the people we saw there are of great size...We seemed like grasshoppers in our own eyes, and we looked the same to them.’ 民/Num.13:28; 32-33</vt:lpstr>
      <vt:lpstr>3、约书亚看自己 3.Joshua looks at himself   10摩西听见百姓各在各家的帐棚门口哭号……摩西对耶和华说，你为何苦待仆人，我为何不在你眼前蒙恩，竟把这管理百姓的重任加在我身上呢……我从哪里得肉给这百姓吃呢？他们都向我哭号说，你给我们肉吃吧。14管理这百姓的责任太重了，我独自担当不起。15你这样待我，我若在你眼前蒙恩，求你立时将我杀了，不叫我见自己的苦情。                                           民/Num.11：10-15</vt:lpstr>
      <vt:lpstr>6节你当刚强壮胆…… 6Be strong and courageous,  7节只要刚强，大大壮胆…… 7‘Be strong and very courageous.   9节我岂没有吩咐你吗？你当刚强壮胆！不要惧怕，也不要惊惶…… 9Have I not commanded you? Be strong and courageous. Do not be afraid; do not be discouraged, </vt:lpstr>
      <vt:lpstr>三、你的目光要转向神 III. Turn your eyes upon the God    1耶和华的仆人摩西死了以后，耶和华晓谕摩西的帮手，嫩的儿子约书亚，说，  1After the death of Moses the servant of the Lord, the Lord said to Joshua son of Nun, Moses’ assistant:</vt:lpstr>
      <vt:lpstr> 不要再看                  而是要仰望神  Don’t look at                    but turn your                                     eyes on God                    你不要看摩西了，他只不过是个人，他已经去世了；你也不要看以色列人、迦南人、和你自己了，因为你越看越惊惶，越害怕。你要看我，将你的目光转向我。我必不撇下你，也不丢弃你。无论你往哪里去，我必与你同在。我怎样与摩西同在，也必与你同在。你平生的日子，必无一人能在你面前站立得住。</vt:lpstr>
      <vt:lpstr>A、提醒/Reminder：《你的目光要转向神》 </vt:lpstr>
      <vt:lpstr>B、使命/Mission  2我的仆人摩西死了。现在你要起来，和众百姓过这约旦河，往我所要赐给以色列人的地去。   2‘Moses my servant is dead. Now then, you and all these people, get ready to cross the River Jordan into the land I am about to give to them – to the Israelites.                               书/Josh.1:2</vt:lpstr>
      <vt:lpstr>C、应许/promise  3凡你们脚掌所踏之地，我都照着我所应许摩西的话赐给你们了……你平生的日子，必无一人能在你面前站立得住。我怎样与摩西同在，也必照样与你同在。我必不撇下你，也不丢弃你。 3I will give you every place where you set your foot, as I promised Moses...No one will be able to stand against you all the days of your life. As I was with Moses, so I will be with you; I will never leave you nor forsake you.         书/Josh.1:3-5</vt:lpstr>
      <vt:lpstr>总结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cp:lastModifiedBy>Peter Tian</cp:lastModifiedBy>
  <cp:revision>430</cp:revision>
  <dcterms:modified xsi:type="dcterms:W3CDTF">2023-09-02T14:59:47Z</dcterms:modified>
</cp:coreProperties>
</file>