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3" r:id="rId1"/>
  </p:sldMasterIdLst>
  <p:notesMasterIdLst>
    <p:notesMasterId r:id="rId31"/>
  </p:notesMasterIdLst>
  <p:sldIdLst>
    <p:sldId id="599" r:id="rId2"/>
    <p:sldId id="585" r:id="rId3"/>
    <p:sldId id="626" r:id="rId4"/>
    <p:sldId id="600" r:id="rId5"/>
    <p:sldId id="611" r:id="rId6"/>
    <p:sldId id="612" r:id="rId7"/>
    <p:sldId id="613" r:id="rId8"/>
    <p:sldId id="586" r:id="rId9"/>
    <p:sldId id="604" r:id="rId10"/>
    <p:sldId id="628" r:id="rId11"/>
    <p:sldId id="605" r:id="rId12"/>
    <p:sldId id="606" r:id="rId13"/>
    <p:sldId id="602" r:id="rId14"/>
    <p:sldId id="608" r:id="rId15"/>
    <p:sldId id="609" r:id="rId16"/>
    <p:sldId id="610" r:id="rId17"/>
    <p:sldId id="615" r:id="rId18"/>
    <p:sldId id="614" r:id="rId19"/>
    <p:sldId id="625" r:id="rId20"/>
    <p:sldId id="617" r:id="rId21"/>
    <p:sldId id="616" r:id="rId22"/>
    <p:sldId id="618" r:id="rId23"/>
    <p:sldId id="627" r:id="rId24"/>
    <p:sldId id="620" r:id="rId25"/>
    <p:sldId id="623" r:id="rId26"/>
    <p:sldId id="622" r:id="rId27"/>
    <p:sldId id="621" r:id="rId28"/>
    <p:sldId id="624" r:id="rId29"/>
    <p:sldId id="27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F9B912-3753-106C-BD6B-2CE3E3F31D7B}" name="Linghui Tian" initials="LT" userId="S::lptian@lincolnchristian.edu::5da2c850-7583-4ae2-8b96-b66f6bf5d4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0000"/>
    <a:srgbClr val="FF9933"/>
    <a:srgbClr val="FF0000"/>
    <a:srgbClr val="FF3399"/>
    <a:srgbClr val="782C74"/>
    <a:srgbClr val="190894"/>
    <a:srgbClr val="D47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96" autoAdjust="0"/>
    <p:restoredTop sz="94581" autoAdjust="0"/>
  </p:normalViewPr>
  <p:slideViewPr>
    <p:cSldViewPr>
      <p:cViewPr varScale="1">
        <p:scale>
          <a:sx n="77" d="100"/>
          <a:sy n="77" d="100"/>
        </p:scale>
        <p:origin x="547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9B451-3BAC-47BC-844A-A269722A73F9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4E2D1-9FB1-44AE-A2CC-4C81BFD96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1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20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68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261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altLang="zh-CN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666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20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27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647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154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0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15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14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77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443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65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45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5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E4B38957-97F9-44C9-9CEE-3BB5BF79F01E}" type="datetimeFigureOut">
              <a:rPr lang="zh-CN" altLang="en-US" smtClean="0"/>
              <a:pPr>
                <a:defRPr/>
              </a:pPr>
              <a:t>2023/7/8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6C53CC-9CDA-4A13-A3F0-62F01CCFB9F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87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  <p:sldLayoutId id="2147484755" r:id="rId12"/>
    <p:sldLayoutId id="2147484756" r:id="rId13"/>
    <p:sldLayoutId id="2147484757" r:id="rId14"/>
    <p:sldLayoutId id="2147484758" r:id="rId15"/>
    <p:sldLayoutId id="2147484759" r:id="rId16"/>
    <p:sldLayoutId id="2147484760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F26B7-FB98-AD79-8A4B-34F14540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452718"/>
            <a:ext cx="9252520" cy="1400530"/>
          </a:xfrm>
        </p:spPr>
        <p:txBody>
          <a:bodyPr/>
          <a:lstStyle/>
          <a:p>
            <a:r>
              <a:rPr lang="zh-CN" altLang="en-US"/>
              <a:t>        </a:t>
            </a:r>
            <a:br>
              <a:rPr lang="en-US" altLang="zh-CN"/>
            </a:br>
            <a:r>
              <a:rPr lang="en-US" altLang="zh-CN" sz="6600"/>
              <a:t> </a:t>
            </a:r>
            <a:r>
              <a:rPr lang="zh-CN" altLang="en-US" sz="7200" b="1"/>
              <a:t>两个小钱带来的思考</a:t>
            </a:r>
            <a:endParaRPr lang="zh-CN" altLang="en-US" sz="7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A4C5F-AF73-20F4-C282-813B6C2F5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3645024"/>
            <a:ext cx="6711654" cy="2603382"/>
          </a:xfrm>
        </p:spPr>
        <p:txBody>
          <a:bodyPr>
            <a:normAutofit/>
          </a:bodyPr>
          <a:lstStyle/>
          <a:p>
            <a:r>
              <a:rPr lang="zh-CN" altLang="en-US" sz="5400" b="1"/>
              <a:t>马可福音</a:t>
            </a:r>
            <a:r>
              <a:rPr lang="en-US" altLang="zh-CN" sz="5400" b="1"/>
              <a:t>12</a:t>
            </a:r>
            <a:r>
              <a:rPr lang="zh-CN" altLang="en-US" sz="5400" b="1"/>
              <a:t>：</a:t>
            </a:r>
            <a:r>
              <a:rPr lang="en-US" altLang="zh-CN" sz="5400" b="1"/>
              <a:t>28-44</a:t>
            </a:r>
            <a:endParaRPr lang="zh-CN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7893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8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50" name="Picture 30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51" name="Oval 32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2" name="Picture 34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53" name="Picture 36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54" name="Rectangle 38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A7CCF-5EB9-2886-369E-6514A4C7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260648"/>
            <a:ext cx="6966946" cy="11717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zh-CN" altLang="en-US" sz="5200" dirty="0"/>
              <a:t>其二 谈钱伤感情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93D7D-16AF-D4B6-01DB-0B973E368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809" y="2892347"/>
            <a:ext cx="2688195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9AFCA-DC29-8966-EDC4-5644FAE11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041" y="2276872"/>
            <a:ext cx="3319922" cy="25879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890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E62A-2C45-5795-6DFB-F94BC16A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718"/>
            <a:ext cx="9036496" cy="6360658"/>
          </a:xfrm>
        </p:spPr>
        <p:txBody>
          <a:bodyPr/>
          <a:lstStyle/>
          <a:p>
            <a:br>
              <a:rPr lang="en-US" altLang="zh-CN" dirty="0"/>
            </a:b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3F94B2-5982-7FAC-48ED-E4FD6448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4686"/>
            <a:ext cx="8568952" cy="65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5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9C68F-01C5-CA9A-B11B-ED33AAD8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DB7766-27CC-79DC-6351-06E8383D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6552728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290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6CF0-A13A-D210-6FB0-92D05BE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468544" cy="6813376"/>
          </a:xfrm>
        </p:spPr>
        <p:txBody>
          <a:bodyPr/>
          <a:lstStyle/>
          <a:p>
            <a:br>
              <a:rPr lang="en-US" altLang="zh-CN" dirty="0"/>
            </a:b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4F818-5F8F-6BB0-4B0E-8D32EB738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16632"/>
            <a:ext cx="5373216" cy="6696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C5709-5EA9-3B43-CF74-92D15A19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89" y="548680"/>
            <a:ext cx="314096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9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DE92A8BB-07B9-40DB-984F-2CB1A2535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CDDB745-6C26-4B79-9EF2-08E3E4AB9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80B3FE6C-0A59-4114-88CB-3C3172D6A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35162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524E6-C53A-125E-4AD7-E140E66F26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2392"/>
          <a:stretch/>
        </p:blipFill>
        <p:spPr>
          <a:xfrm>
            <a:off x="251733" y="274937"/>
            <a:ext cx="3910577" cy="2147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DA3A238-516A-4076-B3C2-230D91350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36999"/>
            <a:ext cx="9143771" cy="3721001"/>
          </a:xfrm>
          <a:custGeom>
            <a:avLst/>
            <a:gdLst>
              <a:gd name="connsiteX0" fmla="*/ 1 w 12191696"/>
              <a:gd name="connsiteY0" fmla="*/ 0 h 3721001"/>
              <a:gd name="connsiteX1" fmla="*/ 71932 w 12191696"/>
              <a:gd name="connsiteY1" fmla="*/ 12261 h 3721001"/>
              <a:gd name="connsiteX2" fmla="*/ 282849 w 12191696"/>
              <a:gd name="connsiteY2" fmla="*/ 48342 h 3721001"/>
              <a:gd name="connsiteX3" fmla="*/ 436464 w 12191696"/>
              <a:gd name="connsiteY3" fmla="*/ 73565 h 3721001"/>
              <a:gd name="connsiteX4" fmla="*/ 619339 w 12191696"/>
              <a:gd name="connsiteY4" fmla="*/ 100188 h 3721001"/>
              <a:gd name="connsiteX5" fmla="*/ 836351 w 12191696"/>
              <a:gd name="connsiteY5" fmla="*/ 132066 h 3721001"/>
              <a:gd name="connsiteX6" fmla="*/ 1076528 w 12191696"/>
              <a:gd name="connsiteY6" fmla="*/ 165696 h 3721001"/>
              <a:gd name="connsiteX7" fmla="*/ 1347183 w 12191696"/>
              <a:gd name="connsiteY7" fmla="*/ 201077 h 3721001"/>
              <a:gd name="connsiteX8" fmla="*/ 1642223 w 12191696"/>
              <a:gd name="connsiteY8" fmla="*/ 238560 h 3721001"/>
              <a:gd name="connsiteX9" fmla="*/ 1962864 w 12191696"/>
              <a:gd name="connsiteY9" fmla="*/ 276043 h 3721001"/>
              <a:gd name="connsiteX10" fmla="*/ 2304232 w 12191696"/>
              <a:gd name="connsiteY10" fmla="*/ 314226 h 3721001"/>
              <a:gd name="connsiteX11" fmla="*/ 2672421 w 12191696"/>
              <a:gd name="connsiteY11" fmla="*/ 349608 h 3721001"/>
              <a:gd name="connsiteX12" fmla="*/ 3057678 w 12191696"/>
              <a:gd name="connsiteY12" fmla="*/ 383588 h 3721001"/>
              <a:gd name="connsiteX13" fmla="*/ 3464881 w 12191696"/>
              <a:gd name="connsiteY13" fmla="*/ 414415 h 3721001"/>
              <a:gd name="connsiteX14" fmla="*/ 3889152 w 12191696"/>
              <a:gd name="connsiteY14" fmla="*/ 443841 h 3721001"/>
              <a:gd name="connsiteX15" fmla="*/ 4331710 w 12191696"/>
              <a:gd name="connsiteY15" fmla="*/ 471515 h 3721001"/>
              <a:gd name="connsiteX16" fmla="*/ 4558476 w 12191696"/>
              <a:gd name="connsiteY16" fmla="*/ 481324 h 3721001"/>
              <a:gd name="connsiteX17" fmla="*/ 4790118 w 12191696"/>
              <a:gd name="connsiteY17" fmla="*/ 492183 h 3721001"/>
              <a:gd name="connsiteX18" fmla="*/ 5025418 w 12191696"/>
              <a:gd name="connsiteY18" fmla="*/ 502342 h 3721001"/>
              <a:gd name="connsiteX19" fmla="*/ 5261937 w 12191696"/>
              <a:gd name="connsiteY19" fmla="*/ 508998 h 3721001"/>
              <a:gd name="connsiteX20" fmla="*/ 5503333 w 12191696"/>
              <a:gd name="connsiteY20" fmla="*/ 514953 h 3721001"/>
              <a:gd name="connsiteX21" fmla="*/ 5747166 w 12191696"/>
              <a:gd name="connsiteY21" fmla="*/ 521259 h 3721001"/>
              <a:gd name="connsiteX22" fmla="*/ 5995877 w 12191696"/>
              <a:gd name="connsiteY22" fmla="*/ 525462 h 3721001"/>
              <a:gd name="connsiteX23" fmla="*/ 6247026 w 12191696"/>
              <a:gd name="connsiteY23" fmla="*/ 525462 h 3721001"/>
              <a:gd name="connsiteX24" fmla="*/ 6500613 w 12191696"/>
              <a:gd name="connsiteY24" fmla="*/ 527564 h 3721001"/>
              <a:gd name="connsiteX25" fmla="*/ 6756639 w 12191696"/>
              <a:gd name="connsiteY25" fmla="*/ 525462 h 3721001"/>
              <a:gd name="connsiteX26" fmla="*/ 7016322 w 12191696"/>
              <a:gd name="connsiteY26" fmla="*/ 521259 h 3721001"/>
              <a:gd name="connsiteX27" fmla="*/ 7276005 w 12191696"/>
              <a:gd name="connsiteY27" fmla="*/ 517405 h 3721001"/>
              <a:gd name="connsiteX28" fmla="*/ 7539345 w 12191696"/>
              <a:gd name="connsiteY28" fmla="*/ 508998 h 3721001"/>
              <a:gd name="connsiteX29" fmla="*/ 7805124 w 12191696"/>
              <a:gd name="connsiteY29" fmla="*/ 500240 h 3721001"/>
              <a:gd name="connsiteX30" fmla="*/ 8070903 w 12191696"/>
              <a:gd name="connsiteY30" fmla="*/ 490081 h 3721001"/>
              <a:gd name="connsiteX31" fmla="*/ 8339121 w 12191696"/>
              <a:gd name="connsiteY31" fmla="*/ 475719 h 3721001"/>
              <a:gd name="connsiteX32" fmla="*/ 8609776 w 12191696"/>
              <a:gd name="connsiteY32" fmla="*/ 458554 h 3721001"/>
              <a:gd name="connsiteX33" fmla="*/ 8881651 w 12191696"/>
              <a:gd name="connsiteY33" fmla="*/ 442089 h 3721001"/>
              <a:gd name="connsiteX34" fmla="*/ 9153526 w 12191696"/>
              <a:gd name="connsiteY34" fmla="*/ 421071 h 3721001"/>
              <a:gd name="connsiteX35" fmla="*/ 9429058 w 12191696"/>
              <a:gd name="connsiteY35" fmla="*/ 395848 h 3721001"/>
              <a:gd name="connsiteX36" fmla="*/ 9700933 w 12191696"/>
              <a:gd name="connsiteY36" fmla="*/ 370626 h 3721001"/>
              <a:gd name="connsiteX37" fmla="*/ 9977684 w 12191696"/>
              <a:gd name="connsiteY37" fmla="*/ 341551 h 3721001"/>
              <a:gd name="connsiteX38" fmla="*/ 10255655 w 12191696"/>
              <a:gd name="connsiteY38" fmla="*/ 309672 h 3721001"/>
              <a:gd name="connsiteX39" fmla="*/ 10529968 w 12191696"/>
              <a:gd name="connsiteY39" fmla="*/ 276043 h 3721001"/>
              <a:gd name="connsiteX40" fmla="*/ 10807939 w 12191696"/>
              <a:gd name="connsiteY40" fmla="*/ 236808 h 3721001"/>
              <a:gd name="connsiteX41" fmla="*/ 11084690 w 12191696"/>
              <a:gd name="connsiteY41" fmla="*/ 194771 h 3721001"/>
              <a:gd name="connsiteX42" fmla="*/ 11362661 w 12191696"/>
              <a:gd name="connsiteY42" fmla="*/ 153085 h 3721001"/>
              <a:gd name="connsiteX43" fmla="*/ 11639412 w 12191696"/>
              <a:gd name="connsiteY43" fmla="*/ 104392 h 3721001"/>
              <a:gd name="connsiteX44" fmla="*/ 11914945 w 12191696"/>
              <a:gd name="connsiteY44" fmla="*/ 54648 h 3721001"/>
              <a:gd name="connsiteX45" fmla="*/ 12191696 w 12191696"/>
              <a:gd name="connsiteY45" fmla="*/ 2452 h 3721001"/>
              <a:gd name="connsiteX46" fmla="*/ 12191696 w 12191696"/>
              <a:gd name="connsiteY46" fmla="*/ 2802467 h 3721001"/>
              <a:gd name="connsiteX47" fmla="*/ 12191695 w 12191696"/>
              <a:gd name="connsiteY47" fmla="*/ 2802467 h 3721001"/>
              <a:gd name="connsiteX48" fmla="*/ 12191695 w 12191696"/>
              <a:gd name="connsiteY48" fmla="*/ 3721001 h 3721001"/>
              <a:gd name="connsiteX49" fmla="*/ 0 w 12191696"/>
              <a:gd name="connsiteY49" fmla="*/ 3721001 h 3721001"/>
              <a:gd name="connsiteX50" fmla="*/ 0 w 12191696"/>
              <a:gd name="connsiteY50" fmla="*/ 2233825 h 3721001"/>
              <a:gd name="connsiteX51" fmla="*/ 1 w 12191696"/>
              <a:gd name="connsiteY51" fmla="*/ 2233825 h 372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696" h="3721001">
                <a:moveTo>
                  <a:pt x="1" y="0"/>
                </a:moveTo>
                <a:lnTo>
                  <a:pt x="71932" y="12261"/>
                </a:lnTo>
                <a:lnTo>
                  <a:pt x="282849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3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802467"/>
                </a:lnTo>
                <a:lnTo>
                  <a:pt x="12191695" y="2802467"/>
                </a:lnTo>
                <a:lnTo>
                  <a:pt x="12191695" y="3721001"/>
                </a:lnTo>
                <a:lnTo>
                  <a:pt x="0" y="3721001"/>
                </a:lnTo>
                <a:lnTo>
                  <a:pt x="0" y="2233825"/>
                </a:lnTo>
                <a:lnTo>
                  <a:pt x="1" y="223382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23A13-A80B-13A5-D994-D4096AEA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717032"/>
            <a:ext cx="8928992" cy="2774359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zh-CN" altLang="en-US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圣经中很多经文告诉我们怎样挣钱，也教导我们怎么样花钱，怎么样消费，怎么样正确合理的看待和使用钱财。</a:t>
            </a:r>
            <a:br>
              <a:rPr lang="en-US" altLang="zh-CN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altLang="zh-CN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zh-CN" altLang="en-US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我们只是金钱的管家，不是金钱的主人，有一天我们会在主人面前交账。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AE752-1688-61FA-DB46-49F5D9083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247" y="1019239"/>
            <a:ext cx="4611626" cy="24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7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01506-5EB2-3C4C-235D-9D4C19991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80"/>
            <a:ext cx="9108504" cy="6309320"/>
          </a:xfrm>
        </p:spPr>
        <p:txBody>
          <a:bodyPr/>
          <a:lstStyle/>
          <a:p>
            <a:br>
              <a:rPr lang="zh-CN" altLang="en-US" dirty="0"/>
            </a:br>
            <a:br>
              <a:rPr lang="zh-CN" altLang="en-US" dirty="0"/>
            </a:br>
            <a:endParaRPr lang="zh-CN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61D70-7685-9DE6-B26C-3B9279C6A179}"/>
              </a:ext>
            </a:extLst>
          </p:cNvPr>
          <p:cNvSpPr txBox="1"/>
          <p:nvPr/>
        </p:nvSpPr>
        <p:spPr>
          <a:xfrm>
            <a:off x="323528" y="548680"/>
            <a:ext cx="79928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/>
              <a:t>一、寡妇的奉献是感恩的方式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B4161-C80D-E97D-5B19-E14417C2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916832"/>
            <a:ext cx="2859272" cy="2520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680764-6C01-064E-A5BB-574AC4DF5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6" y="4293096"/>
            <a:ext cx="4383404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7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5D346-FCEC-B06A-DB77-32F9E37FE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" y="548680"/>
            <a:ext cx="8409880" cy="59766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006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A67C-D468-EC2E-FD11-99ECE3D2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9001000" cy="1520592"/>
          </a:xfrm>
        </p:spPr>
        <p:txBody>
          <a:bodyPr/>
          <a:lstStyle/>
          <a:p>
            <a:r>
              <a:rPr lang="zh-CN" altLang="en-US" sz="4000" dirty="0"/>
              <a:t>在古时候因为没有纸币，只有硬币，而且硬币是用金，银，铜来制造的。</a:t>
            </a:r>
            <a:br>
              <a:rPr lang="en-US" altLang="zh-CN" sz="4000" dirty="0"/>
            </a:br>
            <a:r>
              <a:rPr lang="zh-CN" altLang="en-US" sz="4000" dirty="0"/>
              <a:t>所以当这些钱币投入到银库的时候，就会发出响亮的声音。</a:t>
            </a:r>
          </a:p>
        </p:txBody>
      </p:sp>
    </p:spTree>
    <p:extLst>
      <p:ext uri="{BB962C8B-B14F-4D97-AF65-F5344CB8AC3E}">
        <p14:creationId xmlns:p14="http://schemas.microsoft.com/office/powerpoint/2010/main" val="3067891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80AADE-EDE0-177F-AA58-D4D7D6C779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3608" y="1844824"/>
            <a:ext cx="3298825" cy="420501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CDB609-47D7-D9BA-D6B6-BF3A5290F5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96136" y="764704"/>
            <a:ext cx="2754811" cy="37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0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1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9" name="Oval 15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17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1" name="Picture 19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2" name="Rectangle 21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ACD3EA-6D1D-C915-B46A-7B3CB1A2F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659" y="469305"/>
            <a:ext cx="4178299" cy="557106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239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ctrTitle"/>
          </p:nvPr>
        </p:nvSpPr>
        <p:spPr/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br>
              <a:rPr lang="en-US" altLang="zh-CN" sz="1100" b="1" dirty="0"/>
            </a:br>
            <a:br>
              <a:rPr lang="en-US" altLang="zh-CN" sz="1100" b="1" dirty="0"/>
            </a:br>
            <a:br>
              <a:rPr lang="en-US" altLang="zh-CN" sz="1100" b="1" dirty="0"/>
            </a:br>
            <a:br>
              <a:rPr lang="en-US" altLang="zh-CN" sz="1100" b="1" dirty="0"/>
            </a:br>
            <a:br>
              <a:rPr lang="en-US" altLang="zh-CN" sz="1100" b="1" dirty="0"/>
            </a:br>
            <a:br>
              <a:rPr lang="en-US" altLang="zh-CN" sz="1100" b="1" dirty="0"/>
            </a:br>
            <a:br>
              <a:rPr lang="zh-CN" altLang="zh-CN" sz="1100" dirty="0"/>
            </a:br>
            <a:endParaRPr lang="zh-CN" altLang="en-US" sz="1100" b="1" dirty="0"/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EDA2FF51-82B4-4CC2-A934-CCC73AF34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635" y="770467"/>
            <a:ext cx="2703214" cy="5073862"/>
          </a:xfrm>
        </p:spPr>
        <p:txBody>
          <a:bodyPr/>
          <a:lstStyle/>
          <a:p>
            <a:r>
              <a:rPr lang="zh-CN" altLang="en-US" dirty="0"/>
              <a:t>        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 </a:t>
            </a:r>
            <a:r>
              <a:rPr lang="zh-CN" altLang="en-US" sz="6000" b="1" dirty="0"/>
              <a:t>祈  祷 </a:t>
            </a:r>
            <a:endParaRPr lang="en-US" sz="6000" b="1" dirty="0"/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160B1845-2377-43C8-AF9D-DEF65BC2928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736850"/>
            <a:ext cx="3805238" cy="3200400"/>
          </a:xfrm>
        </p:spPr>
        <p:txBody>
          <a:bodyPr wrap="square" anchor="t">
            <a:norm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26AB7-DB80-3364-B5C4-FCFB130C3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948" y="728700"/>
            <a:ext cx="57531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6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77D5-4376-C290-117E-1CB8D328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407770" cy="5856602"/>
          </a:xfrm>
        </p:spPr>
        <p:txBody>
          <a:bodyPr/>
          <a:lstStyle/>
          <a:p>
            <a:r>
              <a:rPr lang="zh-CN" altLang="en-US" dirty="0"/>
              <a:t>奉献是为了感谢神，</a:t>
            </a:r>
            <a:br>
              <a:rPr lang="en-US" altLang="zh-CN" dirty="0"/>
            </a:br>
            <a:r>
              <a:rPr lang="zh-CN" altLang="en-US" dirty="0"/>
              <a:t>奉献的原因就是感恩，</a:t>
            </a:r>
            <a:br>
              <a:rPr lang="en-US" altLang="zh-CN" dirty="0"/>
            </a:br>
            <a:r>
              <a:rPr lang="zh-CN" altLang="en-US" dirty="0"/>
              <a:t>是对上帝供应的一种感谢。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奉献不是为了博取别人的赞赏和歌颂。因为我知道我所拥有的一切都是上帝给我的礼物，人得货财的能力是来源于耶和华神。</a:t>
            </a:r>
          </a:p>
        </p:txBody>
      </p:sp>
    </p:spTree>
    <p:extLst>
      <p:ext uri="{BB962C8B-B14F-4D97-AF65-F5344CB8AC3E}">
        <p14:creationId xmlns:p14="http://schemas.microsoft.com/office/powerpoint/2010/main" val="4028865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FF1F-04DF-75B5-D086-D3C38704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452718"/>
            <a:ext cx="9001000" cy="5928610"/>
          </a:xfrm>
        </p:spPr>
        <p:txBody>
          <a:bodyPr/>
          <a:lstStyle/>
          <a:p>
            <a:r>
              <a:rPr lang="zh-CN" altLang="en-US" dirty="0"/>
              <a:t>主耶稣夸赞了寡妇的奉献，说这穷寡妇投入库里的，比众人所投的更多。别人都是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因为有余</a:t>
            </a:r>
            <a:r>
              <a:rPr lang="zh-CN" altLang="en-US" dirty="0"/>
              <a:t>，而她是把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养生的都献上</a:t>
            </a:r>
            <a:r>
              <a:rPr lang="zh-CN" altLang="en-US" b="1" dirty="0"/>
              <a:t>了</a:t>
            </a:r>
            <a:r>
              <a:rPr lang="zh-CN" altLang="en-US" dirty="0"/>
              <a:t>。那些财主是为了博取他人的赞赏和因为奉献多而突显出自己的富有，而穷寡妇是为了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对神的感恩</a:t>
            </a:r>
            <a:r>
              <a:rPr lang="zh-CN" altLang="en-US" dirty="0"/>
              <a:t>，虽然她所拥有的少而又少，但她对神充满了感恩之心，耶稣赞赏的是她的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感恩之心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64693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E8B0-BBB9-701B-546D-F7759C29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二、	寡妇的奉献是爱的表达。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55A5B-36E5-92C8-E868-40F0417C6923}"/>
              </a:ext>
            </a:extLst>
          </p:cNvPr>
          <p:cNvSpPr txBox="1"/>
          <p:nvPr/>
        </p:nvSpPr>
        <p:spPr>
          <a:xfrm>
            <a:off x="107504" y="1700808"/>
            <a:ext cx="892899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/>
              <a:t>	</a:t>
            </a:r>
            <a:r>
              <a:rPr lang="zh-CN" altLang="en-US" sz="3600" b="1" dirty="0"/>
              <a:t>那么她所献上的两个小钱，其实就是她全部养生的依赖。能让一个人倾其所有的把钱拿出来，一定是真爱。</a:t>
            </a:r>
            <a:endParaRPr lang="en-US" altLang="zh-CN" sz="3600" b="1" dirty="0"/>
          </a:p>
          <a:p>
            <a:endParaRPr lang="en-US" altLang="zh-CN" sz="3200" dirty="0"/>
          </a:p>
          <a:p>
            <a:r>
              <a:rPr lang="zh-CN" altLang="en-US" sz="3600" b="1" dirty="0"/>
              <a:t>穷寡妇做到了律法的要求，遵行了诫命。</a:t>
            </a:r>
          </a:p>
        </p:txBody>
      </p:sp>
    </p:spTree>
    <p:extLst>
      <p:ext uri="{BB962C8B-B14F-4D97-AF65-F5344CB8AC3E}">
        <p14:creationId xmlns:p14="http://schemas.microsoft.com/office/powerpoint/2010/main" val="4180309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25A6F-7E45-A29C-656E-FB3D63581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021288"/>
          </a:xfrm>
        </p:spPr>
        <p:txBody>
          <a:bodyPr/>
          <a:lstStyle/>
          <a:p>
            <a:pPr algn="ctr">
              <a:lnSpc>
                <a:spcPts val="6500"/>
              </a:lnSpc>
            </a:pPr>
            <a:r>
              <a:rPr lang="zh-CN" altLang="en-US" sz="4200" b="1" dirty="0">
                <a:solidFill>
                  <a:schemeClr val="tx1"/>
                </a:solidFill>
              </a:rPr>
              <a:t>第一要紧的就是说以色列啊，你要听</a:t>
            </a:r>
            <a:endParaRPr lang="en-US" altLang="zh-CN" sz="4200" b="1" dirty="0">
              <a:solidFill>
                <a:schemeClr val="tx1"/>
              </a:solidFill>
            </a:endParaRPr>
          </a:p>
          <a:p>
            <a:pPr algn="ctr">
              <a:lnSpc>
                <a:spcPts val="6500"/>
              </a:lnSpc>
            </a:pPr>
            <a:r>
              <a:rPr lang="zh-CN" altLang="en-US" sz="4200" b="1" dirty="0">
                <a:solidFill>
                  <a:schemeClr val="tx1"/>
                </a:solidFill>
              </a:rPr>
              <a:t>主我们的神是独一的主</a:t>
            </a:r>
            <a:endParaRPr lang="en-US" altLang="zh-CN" sz="4200" b="1" dirty="0">
              <a:solidFill>
                <a:schemeClr val="tx1"/>
              </a:solidFill>
            </a:endParaRPr>
          </a:p>
          <a:p>
            <a:pPr algn="ctr">
              <a:lnSpc>
                <a:spcPts val="6500"/>
              </a:lnSpc>
            </a:pPr>
            <a:r>
              <a:rPr lang="zh-CN" altLang="en-US" sz="4200" b="1" dirty="0">
                <a:solidFill>
                  <a:schemeClr val="tx1"/>
                </a:solidFill>
              </a:rPr>
              <a:t>你要尽心、尽性、尽意、尽力</a:t>
            </a:r>
            <a:endParaRPr lang="en-US" altLang="zh-CN" sz="4200" b="1" dirty="0">
              <a:solidFill>
                <a:schemeClr val="tx1"/>
              </a:solidFill>
            </a:endParaRPr>
          </a:p>
          <a:p>
            <a:pPr algn="ctr">
              <a:lnSpc>
                <a:spcPts val="6500"/>
              </a:lnSpc>
            </a:pPr>
            <a:r>
              <a:rPr lang="zh-CN" altLang="en-US" sz="4200" b="1" dirty="0">
                <a:solidFill>
                  <a:schemeClr val="tx1"/>
                </a:solidFill>
              </a:rPr>
              <a:t>爱主你的神</a:t>
            </a:r>
            <a:endParaRPr lang="en-US" altLang="zh-CN" sz="4200" b="1" dirty="0">
              <a:solidFill>
                <a:schemeClr val="tx1"/>
              </a:solidFill>
            </a:endParaRPr>
          </a:p>
          <a:p>
            <a:pPr algn="ctr">
              <a:lnSpc>
                <a:spcPts val="6500"/>
              </a:lnSpc>
            </a:pPr>
            <a:r>
              <a:rPr lang="zh-CN" altLang="en-US" sz="4200" b="1" dirty="0">
                <a:solidFill>
                  <a:schemeClr val="tx1"/>
                </a:solidFill>
              </a:rPr>
              <a:t>其次就是说，要爱人如已</a:t>
            </a:r>
            <a:endParaRPr lang="en-US" altLang="zh-CN" sz="4200" b="1" dirty="0">
              <a:solidFill>
                <a:schemeClr val="tx1"/>
              </a:solidFill>
            </a:endParaRPr>
          </a:p>
          <a:p>
            <a:pPr algn="ctr">
              <a:lnSpc>
                <a:spcPts val="6500"/>
              </a:lnSpc>
            </a:pPr>
            <a:r>
              <a:rPr lang="zh-CN" altLang="en-US" sz="4200" b="1" dirty="0">
                <a:solidFill>
                  <a:schemeClr val="tx1"/>
                </a:solidFill>
              </a:rPr>
              <a:t>再没有比这两条诫命更大的了</a:t>
            </a:r>
          </a:p>
        </p:txBody>
      </p:sp>
    </p:spTree>
    <p:extLst>
      <p:ext uri="{BB962C8B-B14F-4D97-AF65-F5344CB8AC3E}">
        <p14:creationId xmlns:p14="http://schemas.microsoft.com/office/powerpoint/2010/main" val="3103407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5A8BF7-F26C-E14A-95B8-A74E152B67CC}"/>
              </a:ext>
            </a:extLst>
          </p:cNvPr>
          <p:cNvSpPr txBox="1"/>
          <p:nvPr/>
        </p:nvSpPr>
        <p:spPr>
          <a:xfrm>
            <a:off x="755576" y="332656"/>
            <a:ext cx="7272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/>
              <a:t>三、</a:t>
            </a:r>
            <a:r>
              <a:rPr lang="zh-CN" altLang="en-US" sz="4000" dirty="0"/>
              <a:t>	</a:t>
            </a:r>
            <a:r>
              <a:rPr lang="zh-CN" altLang="en-US" sz="4000" b="1" dirty="0"/>
              <a:t>寡妇的奉献是信心的行动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60A71-5550-B2E1-B5FD-BA7EC20F9C04}"/>
              </a:ext>
            </a:extLst>
          </p:cNvPr>
          <p:cNvSpPr txBox="1"/>
          <p:nvPr/>
        </p:nvSpPr>
        <p:spPr>
          <a:xfrm>
            <a:off x="359532" y="1225689"/>
            <a:ext cx="842493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/>
              <a:t>这穷寡妇是自己不足，把她一切养生的都投上了”。这是多么大的一个举动，把所有养生的都投上了。</a:t>
            </a:r>
            <a:endParaRPr lang="en-US" altLang="zh-CN" sz="3600" b="1" dirty="0"/>
          </a:p>
          <a:p>
            <a:endParaRPr lang="en-US" altLang="zh-CN" sz="3600" b="1" dirty="0"/>
          </a:p>
          <a:p>
            <a:r>
              <a:rPr lang="zh-CN" altLang="en-US" sz="3600" b="1" dirty="0"/>
              <a:t>寡妇其实完全可以只奉献一个小钱，留下一个给自己用；或者她可以说，既然财主们都奉献了那么多，我这两个小钱不值一提，微不足道，何必多此一举呢？这得需要多么大的信心才敢把养生的这件大事交托在神手中呢？</a:t>
            </a:r>
          </a:p>
        </p:txBody>
      </p:sp>
    </p:spTree>
    <p:extLst>
      <p:ext uri="{BB962C8B-B14F-4D97-AF65-F5344CB8AC3E}">
        <p14:creationId xmlns:p14="http://schemas.microsoft.com/office/powerpoint/2010/main" val="2485727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17E4-8B01-87FC-95DC-7D745235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623794" cy="5928610"/>
          </a:xfrm>
        </p:spPr>
        <p:txBody>
          <a:bodyPr/>
          <a:lstStyle/>
          <a:p>
            <a:r>
              <a:rPr lang="zh-CN" altLang="en-US" dirty="0"/>
              <a:t>信心没有行为是死的。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耶稣</a:t>
            </a:r>
            <a:r>
              <a:rPr lang="zh-CN" altLang="en-US"/>
              <a:t>在这里不是</a:t>
            </a:r>
            <a:r>
              <a:rPr lang="zh-CN" altLang="en-US" dirty="0"/>
              <a:t>称赞她奉献的数量，而是肯定了她的信心，她把一切养生的都投上了。</a:t>
            </a:r>
          </a:p>
        </p:txBody>
      </p:sp>
    </p:spTree>
    <p:extLst>
      <p:ext uri="{BB962C8B-B14F-4D97-AF65-F5344CB8AC3E}">
        <p14:creationId xmlns:p14="http://schemas.microsoft.com/office/powerpoint/2010/main" val="1565972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2F84-9534-B0E9-F546-9EF89C88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479778" cy="5928610"/>
          </a:xfrm>
        </p:spPr>
        <p:txBody>
          <a:bodyPr/>
          <a:lstStyle/>
          <a:p>
            <a:r>
              <a:rPr lang="zh-CN" altLang="en-US" dirty="0"/>
              <a:t>信仰不单关乎理性，也有感性和灵性。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奉献的举动，直接关乎我们的灵性，灵性就是我们和神的关系，也是信心的表达和行动。</a:t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1406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2D14-AADF-7DE6-2C0A-11FCBC1A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                总结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0F800-505E-7A65-275C-E8C6D627D9BB}"/>
              </a:ext>
            </a:extLst>
          </p:cNvPr>
          <p:cNvSpPr txBox="1"/>
          <p:nvPr/>
        </p:nvSpPr>
        <p:spPr>
          <a:xfrm>
            <a:off x="107504" y="1268760"/>
            <a:ext cx="88569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/>
              <a:t>神先悦纳我们的心，才会看重我们的奉献。而我们的奉献不是对比别人有没有奉献？</a:t>
            </a:r>
            <a:endParaRPr lang="en-US" altLang="zh-CN" sz="3600" dirty="0"/>
          </a:p>
          <a:p>
            <a:r>
              <a:rPr lang="zh-CN" altLang="en-US" sz="3600" dirty="0"/>
              <a:t>别人奉献了多少？我奉献了是不是我就缺乏了？教会讲台提到奉献的时候是不是就是想要跟我们要钱？</a:t>
            </a:r>
            <a:endParaRPr lang="en-US" altLang="zh-CN" sz="3600" dirty="0"/>
          </a:p>
          <a:p>
            <a:r>
              <a:rPr lang="zh-CN" altLang="en-US" sz="3600" dirty="0"/>
              <a:t>奉献是出自与我们的灵性与神的会面，奉献可以洞察出我们对神是否有真实的感恩，对神是否有真实的爱，奉献也可以试验我们对神是否有信心。</a:t>
            </a:r>
          </a:p>
        </p:txBody>
      </p:sp>
    </p:spTree>
    <p:extLst>
      <p:ext uri="{BB962C8B-B14F-4D97-AF65-F5344CB8AC3E}">
        <p14:creationId xmlns:p14="http://schemas.microsoft.com/office/powerpoint/2010/main" val="2630676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50D7-C62C-8DA3-5701-4CB3573D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   </a:t>
            </a:r>
            <a:r>
              <a:rPr lang="zh-CN" altLang="en-US" sz="4800" b="1" dirty="0"/>
              <a:t>愿赐恩惠的神</a:t>
            </a:r>
            <a:br>
              <a:rPr lang="en-US" altLang="zh-CN" sz="4800" b="1" dirty="0"/>
            </a:br>
            <a:r>
              <a:rPr lang="en-US" altLang="zh-CN" sz="4800" b="1" dirty="0"/>
              <a:t>     </a:t>
            </a:r>
            <a:r>
              <a:rPr lang="zh-CN" altLang="en-US" sz="4800" b="1" dirty="0"/>
              <a:t>祝福每一位弟兄姐妹</a:t>
            </a:r>
          </a:p>
        </p:txBody>
      </p:sp>
    </p:spTree>
    <p:extLst>
      <p:ext uri="{BB962C8B-B14F-4D97-AF65-F5344CB8AC3E}">
        <p14:creationId xmlns:p14="http://schemas.microsoft.com/office/powerpoint/2010/main" val="1268919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6151377" y="1454963"/>
            <a:ext cx="2506847" cy="330838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Aft>
                <a:spcPts val="0"/>
              </a:spcAft>
              <a:buSzPts val="1400"/>
            </a:pPr>
            <a:br>
              <a:rPr lang="en-US" sz="2900"/>
            </a:br>
            <a:br>
              <a:rPr lang="en-US" sz="2900"/>
            </a:br>
            <a:br>
              <a:rPr lang="en-US" sz="2900"/>
            </a:br>
            <a:br>
              <a:rPr lang="en-US" sz="2900"/>
            </a:br>
            <a:br>
              <a:rPr lang="en-US" sz="2900"/>
            </a:br>
            <a:br>
              <a:rPr lang="en-US" sz="2900"/>
            </a:br>
            <a:br>
              <a:rPr lang="en-US" sz="2900"/>
            </a:br>
            <a:endParaRPr lang="en-US" sz="2900"/>
          </a:p>
        </p:txBody>
      </p:sp>
      <p:pic>
        <p:nvPicPr>
          <p:cNvPr id="1026" name="Picture 2" descr="怎样为主内姐妹祷告？_旷野呼声基督教网站">
            <a:extLst>
              <a:ext uri="{FF2B5EF4-FFF2-40B4-BE49-F238E27FC236}">
                <a16:creationId xmlns:a16="http://schemas.microsoft.com/office/drawing/2014/main" id="{2AF882BF-9083-F72E-623B-E8054CA87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27344" b="1"/>
          <a:stretch/>
        </p:blipFill>
        <p:spPr bwMode="auto">
          <a:xfrm>
            <a:off x="455886" y="609601"/>
            <a:ext cx="5209716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C54E58-CE9F-43EE-BBCE-35E566FD362F}"/>
              </a:ext>
            </a:extLst>
          </p:cNvPr>
          <p:cNvSpPr txBox="1"/>
          <p:nvPr/>
        </p:nvSpPr>
        <p:spPr>
          <a:xfrm>
            <a:off x="5868144" y="1772816"/>
            <a:ext cx="28083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9600" b="1" dirty="0">
                <a:solidFill>
                  <a:srgbClr val="FFFF00"/>
                </a:solidFill>
              </a:rPr>
              <a:t>祈祷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7856A53-9C6D-16AA-3B3B-3BD37C900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82600" y="648208"/>
            <a:ext cx="8178799" cy="55615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6867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F828-A6D9-A1EF-5DA3-A4573E0A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5" y="476672"/>
            <a:ext cx="3656643" cy="6040744"/>
          </a:xfrm>
        </p:spPr>
        <p:txBody>
          <a:bodyPr anchor="ctr">
            <a:normAutofit/>
          </a:bodyPr>
          <a:lstStyle/>
          <a:p>
            <a:pPr algn="ctr"/>
            <a:br>
              <a:rPr lang="en-US" altLang="zh-CN" dirty="0"/>
            </a:br>
            <a:r>
              <a:rPr lang="en-US" altLang="zh-CN" b="1" dirty="0">
                <a:solidFill>
                  <a:srgbClr val="FFFF00"/>
                </a:solidFill>
              </a:rPr>
              <a:t>1-3</a:t>
            </a:r>
            <a:r>
              <a:rPr lang="zh-CN" altLang="en-US" b="1" dirty="0">
                <a:solidFill>
                  <a:srgbClr val="FFFF00"/>
                </a:solidFill>
              </a:rPr>
              <a:t>章</a:t>
            </a:r>
            <a:br>
              <a:rPr lang="en-US" altLang="zh-CN" dirty="0"/>
            </a:br>
            <a:r>
              <a:rPr lang="zh-CN" altLang="en-US" dirty="0"/>
              <a:t>教义性</a:t>
            </a:r>
            <a:br>
              <a:rPr lang="en-US" altLang="zh-CN" dirty="0"/>
            </a:br>
            <a:r>
              <a:rPr lang="zh-CN" altLang="en-US" dirty="0"/>
              <a:t>论及我们与上帝之间的关系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E2C10-345E-9EC2-2545-5F6C1DE9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8" y="980729"/>
            <a:ext cx="3152587" cy="51845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zh-CN" sz="3800" dirty="0">
                <a:solidFill>
                  <a:schemeClr val="tx2"/>
                </a:solidFill>
              </a:rPr>
              <a:t>     </a:t>
            </a:r>
            <a:r>
              <a:rPr lang="en-US" altLang="zh-CN" sz="4400" b="1" dirty="0">
                <a:solidFill>
                  <a:srgbClr val="FFFF00"/>
                </a:solidFill>
              </a:rPr>
              <a:t>4-6</a:t>
            </a:r>
            <a:r>
              <a:rPr lang="zh-CN" altLang="en-US" sz="4400" b="1" dirty="0">
                <a:solidFill>
                  <a:srgbClr val="FFFF00"/>
                </a:solidFill>
              </a:rPr>
              <a:t>章</a:t>
            </a:r>
            <a:endParaRPr lang="en-US" altLang="zh-CN" sz="4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CN" altLang="en-US" sz="4400" dirty="0">
                <a:solidFill>
                  <a:schemeClr val="tx2"/>
                </a:solidFill>
              </a:rPr>
              <a:t>    实践性</a:t>
            </a:r>
            <a:endParaRPr lang="en-US" altLang="zh-CN" sz="4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zh-CN" altLang="en-US" sz="4400" dirty="0">
                <a:solidFill>
                  <a:schemeClr val="tx2"/>
                </a:solidFill>
              </a:rPr>
              <a:t>谈到人与人之间的关系</a:t>
            </a:r>
            <a:endParaRPr lang="en-US" altLang="zh-CN" sz="4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CN" sz="3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zh-CN" sz="3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zh-CN" altLang="en-US" sz="38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5FDB6-A301-D419-EC26-B15E2CC21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5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68" name="Picture 5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69" name="Oval 5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0" name="Picture 5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71" name="Picture 5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72" name="Rectangle 6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DE1602-ED4E-1D50-7D7B-04C2BA930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8144" r="1" b="15280"/>
          <a:stretch/>
        </p:blipFill>
        <p:spPr>
          <a:xfrm>
            <a:off x="251520" y="116633"/>
            <a:ext cx="5381097" cy="6480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96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B89A63-089D-F1C1-939A-3F45B0C6C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7759" r="1724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0163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A1E1-C3D9-DBF6-91FD-3D091DC4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61" y="3140968"/>
            <a:ext cx="4394932" cy="2766290"/>
          </a:xfrm>
        </p:spPr>
        <p:txBody>
          <a:bodyPr>
            <a:normAutofit/>
          </a:bodyPr>
          <a:lstStyle/>
          <a:p>
            <a:br>
              <a:rPr lang="en-US" altLang="zh-CN" dirty="0"/>
            </a:br>
            <a:r>
              <a:rPr lang="zh-CN" altLang="en-US" dirty="0"/>
              <a:t>马可福音</a:t>
            </a:r>
            <a:br>
              <a:rPr lang="en-US" altLang="zh-CN" dirty="0"/>
            </a:br>
            <a:r>
              <a:rPr lang="en-US" altLang="zh-CN" dirty="0"/>
              <a:t>12</a:t>
            </a:r>
            <a:r>
              <a:rPr lang="zh-CN" altLang="en-US" dirty="0"/>
              <a:t>：</a:t>
            </a:r>
            <a:r>
              <a:rPr lang="en-US" altLang="zh-CN" dirty="0"/>
              <a:t>38-44</a:t>
            </a:r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5F1CB-A241-E982-C3B7-C45A0255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1" r="13158" b="3"/>
          <a:stretch/>
        </p:blipFill>
        <p:spPr>
          <a:xfrm>
            <a:off x="105060" y="344360"/>
            <a:ext cx="4087416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546BE4-C7A3-4A47-9FA5-0866D5E6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5236-9553-A417-FF66-0FADDC0F5DF3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4644008" y="571500"/>
            <a:ext cx="4176462" cy="5676899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两个小钱带来的思考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87D37-F6CB-4E83-FC5B-16AFB1FC1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2" b="2"/>
          <a:stretch/>
        </p:blipFill>
        <p:spPr>
          <a:xfrm>
            <a:off x="4572000" y="3140968"/>
            <a:ext cx="4414425" cy="30543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88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3FC15-787E-4196-993B-42318EE9F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72454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lnSpc>
                <a:spcPct val="90000"/>
              </a:lnSpc>
            </a:pPr>
            <a:br>
              <a:rPr lang="en-US" altLang="zh-CN" sz="4400" b="1" i="0" kern="1200" dirty="0">
                <a:solidFill>
                  <a:schemeClr val="tx2"/>
                </a:solidFill>
              </a:rPr>
            </a:br>
            <a:br>
              <a:rPr lang="en-US" altLang="zh-CN" sz="4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altLang="zh-CN" sz="1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altLang="zh-CN" sz="1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altLang="zh-CN" sz="1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zh-CN" sz="1800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85EB8-08DD-4D2D-992B-DF8F52DF6618}"/>
              </a:ext>
            </a:extLst>
          </p:cNvPr>
          <p:cNvSpPr txBox="1"/>
          <p:nvPr/>
        </p:nvSpPr>
        <p:spPr>
          <a:xfrm>
            <a:off x="251520" y="908720"/>
            <a:ext cx="87849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/>
              <a:t>在华人教会观察到一个现象，不管是国内的教会，还是在美国的华人教会，有两件事情每当谈及的时候，都会有些许尴尬，甚至有的教会干脆避而不谈。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B6F6B-FE49-14BC-8201-DBA71C6DB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42" y="3717032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5E2B6A-AC54-428B-AA09-613FB943A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328498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306924A-36D7-48B7-A77E-D461A059F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72482-F731-4351-4B83-CEF347B7F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360" y="1325880"/>
            <a:ext cx="501413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zh-CN" altLang="en-US" sz="40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其一 谈“性”色变</a:t>
            </a:r>
            <a:br>
              <a:rPr lang="en-US" altLang="zh-CN" sz="40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altLang="zh-CN" sz="40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altLang="zh-CN" sz="40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altLang="zh-CN" sz="4000" b="1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Freeform 36">
            <a:extLst>
              <a:ext uri="{FF2B5EF4-FFF2-40B4-BE49-F238E27FC236}">
                <a16:creationId xmlns:a16="http://schemas.microsoft.com/office/drawing/2014/main" id="{A0ACE7FA-6331-4C56-911D-E3F37FDEE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70121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 useBgFill="1">
        <p:nvSpPr>
          <p:cNvPr id="62" name="Freeform: Shape 61">
            <a:extLst>
              <a:ext uri="{FF2B5EF4-FFF2-40B4-BE49-F238E27FC236}">
                <a16:creationId xmlns:a16="http://schemas.microsoft.com/office/drawing/2014/main" id="{EEE464AA-F385-4411-8A33-DE57CA2F1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1564087" y="1564087"/>
            <a:ext cx="6858001" cy="3729824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B431DB1-C0E3-4F79-91B4-129125256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37889-EE4B-1B6C-3BE0-5A5CED696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90" y="1609819"/>
            <a:ext cx="2573812" cy="36378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7084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7437</TotalTime>
  <Words>815</Words>
  <Application>Microsoft Office PowerPoint</Application>
  <PresentationFormat>On-screen Show (4:3)</PresentationFormat>
  <Paragraphs>52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Wingdings 3</vt:lpstr>
      <vt:lpstr>Ion</vt:lpstr>
      <vt:lpstr>          两个小钱带来的思考</vt:lpstr>
      <vt:lpstr>       </vt:lpstr>
      <vt:lpstr>PowerPoint Presentation</vt:lpstr>
      <vt:lpstr> 1-3章 教义性 论及我们与上帝之间的关系    </vt:lpstr>
      <vt:lpstr>PowerPoint Presentation</vt:lpstr>
      <vt:lpstr>PowerPoint Presentation</vt:lpstr>
      <vt:lpstr> 马可福音 12：38-44</vt:lpstr>
      <vt:lpstr>     </vt:lpstr>
      <vt:lpstr>其一 谈“性”色变   </vt:lpstr>
      <vt:lpstr>其二 谈钱伤感情</vt:lpstr>
      <vt:lpstr> </vt:lpstr>
      <vt:lpstr>PowerPoint Presentation</vt:lpstr>
      <vt:lpstr> </vt:lpstr>
      <vt:lpstr>圣经中很多经文告诉我们怎样挣钱，也教导我们怎么样花钱，怎么样消费，怎么样正确合理的看待和使用钱财。  我们只是金钱的管家，不是金钱的主人，有一天我们会在主人面前交账。</vt:lpstr>
      <vt:lpstr>  </vt:lpstr>
      <vt:lpstr>PowerPoint Presentation</vt:lpstr>
      <vt:lpstr>在古时候因为没有纸币，只有硬币，而且硬币是用金，银，铜来制造的。 所以当这些钱币投入到银库的时候，就会发出响亮的声音。</vt:lpstr>
      <vt:lpstr>PowerPoint Presentation</vt:lpstr>
      <vt:lpstr>PowerPoint Presentation</vt:lpstr>
      <vt:lpstr>奉献是为了感谢神， 奉献的原因就是感恩， 是对上帝供应的一种感谢。  奉献不是为了博取别人的赞赏和歌颂。因为我知道我所拥有的一切都是上帝给我的礼物，人得货财的能力是来源于耶和华神。</vt:lpstr>
      <vt:lpstr>主耶稣夸赞了寡妇的奉献，说这穷寡妇投入库里的，比众人所投的更多。别人都是因为有余，而她是把养生的都献上了。那些财主是为了博取他人的赞赏和因为奉献多而突显出自己的富有，而穷寡妇是为了对神的感恩，虽然她所拥有的少而又少，但她对神充满了感恩之心，耶稣赞赏的是她的感恩之心。</vt:lpstr>
      <vt:lpstr>二、 寡妇的奉献是爱的表达。</vt:lpstr>
      <vt:lpstr>PowerPoint Presentation</vt:lpstr>
      <vt:lpstr>PowerPoint Presentation</vt:lpstr>
      <vt:lpstr>信心没有行为是死的。  耶稣在这里不是称赞她奉献的数量，而是肯定了她的信心，她把一切养生的都投上了。</vt:lpstr>
      <vt:lpstr>信仰不单关乎理性，也有感性和灵性。  奉献的举动，直接关乎我们的灵性，灵性就是我们和神的关系，也是信心的表达和行动。 </vt:lpstr>
      <vt:lpstr>                   总结</vt:lpstr>
      <vt:lpstr>      愿赐恩惠的神      祝福每一位弟兄姐妹</vt:lpstr>
      <vt:lpstr>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20:3 除了我以外，你不可有别的神。20:4 不可为自己雕刻偶像；也不可做甚么形像彷佛上天、下地和地底下、水中的百物.  20:7 不可妄称耶和华你　神的名；因为妄称耶和华名的，耶和华必不以他为无罪。不可妄称耶和华你　神的名；因为妄称耶和华名的，耶和华必不以他为无罪。 </dc:title>
  <cp:lastModifiedBy>ji betty</cp:lastModifiedBy>
  <cp:revision>425</cp:revision>
  <dcterms:modified xsi:type="dcterms:W3CDTF">2023-07-08T21:27:58Z</dcterms:modified>
</cp:coreProperties>
</file>