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562" r:id="rId2"/>
    <p:sldId id="849" r:id="rId3"/>
    <p:sldId id="421" r:id="rId4"/>
    <p:sldId id="822" r:id="rId5"/>
    <p:sldId id="859" r:id="rId6"/>
    <p:sldId id="863" r:id="rId7"/>
    <p:sldId id="865" r:id="rId8"/>
    <p:sldId id="866" r:id="rId9"/>
    <p:sldId id="867" r:id="rId10"/>
    <p:sldId id="871" r:id="rId11"/>
    <p:sldId id="860" r:id="rId12"/>
    <p:sldId id="861" r:id="rId13"/>
    <p:sldId id="872" r:id="rId14"/>
    <p:sldId id="757" r:id="rId15"/>
    <p:sldId id="862" r:id="rId16"/>
  </p:sldIdLst>
  <p:sldSz cx="9144000" cy="5143500" type="screen16x9"/>
  <p:notesSz cx="7315200" cy="96012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FF66"/>
    <a:srgbClr val="FF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22294" autoAdjust="0"/>
    <p:restoredTop sz="94581" autoAdjust="0"/>
  </p:normalViewPr>
  <p:slideViewPr>
    <p:cSldViewPr>
      <p:cViewPr>
        <p:scale>
          <a:sx n="66" d="100"/>
          <a:sy n="66" d="100"/>
        </p:scale>
        <p:origin x="-336" y="-148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9510A215-44AC-48DA-AF86-EC2F785F13D6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E85D5665-A5AE-45BB-8848-AA424DA214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49591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4:notes"/>
          <p:cNvSpPr txBox="1">
            <a:spLocks noGrp="1"/>
          </p:cNvSpPr>
          <p:nvPr>
            <p:ph type="body" idx="1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45" tIns="48309" rIns="96645" bIns="48309" anchor="t" anchorCtr="0">
            <a:noAutofit/>
          </a:bodyPr>
          <a:lstStyle/>
          <a:p>
            <a:pPr>
              <a:buSzPts val="1400"/>
            </a:pPr>
            <a:endParaRPr/>
          </a:p>
        </p:txBody>
      </p:sp>
      <p:sp>
        <p:nvSpPr>
          <p:cNvPr id="133" name="Google Shape;133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3D9D37-59B6-4FD4-B62C-EA5223FD416D}" type="datetimeFigureOut">
              <a:rPr lang="zh-CN" altLang="en-US"/>
              <a:pPr>
                <a:defRPr/>
              </a:pPr>
              <a:t>2024/4/20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09F6C-3832-4A94-9C78-A09827F5503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49838-A36D-4165-A395-840B24B390A6}" type="datetimeFigureOut">
              <a:rPr lang="zh-CN" altLang="en-US"/>
              <a:pPr>
                <a:defRPr/>
              </a:pPr>
              <a:t>2024/4/20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E6CA8-7327-434E-99BD-8578615981D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029E5-0BC8-4359-9890-8277E61C6893}" type="datetimeFigureOut">
              <a:rPr lang="zh-CN" altLang="en-US"/>
              <a:pPr>
                <a:defRPr/>
              </a:pPr>
              <a:t>2024/4/20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9E28C-3C3A-49E1-9025-02BEA788874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CC31A-9154-43B9-AC08-B2E1B37570E0}" type="datetimeFigureOut">
              <a:rPr lang="zh-CN" altLang="en-US"/>
              <a:pPr>
                <a:defRPr/>
              </a:pPr>
              <a:t>2024/4/20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81B23-17D3-48A0-9A34-43C89BFDCDE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C003D-1630-4417-9F76-668A9E0FFDC5}" type="datetimeFigureOut">
              <a:rPr lang="zh-CN" altLang="en-US"/>
              <a:pPr>
                <a:defRPr/>
              </a:pPr>
              <a:t>2024/4/20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50CCD0-35AC-49FD-98B8-8BED130348F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88E6E-A14D-4A90-B2B4-E9F41E1F8165}" type="datetimeFigureOut">
              <a:rPr lang="zh-CN" altLang="en-US"/>
              <a:pPr>
                <a:defRPr/>
              </a:pPr>
              <a:t>2024/4/20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F350B-92BC-41F2-A4FE-565A1044C20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06C53-A131-498A-A525-37077DBA0095}" type="datetimeFigureOut">
              <a:rPr lang="zh-CN" altLang="en-US"/>
              <a:pPr>
                <a:defRPr/>
              </a:pPr>
              <a:t>2024/4/20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7A055-C9CE-4D91-9D43-D408D8ECF7F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0E5D7-D573-4729-A6A0-6031E4F961CC}" type="datetimeFigureOut">
              <a:rPr lang="zh-CN" altLang="en-US"/>
              <a:pPr>
                <a:defRPr/>
              </a:pPr>
              <a:t>2024/4/20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777D0-42B9-4AEE-ADE2-0004775D976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E42271-1D37-45F0-82D7-82D18C5C5122}" type="datetimeFigureOut">
              <a:rPr lang="zh-CN" altLang="en-US"/>
              <a:pPr>
                <a:defRPr/>
              </a:pPr>
              <a:t>2024/4/20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81EDB-8CE2-40C9-AB82-6EA86292D4F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9C8085-0888-43B1-9E2E-D6E727554759}" type="datetimeFigureOut">
              <a:rPr lang="zh-CN" altLang="en-US"/>
              <a:pPr>
                <a:defRPr/>
              </a:pPr>
              <a:t>2024/4/20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95EFB-B999-418C-A689-C35398BA7EB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6C5665-1B5B-4687-9E2E-C0A1946DE657}" type="datetimeFigureOut">
              <a:rPr lang="zh-CN" altLang="en-US"/>
              <a:pPr>
                <a:defRPr/>
              </a:pPr>
              <a:t>2024/4/20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D6D2DC-6CF7-40E1-B2C3-9049AEEFDCE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6C1C240-9017-4C45-A094-DD8E498073CB}" type="datetimeFigureOut">
              <a:rPr lang="zh-CN" altLang="en-US"/>
              <a:pPr>
                <a:defRPr/>
              </a:pPr>
              <a:t>2024/4/20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7EEFD9F-D935-4FC2-AC09-44F040414EE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标题 3"/>
          <p:cNvSpPr>
            <a:spLocks noGrp="1"/>
          </p:cNvSpPr>
          <p:nvPr>
            <p:ph type="title"/>
          </p:nvPr>
        </p:nvSpPr>
        <p:spPr>
          <a:xfrm>
            <a:off x="13934" y="0"/>
            <a:ext cx="9130066" cy="1276350"/>
          </a:xfrm>
        </p:spPr>
        <p:txBody>
          <a:bodyPr/>
          <a:lstStyle/>
          <a:p>
            <a:r>
              <a:rPr lang="zh-CN" altLang="en-US" b="1" dirty="0" smtClean="0"/>
              <a:t>“走出去”的行动和定义</a:t>
            </a:r>
            <a:r>
              <a:rPr lang="en-US" altLang="zh-CN" sz="3200" b="1" dirty="0" smtClean="0"/>
              <a:t/>
            </a:r>
            <a:br>
              <a:rPr lang="en-US" altLang="zh-CN" sz="3200" b="1" dirty="0" smtClean="0"/>
            </a:br>
            <a:r>
              <a:rPr lang="zh-CN" altLang="en-US" sz="3200" b="1" dirty="0" smtClean="0"/>
              <a:t>徒</a:t>
            </a:r>
            <a:r>
              <a:rPr lang="en-US" altLang="zh-CN" sz="3200" b="1" dirty="0" smtClean="0"/>
              <a:t>9</a:t>
            </a:r>
            <a:r>
              <a:rPr lang="zh-CN" altLang="en-US" sz="3200" b="1" dirty="0" smtClean="0"/>
              <a:t>：</a:t>
            </a:r>
            <a:r>
              <a:rPr lang="en-US" altLang="zh-CN" sz="3200" b="1" dirty="0" smtClean="0"/>
              <a:t>32-35</a:t>
            </a:r>
            <a:endParaRPr lang="zh-CN" altLang="en-US" sz="3200" b="1" dirty="0"/>
          </a:p>
        </p:txBody>
      </p:sp>
      <p:pic>
        <p:nvPicPr>
          <p:cNvPr id="1028" name="Picture 4" descr="F:\“走出去”前的准备\C137713604789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76351"/>
            <a:ext cx="9144000" cy="3867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en-US" altLang="zh-CN" sz="3600" b="1" dirty="0" smtClean="0">
                <a:ea typeface="汉仪中楷简"/>
              </a:rPr>
              <a:t>2</a:t>
            </a:r>
            <a:r>
              <a:rPr lang="zh-CN" altLang="en-US" sz="3600" b="1" dirty="0" smtClean="0">
                <a:ea typeface="汉仪中楷简"/>
              </a:rPr>
              <a:t>、跨文化宣教</a:t>
            </a:r>
            <a:endParaRPr lang="zh-CN" altLang="en-US" sz="3600" b="1" dirty="0" smtClean="0">
              <a:solidFill>
                <a:srgbClr val="0070C0"/>
              </a:solidFill>
              <a:ea typeface="汉仪中楷简"/>
            </a:endParaRPr>
          </a:p>
        </p:txBody>
      </p:sp>
      <p:sp>
        <p:nvSpPr>
          <p:cNvPr id="4" name="标题 1"/>
          <p:cNvSpPr txBox="1">
            <a:spLocks/>
          </p:cNvSpPr>
          <p:nvPr/>
        </p:nvSpPr>
        <p:spPr bwMode="auto">
          <a:xfrm>
            <a:off x="0" y="895350"/>
            <a:ext cx="35052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  <a:t/>
            </a:r>
            <a:b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</a:b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汉仪中楷简" panose="02010604000101010101" pitchFamily="2" charset="-122"/>
              <a:ea typeface="汉仪中楷简" panose="02010604000101010101" pitchFamily="2" charset="-122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4419600" cy="5143500"/>
          </a:xfrm>
        </p:spPr>
        <p:txBody>
          <a:bodyPr/>
          <a:lstStyle/>
          <a:p>
            <a:pPr algn="l"/>
            <a:r>
              <a:rPr lang="zh-CN" altLang="en-US" sz="3200" b="1" dirty="0" smtClean="0">
                <a:ea typeface="汉仪中楷简"/>
              </a:rPr>
              <a:t>一般定义“没有白活”</a:t>
            </a:r>
            <a:r>
              <a:rPr lang="en-US" altLang="zh-CN" sz="3200" b="1" dirty="0" smtClean="0">
                <a:solidFill>
                  <a:srgbClr val="0070C0"/>
                </a:solidFill>
                <a:ea typeface="汉仪中楷简"/>
              </a:rPr>
              <a:t/>
            </a:r>
            <a:br>
              <a:rPr lang="en-US" altLang="zh-CN" sz="3200" b="1" dirty="0" smtClean="0">
                <a:solidFill>
                  <a:srgbClr val="0070C0"/>
                </a:solidFill>
                <a:ea typeface="汉仪中楷简"/>
              </a:rPr>
            </a:br>
            <a:r>
              <a:rPr lang="en-US" altLang="zh-CN" sz="3200" b="1" dirty="0" smtClean="0">
                <a:solidFill>
                  <a:srgbClr val="0070C0"/>
                </a:solidFill>
                <a:ea typeface="汉仪中楷简"/>
              </a:rPr>
              <a:t/>
            </a:r>
            <a:br>
              <a:rPr lang="en-US" altLang="zh-CN" sz="3200" b="1" dirty="0" smtClean="0">
                <a:solidFill>
                  <a:srgbClr val="0070C0"/>
                </a:solidFill>
                <a:ea typeface="汉仪中楷简"/>
              </a:rPr>
            </a:br>
            <a:r>
              <a:rPr lang="en-US" altLang="zh-CN" sz="3000" b="1" dirty="0" smtClean="0">
                <a:solidFill>
                  <a:srgbClr val="0070C0"/>
                </a:solidFill>
                <a:ea typeface="汉仪中楷简"/>
              </a:rPr>
              <a:t>1</a:t>
            </a:r>
            <a:r>
              <a:rPr lang="zh-CN" altLang="en-US" sz="3000" b="1" dirty="0" smtClean="0">
                <a:solidFill>
                  <a:srgbClr val="0070C0"/>
                </a:solidFill>
                <a:ea typeface="汉仪中楷简"/>
              </a:rPr>
              <a:t>、高的学历、</a:t>
            </a:r>
            <a:r>
              <a:rPr lang="zh-CN" altLang="en-US" sz="3000" b="1" dirty="0" smtClean="0">
                <a:solidFill>
                  <a:srgbClr val="0070C0"/>
                </a:solidFill>
                <a:ea typeface="汉仪中楷简"/>
              </a:rPr>
              <a:t>好的</a:t>
            </a:r>
            <a:r>
              <a:rPr lang="zh-CN" altLang="en-US" sz="3000" b="1" dirty="0" smtClean="0">
                <a:solidFill>
                  <a:srgbClr val="0070C0"/>
                </a:solidFill>
                <a:ea typeface="汉仪中楷简"/>
              </a:rPr>
              <a:t>工作</a:t>
            </a:r>
            <a:r>
              <a:rPr lang="zh-CN" altLang="en-US" sz="3000" b="1" dirty="0" smtClean="0">
                <a:solidFill>
                  <a:srgbClr val="0070C0"/>
                </a:solidFill>
                <a:ea typeface="汉仪中楷简"/>
              </a:rPr>
              <a:t>和</a:t>
            </a:r>
            <a:r>
              <a:rPr lang="zh-CN" altLang="en-US" sz="3000" b="1" dirty="0" smtClean="0">
                <a:solidFill>
                  <a:srgbClr val="0070C0"/>
                </a:solidFill>
                <a:ea typeface="汉仪中楷简"/>
              </a:rPr>
              <a:t>收入</a:t>
            </a:r>
            <a:r>
              <a:rPr lang="en-US" altLang="zh-CN" sz="3000" b="1" dirty="0" smtClean="0">
                <a:solidFill>
                  <a:srgbClr val="0070C0"/>
                </a:solidFill>
                <a:ea typeface="汉仪中楷简"/>
              </a:rPr>
              <a:t/>
            </a:r>
            <a:br>
              <a:rPr lang="en-US" altLang="zh-CN" sz="3000" b="1" dirty="0" smtClean="0">
                <a:solidFill>
                  <a:srgbClr val="0070C0"/>
                </a:solidFill>
                <a:ea typeface="汉仪中楷简"/>
              </a:rPr>
            </a:br>
            <a:r>
              <a:rPr lang="en-US" altLang="zh-CN" sz="3000" b="1" dirty="0" smtClean="0">
                <a:solidFill>
                  <a:srgbClr val="0070C0"/>
                </a:solidFill>
                <a:ea typeface="汉仪中楷简"/>
              </a:rPr>
              <a:t>2</a:t>
            </a:r>
            <a:r>
              <a:rPr lang="zh-CN" altLang="en-US" sz="3000" b="1" dirty="0" smtClean="0">
                <a:solidFill>
                  <a:srgbClr val="0070C0"/>
                </a:solidFill>
                <a:ea typeface="汉仪中楷简"/>
              </a:rPr>
              <a:t>、豪宅和高档的用品</a:t>
            </a:r>
            <a:r>
              <a:rPr lang="en-US" altLang="zh-CN" sz="3000" b="1" dirty="0" smtClean="0">
                <a:solidFill>
                  <a:srgbClr val="0070C0"/>
                </a:solidFill>
                <a:ea typeface="汉仪中楷简"/>
              </a:rPr>
              <a:t/>
            </a:r>
            <a:br>
              <a:rPr lang="en-US" altLang="zh-CN" sz="3000" b="1" dirty="0" smtClean="0">
                <a:solidFill>
                  <a:srgbClr val="0070C0"/>
                </a:solidFill>
                <a:ea typeface="汉仪中楷简"/>
              </a:rPr>
            </a:br>
            <a:r>
              <a:rPr lang="en-US" altLang="zh-CN" sz="3000" b="1" dirty="0" smtClean="0">
                <a:solidFill>
                  <a:srgbClr val="0070C0"/>
                </a:solidFill>
                <a:ea typeface="汉仪中楷简"/>
              </a:rPr>
              <a:t>3</a:t>
            </a:r>
            <a:r>
              <a:rPr lang="zh-CN" altLang="en-US" sz="3000" b="1" dirty="0" smtClean="0">
                <a:solidFill>
                  <a:srgbClr val="0070C0"/>
                </a:solidFill>
                <a:ea typeface="汉仪中楷简"/>
              </a:rPr>
              <a:t>、</a:t>
            </a:r>
            <a:r>
              <a:rPr lang="zh-CN" altLang="en-US" sz="3000" b="1" dirty="0" smtClean="0">
                <a:solidFill>
                  <a:srgbClr val="0070C0"/>
                </a:solidFill>
                <a:ea typeface="汉仪中楷简"/>
              </a:rPr>
              <a:t>一年外出旅游</a:t>
            </a:r>
            <a:r>
              <a:rPr lang="zh-CN" altLang="en-US" sz="3000" b="1" dirty="0" smtClean="0">
                <a:solidFill>
                  <a:srgbClr val="0070C0"/>
                </a:solidFill>
                <a:ea typeface="汉仪中楷简"/>
              </a:rPr>
              <a:t>几次</a:t>
            </a:r>
            <a:r>
              <a:rPr lang="en-US" altLang="zh-CN" sz="3000" b="1" dirty="0" smtClean="0">
                <a:solidFill>
                  <a:srgbClr val="0070C0"/>
                </a:solidFill>
                <a:ea typeface="汉仪中楷简"/>
              </a:rPr>
              <a:t/>
            </a:r>
            <a:br>
              <a:rPr lang="en-US" altLang="zh-CN" sz="3000" b="1" dirty="0" smtClean="0">
                <a:solidFill>
                  <a:srgbClr val="0070C0"/>
                </a:solidFill>
                <a:ea typeface="汉仪中楷简"/>
              </a:rPr>
            </a:br>
            <a:r>
              <a:rPr lang="en-US" altLang="zh-CN" sz="3000" b="1" dirty="0" smtClean="0">
                <a:solidFill>
                  <a:srgbClr val="0070C0"/>
                </a:solidFill>
                <a:ea typeface="汉仪中楷简"/>
              </a:rPr>
              <a:t>4</a:t>
            </a:r>
            <a:r>
              <a:rPr lang="zh-CN" altLang="en-US" sz="3000" b="1" dirty="0" smtClean="0">
                <a:solidFill>
                  <a:srgbClr val="0070C0"/>
                </a:solidFill>
                <a:ea typeface="汉仪中楷简"/>
              </a:rPr>
              <a:t>、去过多少个</a:t>
            </a:r>
            <a:r>
              <a:rPr lang="zh-CN" altLang="en-US" sz="3000" b="1" dirty="0" smtClean="0">
                <a:solidFill>
                  <a:srgbClr val="0070C0"/>
                </a:solidFill>
                <a:ea typeface="汉仪中楷简"/>
              </a:rPr>
              <a:t>国家</a:t>
            </a:r>
            <a:r>
              <a:rPr lang="zh-CN" altLang="en-US" sz="3000" b="1" dirty="0" smtClean="0">
                <a:solidFill>
                  <a:srgbClr val="0070C0"/>
                </a:solidFill>
                <a:ea typeface="汉仪中楷简"/>
              </a:rPr>
              <a:t>旅游</a:t>
            </a:r>
            <a:r>
              <a:rPr lang="zh-CN" altLang="en-US" sz="3000" b="1" dirty="0" smtClean="0">
                <a:solidFill>
                  <a:srgbClr val="0070C0"/>
                </a:solidFill>
                <a:ea typeface="汉仪中楷简"/>
              </a:rPr>
              <a:t>，</a:t>
            </a:r>
            <a:r>
              <a:rPr lang="zh-CN" altLang="en-US" sz="3000" b="1" dirty="0" smtClean="0">
                <a:solidFill>
                  <a:srgbClr val="0070C0"/>
                </a:solidFill>
                <a:ea typeface="汉仪中楷简"/>
              </a:rPr>
              <a:t>住过多么豪华的酒店，吃过多少种美味的美食</a:t>
            </a:r>
            <a:r>
              <a:rPr lang="zh-CN" altLang="en-US" sz="3000" b="1" dirty="0" smtClean="0">
                <a:ea typeface="汉仪中楷简"/>
              </a:rPr>
              <a:t>等等</a:t>
            </a:r>
            <a:endParaRPr lang="zh-CN" altLang="en-US" sz="3000" b="1" dirty="0" smtClean="0">
              <a:ea typeface="汉仪中楷简"/>
            </a:endParaRPr>
          </a:p>
        </p:txBody>
      </p:sp>
      <p:sp>
        <p:nvSpPr>
          <p:cNvPr id="5" name="标题 1"/>
          <p:cNvSpPr txBox="1">
            <a:spLocks/>
          </p:cNvSpPr>
          <p:nvPr/>
        </p:nvSpPr>
        <p:spPr bwMode="auto">
          <a:xfrm>
            <a:off x="4419600" y="0"/>
            <a:ext cx="47244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汉仪中楷简"/>
                <a:cs typeface="+mj-cs"/>
              </a:rPr>
              <a:t>信仰角度</a:t>
            </a:r>
            <a:r>
              <a:rPr kumimoji="0" lang="zh-CN" altLang="en-US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汉仪中楷简"/>
                <a:cs typeface="+mj-cs"/>
              </a:rPr>
              <a:t>定义“没有白活”</a:t>
            </a:r>
            <a:endParaRPr kumimoji="0" lang="en-US" altLang="zh-CN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汉仪中楷简"/>
              <a:cs typeface="+mj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3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汉仪中楷简"/>
              <a:cs typeface="+mj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3000" b="1" dirty="0" smtClean="0">
                <a:solidFill>
                  <a:srgbClr val="0070C0"/>
                </a:solidFill>
                <a:latin typeface="+mj-lt"/>
                <a:ea typeface="汉仪中楷简"/>
                <a:cs typeface="+mj-cs"/>
              </a:rPr>
              <a:t>1</a:t>
            </a:r>
            <a:r>
              <a:rPr lang="zh-CN" altLang="en-US" sz="3000" b="1" dirty="0" smtClean="0">
                <a:solidFill>
                  <a:srgbClr val="0070C0"/>
                </a:solidFill>
                <a:latin typeface="+mj-lt"/>
                <a:ea typeface="汉仪中楷简"/>
                <a:cs typeface="+mj-cs"/>
              </a:rPr>
              <a:t>、努力工作、好的收入目的是荣耀神</a:t>
            </a:r>
            <a:endParaRPr lang="en-US" altLang="zh-CN" sz="3000" b="1" dirty="0" smtClean="0">
              <a:solidFill>
                <a:srgbClr val="0070C0"/>
              </a:solidFill>
              <a:latin typeface="+mj-lt"/>
              <a:ea typeface="汉仪中楷简"/>
              <a:cs typeface="+mj-cs"/>
            </a:endParaRPr>
          </a:p>
          <a:p>
            <a:pPr lvl="0" eaLnBrk="0" hangingPunct="0">
              <a:defRPr/>
            </a:pPr>
            <a:r>
              <a:rPr kumimoji="0" lang="en-US" altLang="zh-CN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汉仪中楷简"/>
                <a:cs typeface="+mj-cs"/>
              </a:rPr>
              <a:t>2</a:t>
            </a:r>
            <a:r>
              <a:rPr kumimoji="0" lang="zh-CN" alt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汉仪中楷简"/>
                <a:cs typeface="+mj-cs"/>
              </a:rPr>
              <a:t>、</a:t>
            </a:r>
            <a:r>
              <a:rPr lang="zh-CN" altLang="en-US" sz="3000" b="1" dirty="0" smtClean="0">
                <a:solidFill>
                  <a:srgbClr val="0070C0"/>
                </a:solidFill>
                <a:latin typeface="+mj-lt"/>
                <a:ea typeface="汉仪中楷简"/>
                <a:cs typeface="+mj-cs"/>
              </a:rPr>
              <a:t>我向多少人传过福音，我带领过多少人信主。</a:t>
            </a:r>
            <a:endParaRPr kumimoji="0" lang="en-US" altLang="zh-CN" sz="30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汉仪中楷简"/>
              <a:cs typeface="+mj-cs"/>
            </a:endParaRPr>
          </a:p>
          <a:p>
            <a:pPr lvl="0" eaLnBrk="0" hangingPunct="0">
              <a:defRPr/>
            </a:pPr>
            <a:r>
              <a:rPr lang="en-US" altLang="zh-CN" sz="3000" b="1" dirty="0" smtClean="0">
                <a:solidFill>
                  <a:srgbClr val="0070C0"/>
                </a:solidFill>
                <a:latin typeface="+mj-lt"/>
                <a:ea typeface="汉仪中楷简"/>
                <a:cs typeface="+mj-cs"/>
              </a:rPr>
              <a:t>3</a:t>
            </a:r>
            <a:r>
              <a:rPr lang="zh-CN" altLang="en-US" sz="3000" b="1" dirty="0" smtClean="0">
                <a:solidFill>
                  <a:srgbClr val="0070C0"/>
                </a:solidFill>
                <a:latin typeface="+mj-lt"/>
                <a:ea typeface="汉仪中楷简"/>
                <a:cs typeface="+mj-cs"/>
              </a:rPr>
              <a:t>、</a:t>
            </a:r>
            <a:r>
              <a:rPr lang="zh-CN" altLang="en-US" sz="3000" b="1" dirty="0" smtClean="0">
                <a:solidFill>
                  <a:srgbClr val="0070C0"/>
                </a:solidFill>
                <a:latin typeface="+mj-lt"/>
                <a:ea typeface="汉仪中楷简"/>
                <a:cs typeface="+mj-cs"/>
              </a:rPr>
              <a:t>我到</a:t>
            </a:r>
            <a:r>
              <a:rPr lang="zh-CN" altLang="en-US" sz="3000" b="1" dirty="0" smtClean="0">
                <a:solidFill>
                  <a:srgbClr val="0070C0"/>
                </a:solidFill>
                <a:latin typeface="+mj-lt"/>
                <a:ea typeface="汉仪中楷简"/>
                <a:cs typeface="+mj-cs"/>
              </a:rPr>
              <a:t>过多少个</a:t>
            </a:r>
            <a:r>
              <a:rPr lang="zh-CN" altLang="en-US" sz="3000" b="1" dirty="0" smtClean="0">
                <a:solidFill>
                  <a:srgbClr val="0070C0"/>
                </a:solidFill>
                <a:latin typeface="+mj-lt"/>
                <a:ea typeface="汉仪中楷简"/>
                <a:cs typeface="+mj-cs"/>
              </a:rPr>
              <a:t>地方去宣教</a:t>
            </a:r>
            <a:endParaRPr lang="en-US" altLang="zh-CN" sz="3000" b="1" dirty="0" smtClean="0">
              <a:solidFill>
                <a:srgbClr val="0070C0"/>
              </a:solidFill>
              <a:latin typeface="+mj-lt"/>
              <a:ea typeface="汉仪中楷简"/>
              <a:cs typeface="+mj-cs"/>
            </a:endParaRPr>
          </a:p>
          <a:p>
            <a:pPr lvl="0" eaLnBrk="0" hangingPunct="0">
              <a:defRPr/>
            </a:pPr>
            <a:r>
              <a:rPr kumimoji="0" lang="en-US" altLang="zh-CN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汉仪中楷简"/>
                <a:cs typeface="+mj-cs"/>
              </a:rPr>
              <a:t>4</a:t>
            </a:r>
            <a:r>
              <a:rPr kumimoji="0" lang="zh-CN" alt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汉仪中楷简"/>
                <a:cs typeface="+mj-cs"/>
              </a:rPr>
              <a:t>、</a:t>
            </a:r>
            <a:r>
              <a:rPr lang="zh-CN" altLang="en-US" sz="3000" b="1" dirty="0" smtClean="0">
                <a:solidFill>
                  <a:srgbClr val="0070C0"/>
                </a:solidFill>
                <a:latin typeface="+mj-lt"/>
                <a:ea typeface="汉仪中楷简"/>
                <a:cs typeface="+mj-cs"/>
              </a:rPr>
              <a:t>我参与了多少圣工和</a:t>
            </a:r>
            <a:r>
              <a:rPr lang="zh-CN" altLang="en-US" sz="3000" b="1" dirty="0" smtClean="0">
                <a:solidFill>
                  <a:srgbClr val="0070C0"/>
                </a:solidFill>
                <a:latin typeface="+mj-lt"/>
                <a:ea typeface="汉仪中楷简"/>
                <a:cs typeface="+mj-cs"/>
              </a:rPr>
              <a:t>服侍</a:t>
            </a:r>
            <a:r>
              <a:rPr lang="zh-CN" altLang="en-US" sz="3000" b="1" dirty="0" smtClean="0">
                <a:latin typeface="+mj-lt"/>
                <a:ea typeface="汉仪中楷简"/>
                <a:cs typeface="+mj-cs"/>
              </a:rPr>
              <a:t>等等</a:t>
            </a:r>
            <a:endParaRPr kumimoji="0" lang="zh-CN" altLang="en-US" sz="3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汉仪中楷简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en-US" altLang="zh-CN" sz="3600" b="1" dirty="0" smtClean="0">
                <a:solidFill>
                  <a:srgbClr val="0070C0"/>
                </a:solidFill>
                <a:ea typeface="汉仪中楷简"/>
              </a:rPr>
              <a:t>1</a:t>
            </a:r>
            <a:r>
              <a:rPr lang="zh-CN" altLang="en-US" sz="3600" b="1" dirty="0" smtClean="0">
                <a:solidFill>
                  <a:srgbClr val="0070C0"/>
                </a:solidFill>
                <a:ea typeface="汉仪中楷简"/>
              </a:rPr>
              <a:t>，</a:t>
            </a:r>
            <a:r>
              <a:rPr lang="en-US" altLang="zh-CN" sz="3600" b="1" dirty="0" smtClean="0">
                <a:ea typeface="汉仪中楷简"/>
              </a:rPr>
              <a:t>1</a:t>
            </a:r>
            <a:r>
              <a:rPr lang="zh-CN" altLang="en-US" sz="3600" b="1" dirty="0" smtClean="0">
                <a:ea typeface="汉仪中楷简"/>
              </a:rPr>
              <a:t>月</a:t>
            </a:r>
            <a:r>
              <a:rPr lang="en-US" altLang="zh-CN" sz="3600" b="1" dirty="0" smtClean="0">
                <a:ea typeface="汉仪中楷简"/>
              </a:rPr>
              <a:t>22-4</a:t>
            </a:r>
            <a:r>
              <a:rPr lang="zh-CN" altLang="en-US" sz="3600" b="1" dirty="0" smtClean="0">
                <a:ea typeface="汉仪中楷简"/>
              </a:rPr>
              <a:t>月</a:t>
            </a:r>
            <a:r>
              <a:rPr lang="en-US" altLang="zh-CN" sz="3600" b="1" dirty="0" smtClean="0">
                <a:ea typeface="汉仪中楷简"/>
              </a:rPr>
              <a:t>21</a:t>
            </a:r>
            <a:r>
              <a:rPr lang="zh-CN" altLang="en-US" sz="3600" b="1" dirty="0" smtClean="0">
                <a:ea typeface="汉仪中楷简"/>
              </a:rPr>
              <a:t>，我们教会有</a:t>
            </a:r>
            <a:r>
              <a:rPr lang="en-US" altLang="zh-CN" sz="3600" b="1" dirty="0" smtClean="0">
                <a:ea typeface="汉仪中楷简"/>
              </a:rPr>
              <a:t>8</a:t>
            </a:r>
            <a:r>
              <a:rPr lang="zh-CN" altLang="en-US" sz="3600" b="1" dirty="0" smtClean="0">
                <a:ea typeface="汉仪中楷简"/>
              </a:rPr>
              <a:t>位弟兄姊妹 参加了超越宣教机构的</a:t>
            </a:r>
            <a:r>
              <a:rPr lang="zh-CN" altLang="en-US" sz="3600" b="1" dirty="0" smtClean="0">
                <a:ea typeface="汉仪中楷简"/>
              </a:rPr>
              <a:t>培训。</a:t>
            </a:r>
            <a:r>
              <a:rPr lang="en-US" altLang="zh-CN" sz="3600" b="1" dirty="0" smtClean="0">
                <a:ea typeface="汉仪中楷简"/>
              </a:rPr>
              <a:t/>
            </a:r>
            <a:br>
              <a:rPr lang="en-US" altLang="zh-CN" sz="3600" b="1" dirty="0" smtClean="0">
                <a:ea typeface="汉仪中楷简"/>
              </a:rPr>
            </a:br>
            <a:r>
              <a:rPr lang="zh-CN" altLang="en-US" sz="3600" b="1" dirty="0" smtClean="0">
                <a:ea typeface="汉仪中楷简"/>
              </a:rPr>
              <a:t> </a:t>
            </a:r>
            <a:r>
              <a:rPr lang="en-US" altLang="zh-CN" sz="3600" b="1" dirty="0" smtClean="0">
                <a:ea typeface="汉仪中楷简"/>
              </a:rPr>
              <a:t/>
            </a:r>
            <a:br>
              <a:rPr lang="en-US" altLang="zh-CN" sz="3600" b="1" dirty="0" smtClean="0">
                <a:ea typeface="汉仪中楷简"/>
              </a:rPr>
            </a:br>
            <a:r>
              <a:rPr lang="zh-CN" altLang="en-US" sz="3200" b="1" dirty="0" smtClean="0">
                <a:solidFill>
                  <a:schemeClr val="accent2">
                    <a:lumMod val="75000"/>
                  </a:schemeClr>
                </a:solidFill>
                <a:ea typeface="汉仪中楷简"/>
              </a:rPr>
              <a:t>王</a:t>
            </a:r>
            <a:r>
              <a:rPr lang="zh-CN" altLang="en-US" sz="3200" b="1" dirty="0" smtClean="0">
                <a:solidFill>
                  <a:schemeClr val="accent2">
                    <a:lumMod val="75000"/>
                  </a:schemeClr>
                </a:solidFill>
                <a:ea typeface="汉仪中楷简"/>
              </a:rPr>
              <a:t>惠珍长老、刘德玉弟兄、唐英杰和周祥夫妇、武营姊妹，秋玲姊妹、姜芳原姊妹、田灵慧牧师 </a:t>
            </a:r>
            <a:r>
              <a:rPr lang="en-US" altLang="zh-CN" sz="3200" b="1" dirty="0" smtClean="0">
                <a:solidFill>
                  <a:schemeClr val="accent2">
                    <a:lumMod val="75000"/>
                  </a:schemeClr>
                </a:solidFill>
                <a:ea typeface="汉仪中楷简"/>
              </a:rPr>
              <a:t/>
            </a:r>
            <a:br>
              <a:rPr lang="en-US" altLang="zh-CN" sz="3200" b="1" dirty="0" smtClean="0">
                <a:solidFill>
                  <a:schemeClr val="accent2">
                    <a:lumMod val="75000"/>
                  </a:schemeClr>
                </a:solidFill>
                <a:ea typeface="汉仪中楷简"/>
              </a:rPr>
            </a:br>
            <a:r>
              <a:rPr lang="en-US" altLang="zh-CN" sz="3600" b="1" dirty="0" smtClean="0">
                <a:ea typeface="汉仪中楷简"/>
              </a:rPr>
              <a:t/>
            </a:r>
            <a:br>
              <a:rPr lang="en-US" altLang="zh-CN" sz="3600" b="1" dirty="0" smtClean="0">
                <a:ea typeface="汉仪中楷简"/>
              </a:rPr>
            </a:br>
            <a:r>
              <a:rPr lang="en-US" altLang="zh-CN" sz="3600" b="1" dirty="0" smtClean="0">
                <a:solidFill>
                  <a:srgbClr val="0070C0"/>
                </a:solidFill>
                <a:ea typeface="汉仪中楷简"/>
              </a:rPr>
              <a:t>2</a:t>
            </a:r>
            <a:r>
              <a:rPr lang="zh-CN" altLang="en-US" sz="3600" b="1" dirty="0" smtClean="0">
                <a:solidFill>
                  <a:srgbClr val="0070C0"/>
                </a:solidFill>
                <a:ea typeface="汉仪中楷简"/>
              </a:rPr>
              <a:t>，</a:t>
            </a:r>
            <a:r>
              <a:rPr lang="en-US" altLang="zh-CN" sz="3600" b="1" dirty="0" smtClean="0">
                <a:ea typeface="汉仪中楷简"/>
              </a:rPr>
              <a:t>6</a:t>
            </a:r>
            <a:r>
              <a:rPr lang="zh-CN" altLang="en-US" sz="3600" b="1" dirty="0" smtClean="0">
                <a:ea typeface="汉仪中楷简"/>
              </a:rPr>
              <a:t>月</a:t>
            </a:r>
            <a:r>
              <a:rPr lang="en-US" altLang="zh-CN" sz="3600" b="1" dirty="0" smtClean="0">
                <a:ea typeface="汉仪中楷简"/>
              </a:rPr>
              <a:t>14-18</a:t>
            </a:r>
            <a:r>
              <a:rPr lang="zh-CN" altLang="en-US" sz="3600" b="1" dirty="0" smtClean="0">
                <a:ea typeface="汉仪中楷简"/>
              </a:rPr>
              <a:t>和</a:t>
            </a:r>
            <a:r>
              <a:rPr lang="en-US" altLang="zh-CN" sz="3600" b="1" dirty="0" smtClean="0">
                <a:ea typeface="汉仪中楷简"/>
              </a:rPr>
              <a:t>7</a:t>
            </a:r>
            <a:r>
              <a:rPr lang="zh-CN" altLang="en-US" sz="3600" b="1" dirty="0" smtClean="0">
                <a:ea typeface="汉仪中楷简"/>
              </a:rPr>
              <a:t>月</a:t>
            </a:r>
            <a:r>
              <a:rPr lang="en-US" altLang="zh-CN" sz="3600" b="1" dirty="0" smtClean="0">
                <a:ea typeface="汉仪中楷简"/>
              </a:rPr>
              <a:t>12-16</a:t>
            </a:r>
            <a:r>
              <a:rPr lang="zh-CN" altLang="en-US" sz="3600" b="1" dirty="0" smtClean="0">
                <a:ea typeface="汉仪中楷简"/>
              </a:rPr>
              <a:t>号，将会有</a:t>
            </a:r>
            <a:r>
              <a:rPr lang="en-US" altLang="zh-CN" sz="3600" b="1" dirty="0" smtClean="0">
                <a:ea typeface="汉仪中楷简"/>
              </a:rPr>
              <a:t>6</a:t>
            </a:r>
            <a:r>
              <a:rPr lang="zh-CN" altLang="en-US" sz="3600" b="1" dirty="0" smtClean="0">
                <a:ea typeface="汉仪中楷简"/>
              </a:rPr>
              <a:t>位参加超越培训的弟兄姊妹</a:t>
            </a:r>
            <a:r>
              <a:rPr lang="zh-CN" altLang="en-US" sz="3600" b="1" dirty="0" smtClean="0">
                <a:ea typeface="汉仪中楷简"/>
              </a:rPr>
              <a:t>参加向印度和尼泊尔的网</a:t>
            </a:r>
            <a:r>
              <a:rPr lang="zh-CN" altLang="en-US" sz="3600" b="1" dirty="0" smtClean="0">
                <a:ea typeface="汉仪中楷简"/>
              </a:rPr>
              <a:t>宣</a:t>
            </a:r>
            <a:r>
              <a:rPr lang="zh-CN" altLang="en-US" sz="3600" b="1" dirty="0" smtClean="0">
                <a:ea typeface="汉仪中楷简"/>
              </a:rPr>
              <a:t>。</a:t>
            </a:r>
            <a:endParaRPr lang="zh-CN" altLang="en-US" sz="3600" b="1" dirty="0" smtClean="0">
              <a:solidFill>
                <a:srgbClr val="0070C0"/>
              </a:solidFill>
              <a:ea typeface="汉仪中楷简"/>
            </a:endParaRPr>
          </a:p>
        </p:txBody>
      </p:sp>
      <p:sp>
        <p:nvSpPr>
          <p:cNvPr id="4" name="标题 1"/>
          <p:cNvSpPr txBox="1">
            <a:spLocks/>
          </p:cNvSpPr>
          <p:nvPr/>
        </p:nvSpPr>
        <p:spPr bwMode="auto">
          <a:xfrm>
            <a:off x="0" y="895350"/>
            <a:ext cx="35052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  <a:t/>
            </a:r>
            <a:b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</a:b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汉仪中楷简" panose="02010604000101010101" pitchFamily="2" charset="-122"/>
              <a:ea typeface="汉仪中楷简" panose="02010604000101010101" pitchFamily="2" charset="-122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en-US" altLang="zh-CN" sz="3600" b="1" dirty="0" smtClean="0">
                <a:solidFill>
                  <a:srgbClr val="0070C0"/>
                </a:solidFill>
                <a:ea typeface="汉仪中楷简"/>
              </a:rPr>
              <a:t>3</a:t>
            </a:r>
            <a:r>
              <a:rPr lang="zh-CN" altLang="en-US" sz="3600" b="1" dirty="0" smtClean="0">
                <a:solidFill>
                  <a:srgbClr val="0070C0"/>
                </a:solidFill>
                <a:ea typeface="汉仪中楷简"/>
              </a:rPr>
              <a:t>，</a:t>
            </a:r>
            <a:r>
              <a:rPr lang="en-US" altLang="zh-CN" sz="3600" b="1" dirty="0" smtClean="0">
                <a:ea typeface="汉仪中楷简"/>
              </a:rPr>
              <a:t>7</a:t>
            </a:r>
            <a:r>
              <a:rPr lang="zh-CN" altLang="en-US" sz="3600" b="1" dirty="0" smtClean="0">
                <a:ea typeface="汉仪中楷简"/>
              </a:rPr>
              <a:t>月</a:t>
            </a:r>
            <a:r>
              <a:rPr lang="en-US" altLang="zh-CN" sz="3600" b="1" dirty="0" smtClean="0">
                <a:ea typeface="汉仪中楷简"/>
              </a:rPr>
              <a:t>8-12</a:t>
            </a:r>
            <a:r>
              <a:rPr lang="zh-CN" altLang="en-US" sz="3600" b="1" dirty="0" smtClean="0">
                <a:ea typeface="汉仪中楷简"/>
              </a:rPr>
              <a:t>号，</a:t>
            </a:r>
            <a:r>
              <a:rPr lang="en-US" altLang="zh-CN" sz="3600" b="1" dirty="0" err="1" smtClean="0">
                <a:ea typeface="汉仪中楷简"/>
              </a:rPr>
              <a:t>Kirt</a:t>
            </a:r>
            <a:r>
              <a:rPr lang="zh-CN" altLang="en-US" sz="3600" b="1" dirty="0" smtClean="0">
                <a:ea typeface="汉仪中楷简"/>
              </a:rPr>
              <a:t>牧师将会带领我们教会的青少年到东肯塔基的</a:t>
            </a:r>
            <a:r>
              <a:rPr lang="en-US" altLang="zh-CN" sz="3600" b="1" dirty="0" smtClean="0">
                <a:ea typeface="汉仪中楷简"/>
              </a:rPr>
              <a:t>Harlan County</a:t>
            </a:r>
            <a:r>
              <a:rPr lang="zh-CN" altLang="en-US" sz="3600" b="1" dirty="0" smtClean="0">
                <a:ea typeface="汉仪中楷简"/>
              </a:rPr>
              <a:t>短宣</a:t>
            </a:r>
            <a:r>
              <a:rPr lang="zh-CN" altLang="en-US" sz="3600" b="1" dirty="0" smtClean="0">
                <a:ea typeface="汉仪中楷简"/>
              </a:rPr>
              <a:t>。</a:t>
            </a:r>
            <a:r>
              <a:rPr lang="en-US" altLang="zh-CN" sz="3600" b="1" dirty="0" smtClean="0">
                <a:ea typeface="汉仪中楷简"/>
              </a:rPr>
              <a:t/>
            </a:r>
            <a:br>
              <a:rPr lang="en-US" altLang="zh-CN" sz="3600" b="1" dirty="0" smtClean="0">
                <a:ea typeface="汉仪中楷简"/>
              </a:rPr>
            </a:br>
            <a:r>
              <a:rPr lang="en-US" altLang="zh-CN" sz="3600" b="1" dirty="0" smtClean="0">
                <a:ea typeface="汉仪中楷简"/>
              </a:rPr>
              <a:t/>
            </a:r>
            <a:br>
              <a:rPr lang="en-US" altLang="zh-CN" sz="3600" b="1" dirty="0" smtClean="0">
                <a:ea typeface="汉仪中楷简"/>
              </a:rPr>
            </a:br>
            <a:r>
              <a:rPr lang="en-US" altLang="zh-CN" sz="3600" b="1" dirty="0" smtClean="0">
                <a:solidFill>
                  <a:srgbClr val="0070C0"/>
                </a:solidFill>
                <a:ea typeface="汉仪中楷简"/>
              </a:rPr>
              <a:t>4</a:t>
            </a:r>
            <a:r>
              <a:rPr lang="zh-CN" altLang="en-US" sz="3600" b="1" dirty="0" smtClean="0">
                <a:solidFill>
                  <a:srgbClr val="0070C0"/>
                </a:solidFill>
                <a:ea typeface="汉仪中楷简"/>
              </a:rPr>
              <a:t>，</a:t>
            </a:r>
            <a:r>
              <a:rPr lang="en-US" altLang="zh-CN" sz="3600" b="1" dirty="0" smtClean="0">
                <a:ea typeface="汉仪中楷简"/>
              </a:rPr>
              <a:t>8</a:t>
            </a:r>
            <a:r>
              <a:rPr lang="zh-CN" altLang="en-US" sz="3600" b="1" dirty="0" smtClean="0">
                <a:ea typeface="汉仪中楷简"/>
              </a:rPr>
              <a:t>月份，尹长老将会带队到</a:t>
            </a:r>
            <a:r>
              <a:rPr lang="en-US" altLang="zh-CN" sz="3600" b="1" dirty="0" smtClean="0">
                <a:ea typeface="汉仪中楷简"/>
              </a:rPr>
              <a:t>Honduras</a:t>
            </a:r>
            <a:r>
              <a:rPr lang="zh-CN" altLang="en-US" sz="3600" b="1" dirty="0" smtClean="0">
                <a:ea typeface="汉仪中楷简"/>
              </a:rPr>
              <a:t>为期一周的短宣</a:t>
            </a:r>
            <a:r>
              <a:rPr lang="zh-CN" altLang="en-US" sz="3600" b="1" dirty="0" smtClean="0">
                <a:ea typeface="汉仪中楷简"/>
              </a:rPr>
              <a:t>。</a:t>
            </a:r>
            <a:r>
              <a:rPr lang="en-US" altLang="zh-CN" sz="3600" b="1" dirty="0" smtClean="0">
                <a:ea typeface="汉仪中楷简"/>
              </a:rPr>
              <a:t/>
            </a:r>
            <a:br>
              <a:rPr lang="en-US" altLang="zh-CN" sz="3600" b="1" dirty="0" smtClean="0">
                <a:ea typeface="汉仪中楷简"/>
              </a:rPr>
            </a:br>
            <a:r>
              <a:rPr lang="en-US" altLang="zh-CN" sz="3600" b="1" dirty="0" smtClean="0">
                <a:ea typeface="汉仪中楷简"/>
              </a:rPr>
              <a:t/>
            </a:r>
            <a:br>
              <a:rPr lang="en-US" altLang="zh-CN" sz="3600" b="1" dirty="0" smtClean="0">
                <a:ea typeface="汉仪中楷简"/>
              </a:rPr>
            </a:br>
            <a:r>
              <a:rPr lang="en-US" altLang="zh-CN" sz="3600" b="1" dirty="0" smtClean="0">
                <a:solidFill>
                  <a:srgbClr val="0070C0"/>
                </a:solidFill>
                <a:ea typeface="汉仪中楷简"/>
              </a:rPr>
              <a:t>5</a:t>
            </a:r>
            <a:r>
              <a:rPr lang="zh-CN" altLang="en-US" sz="3600" b="1" dirty="0" smtClean="0">
                <a:solidFill>
                  <a:srgbClr val="0070C0"/>
                </a:solidFill>
                <a:ea typeface="汉仪中楷简"/>
              </a:rPr>
              <a:t>，</a:t>
            </a:r>
            <a:r>
              <a:rPr lang="zh-CN" altLang="en-US" sz="3600" b="1" dirty="0" smtClean="0">
                <a:ea typeface="汉仪中楷简"/>
              </a:rPr>
              <a:t>年底还在计划到印度和尼泊尔两周的短宣</a:t>
            </a:r>
            <a:endParaRPr lang="zh-CN" altLang="en-US" sz="3600" b="1" dirty="0" smtClean="0">
              <a:solidFill>
                <a:srgbClr val="0070C0"/>
              </a:solidFill>
              <a:ea typeface="汉仪中楷简"/>
            </a:endParaRPr>
          </a:p>
        </p:txBody>
      </p:sp>
      <p:sp>
        <p:nvSpPr>
          <p:cNvPr id="4" name="标题 1"/>
          <p:cNvSpPr txBox="1">
            <a:spLocks/>
          </p:cNvSpPr>
          <p:nvPr/>
        </p:nvSpPr>
        <p:spPr bwMode="auto">
          <a:xfrm>
            <a:off x="0" y="895350"/>
            <a:ext cx="35052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  <a:t/>
            </a:r>
            <a:b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</a:b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汉仪中楷简" panose="02010604000101010101" pitchFamily="2" charset="-122"/>
              <a:ea typeface="汉仪中楷简" panose="02010604000101010101" pitchFamily="2" charset="-122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3"/>
          <p:cNvSpPr txBox="1">
            <a:spLocks noGrp="1"/>
          </p:cNvSpPr>
          <p:nvPr>
            <p:ph type="title"/>
          </p:nvPr>
        </p:nvSpPr>
        <p:spPr>
          <a:xfrm>
            <a:off x="-28636" y="-10085"/>
            <a:ext cx="9172636" cy="23532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4800" b="1" dirty="0" err="1">
                <a:latin typeface="汉仪中楷简" panose="02010604000101010101" pitchFamily="2" charset="-122"/>
                <a:ea typeface="汉仪中楷简" panose="02010604000101010101" pitchFamily="2" charset="-122"/>
                <a:cs typeface="Arial"/>
                <a:sym typeface="Arial"/>
              </a:rPr>
              <a:t>总结</a:t>
            </a:r>
            <a:r>
              <a:rPr lang="en-US" sz="4800" b="1" dirty="0"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4800" b="1" dirty="0">
                <a:latin typeface="Arial"/>
                <a:ea typeface="Arial"/>
                <a:cs typeface="Arial"/>
                <a:sym typeface="Arial"/>
              </a:rPr>
            </a:br>
            <a:r>
              <a:rPr lang="en-US" sz="4800" b="1" dirty="0" smtClean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Summary</a:t>
            </a:r>
            <a:endParaRPr sz="4800" dirty="0"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</p:txBody>
      </p:sp>
      <p:sp>
        <p:nvSpPr>
          <p:cNvPr id="3" name="标题 1"/>
          <p:cNvSpPr txBox="1">
            <a:spLocks/>
          </p:cNvSpPr>
          <p:nvPr/>
        </p:nvSpPr>
        <p:spPr bwMode="auto">
          <a:xfrm>
            <a:off x="0" y="1885950"/>
            <a:ext cx="9144000" cy="325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j-cs"/>
            </a:endParaRPr>
          </a:p>
        </p:txBody>
      </p:sp>
      <p:sp>
        <p:nvSpPr>
          <p:cNvPr id="4" name="标题 1"/>
          <p:cNvSpPr txBox="1">
            <a:spLocks/>
          </p:cNvSpPr>
          <p:nvPr/>
        </p:nvSpPr>
        <p:spPr bwMode="auto">
          <a:xfrm>
            <a:off x="0" y="2952750"/>
            <a:ext cx="9144000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600" dirty="0" smtClean="0">
              <a:latin typeface="+mj-lt"/>
              <a:ea typeface="+mj-ea"/>
              <a:cs typeface="+mj-cs"/>
            </a:endParaRPr>
          </a:p>
        </p:txBody>
      </p:sp>
      <p:sp>
        <p:nvSpPr>
          <p:cNvPr id="5" name="Google Shape;135;p23"/>
          <p:cNvSpPr txBox="1">
            <a:spLocks/>
          </p:cNvSpPr>
          <p:nvPr/>
        </p:nvSpPr>
        <p:spPr bwMode="auto">
          <a:xfrm>
            <a:off x="-28636" y="2343151"/>
            <a:ext cx="9172636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spcFirstLastPara="1" vert="horz" wrap="square" lIns="91425" tIns="45700" rIns="91425" bIns="45700" numCol="1" anchor="ctr" anchorCtr="0" compatLnSpc="1">
            <a:prstTxWarp prst="textNoShape">
              <a:avLst/>
            </a:prstTxWarp>
            <a:noAutofit/>
          </a:bodyPr>
          <a:lstStyle/>
          <a:p>
            <a:pPr lvl="0" algn="ctr" eaLnBrk="0" hangingPunct="0">
              <a:spcBef>
                <a:spcPts val="0"/>
              </a:spcBef>
              <a:spcAft>
                <a:spcPts val="0"/>
              </a:spcAft>
              <a:buSzPts val="1400"/>
            </a:pPr>
            <a:r>
              <a:rPr lang="zh-CN" altLang="en-US" sz="3600" b="1" dirty="0" smtClean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诗歌</a:t>
            </a:r>
            <a:r>
              <a:rPr lang="en-US" altLang="zh-CN" sz="3600" b="1" dirty="0" smtClean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《</a:t>
            </a:r>
            <a:r>
              <a:rPr lang="zh-CN" altLang="en-US" sz="3600" b="1" dirty="0" smtClean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田地里的庄稼</a:t>
            </a:r>
            <a:r>
              <a:rPr lang="en-US" altLang="zh-CN" sz="3600" b="1" dirty="0" smtClean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》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296400" cy="5143500"/>
          </a:xfrm>
        </p:spPr>
        <p:txBody>
          <a:bodyPr/>
          <a:lstStyle/>
          <a:p>
            <a:pPr algn="l"/>
            <a:r>
              <a:rPr lang="en-US" altLang="zh-CN" sz="3200" b="1" dirty="0" smtClean="0">
                <a:solidFill>
                  <a:srgbClr val="0070C0"/>
                </a:solidFill>
                <a:ea typeface="汉仪中楷简"/>
              </a:rPr>
              <a:t>1</a:t>
            </a:r>
            <a:r>
              <a:rPr lang="zh-CN" altLang="en-US" sz="3200" b="1" dirty="0" smtClean="0">
                <a:solidFill>
                  <a:srgbClr val="0070C0"/>
                </a:solidFill>
                <a:ea typeface="汉仪中楷简"/>
              </a:rPr>
              <a:t>、</a:t>
            </a:r>
            <a:r>
              <a:rPr lang="zh-CN" altLang="en-US" sz="3200" b="1" dirty="0" smtClean="0">
                <a:ea typeface="汉仪中楷简"/>
              </a:rPr>
              <a:t>田地里的庄稼一片片地成熟，见不到收割的人。家主心里焦急，焦急如同火烧，寻不见同心的人。见到许多工人，费时费力为己，并不是专爱神。拥挤主时有人，主需用时无人，怎不叫主伤心？</a:t>
            </a:r>
            <a:br>
              <a:rPr lang="zh-CN" altLang="en-US" sz="3200" b="1" dirty="0" smtClean="0">
                <a:ea typeface="汉仪中楷简"/>
              </a:rPr>
            </a:br>
            <a:r>
              <a:rPr lang="zh-CN" altLang="en-US" sz="800" b="1" dirty="0" smtClean="0">
                <a:ea typeface="汉仪中楷简"/>
              </a:rPr>
              <a:t/>
            </a:r>
            <a:br>
              <a:rPr lang="zh-CN" altLang="en-US" sz="800" b="1" dirty="0" smtClean="0">
                <a:ea typeface="汉仪中楷简"/>
              </a:rPr>
            </a:br>
            <a:r>
              <a:rPr lang="en-US" altLang="zh-CN" sz="3200" b="1" dirty="0" smtClean="0">
                <a:solidFill>
                  <a:srgbClr val="0070C0"/>
                </a:solidFill>
                <a:ea typeface="汉仪中楷简"/>
              </a:rPr>
              <a:t>2</a:t>
            </a:r>
            <a:r>
              <a:rPr lang="zh-CN" altLang="en-US" sz="3200" b="1" dirty="0" smtClean="0">
                <a:solidFill>
                  <a:srgbClr val="0070C0"/>
                </a:solidFill>
                <a:ea typeface="汉仪中楷简"/>
              </a:rPr>
              <a:t>、</a:t>
            </a:r>
            <a:r>
              <a:rPr lang="zh-CN" altLang="en-US" sz="3200" b="1" dirty="0" smtClean="0">
                <a:ea typeface="汉仪中楷简"/>
              </a:rPr>
              <a:t>满山遍野都是迷失路的群羊，见不到牧羊人。饥渴受伤而死，被兽践踏吞吃，流离飘荡流离。羊群分散失迷，你仍推脱逃避，怎叫主心欢喜？主在千万人中竟找不到几个合神心意的人。</a:t>
            </a:r>
            <a:r>
              <a:rPr lang="en-US" altLang="zh-CN" sz="3200" b="1" dirty="0" smtClean="0">
                <a:ea typeface="汉仪中楷简"/>
              </a:rPr>
              <a:t/>
            </a:r>
            <a:br>
              <a:rPr lang="en-US" altLang="zh-CN" sz="3200" b="1" dirty="0" smtClean="0">
                <a:ea typeface="汉仪中楷简"/>
              </a:rPr>
            </a:br>
            <a:r>
              <a:rPr lang="zh-CN" altLang="en-US" sz="800" b="1" dirty="0" smtClean="0">
                <a:ea typeface="汉仪中楷简"/>
              </a:rPr>
              <a:t/>
            </a:r>
            <a:br>
              <a:rPr lang="zh-CN" altLang="en-US" sz="800" b="1" dirty="0" smtClean="0">
                <a:ea typeface="汉仪中楷简"/>
              </a:rPr>
            </a:br>
            <a:r>
              <a:rPr lang="zh-CN" altLang="en-US" sz="3200" b="1" dirty="0" smtClean="0">
                <a:solidFill>
                  <a:srgbClr val="0070C0"/>
                </a:solidFill>
                <a:ea typeface="汉仪中楷简"/>
              </a:rPr>
              <a:t>副歌</a:t>
            </a:r>
            <a:r>
              <a:rPr lang="en-US" altLang="zh-CN" sz="3200" b="1" dirty="0" smtClean="0">
                <a:solidFill>
                  <a:srgbClr val="0070C0"/>
                </a:solidFill>
                <a:ea typeface="汉仪中楷简"/>
              </a:rPr>
              <a:t>:</a:t>
            </a:r>
            <a:r>
              <a:rPr lang="zh-CN" altLang="en-US" sz="3200" b="1" dirty="0" smtClean="0">
                <a:ea typeface="汉仪中楷简"/>
              </a:rPr>
              <a:t>谁体贴主的心？谁体贴主的心？ 谁合乎主使用？谁使主心欢欣？ </a:t>
            </a:r>
            <a:endParaRPr lang="zh-CN" altLang="en-US" sz="3200" b="1" dirty="0" smtClean="0">
              <a:solidFill>
                <a:srgbClr val="0070C0"/>
              </a:solidFill>
              <a:ea typeface="汉仪中楷简"/>
            </a:endParaRPr>
          </a:p>
        </p:txBody>
      </p:sp>
      <p:sp>
        <p:nvSpPr>
          <p:cNvPr id="4" name="标题 1"/>
          <p:cNvSpPr txBox="1">
            <a:spLocks/>
          </p:cNvSpPr>
          <p:nvPr/>
        </p:nvSpPr>
        <p:spPr bwMode="auto">
          <a:xfrm>
            <a:off x="0" y="895350"/>
            <a:ext cx="35052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  <a:t/>
            </a:r>
            <a:b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</a:b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汉仪中楷简" panose="02010604000101010101" pitchFamily="2" charset="-122"/>
              <a:ea typeface="汉仪中楷简" panose="02010604000101010101" pitchFamily="2" charset="-122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600" b="1" dirty="0" smtClean="0">
                <a:latin typeface="+mn-ea"/>
                <a:ea typeface="+mn-ea"/>
              </a:rPr>
              <a:t> 但圣灵降临在你们身上，你们就必得着能力；并要在</a:t>
            </a:r>
            <a:r>
              <a:rPr lang="zh-CN" altLang="en-US" sz="3600" b="1" dirty="0" smtClean="0">
                <a:solidFill>
                  <a:srgbClr val="0070C0"/>
                </a:solidFill>
                <a:latin typeface="+mn-ea"/>
                <a:ea typeface="+mn-ea"/>
              </a:rPr>
              <a:t>耶路撒冷、犹太全地和撒玛利亚，直到地极</a:t>
            </a:r>
            <a:r>
              <a:rPr lang="zh-CN" altLang="en-US" sz="3600" b="1" dirty="0" smtClean="0">
                <a:latin typeface="+mn-ea"/>
                <a:ea typeface="+mn-ea"/>
              </a:rPr>
              <a:t>，作我的见证。</a:t>
            </a:r>
            <a:r>
              <a:rPr lang="en-US" altLang="zh-CN" sz="3600" b="1" dirty="0" smtClean="0">
                <a:ea typeface="汉仪中楷简"/>
              </a:rPr>
              <a:t/>
            </a:r>
            <a:br>
              <a:rPr lang="en-US" altLang="zh-CN" sz="3600" b="1" dirty="0" smtClean="0">
                <a:ea typeface="汉仪中楷简"/>
              </a:rPr>
            </a:br>
            <a:r>
              <a:rPr lang="en-US" altLang="zh-CN" sz="2000" b="1" dirty="0" smtClean="0">
                <a:ea typeface="汉仪中楷简"/>
              </a:rPr>
              <a:t/>
            </a:r>
            <a:br>
              <a:rPr lang="en-US" altLang="zh-CN" sz="2000" b="1" dirty="0" smtClean="0">
                <a:ea typeface="汉仪中楷简"/>
              </a:rPr>
            </a:br>
            <a:r>
              <a:rPr lang="en-US" altLang="zh-CN" sz="3600" b="1" dirty="0" smtClean="0">
                <a:ea typeface="汉仪中楷简"/>
              </a:rPr>
              <a:t> 8But you will receive power when the Holy Spirit comes on you; and you will be my witnesses in Jerusalem, and in all Judea and Samaria, and to the ends of the earth.’ </a:t>
            </a:r>
            <a:br>
              <a:rPr lang="en-US" altLang="zh-CN" sz="3600" b="1" dirty="0" smtClean="0">
                <a:ea typeface="汉仪中楷简"/>
              </a:rPr>
            </a:br>
            <a:r>
              <a:rPr lang="en-US" altLang="zh-CN" sz="3600" b="1" dirty="0" smtClean="0">
                <a:solidFill>
                  <a:srgbClr val="0070C0"/>
                </a:solidFill>
                <a:ea typeface="汉仪中楷简"/>
              </a:rPr>
              <a:t>                                                </a:t>
            </a:r>
            <a:r>
              <a:rPr lang="zh-CN" altLang="en-US" sz="3600" b="1" dirty="0" smtClean="0">
                <a:solidFill>
                  <a:srgbClr val="0070C0"/>
                </a:solidFill>
                <a:ea typeface="汉仪中楷简"/>
              </a:rPr>
              <a:t>徒</a:t>
            </a:r>
            <a:r>
              <a:rPr lang="en-US" altLang="zh-CN" sz="3600" b="1" dirty="0" smtClean="0">
                <a:solidFill>
                  <a:srgbClr val="0070C0"/>
                </a:solidFill>
                <a:ea typeface="汉仪中楷简"/>
              </a:rPr>
              <a:t>/Acts 1:8</a:t>
            </a:r>
            <a:endParaRPr lang="zh-CN" altLang="en-US" sz="3600" b="1" dirty="0" smtClean="0">
              <a:solidFill>
                <a:srgbClr val="0070C0"/>
              </a:solidFill>
              <a:ea typeface="汉仪中楷简"/>
            </a:endParaRPr>
          </a:p>
        </p:txBody>
      </p:sp>
      <p:sp>
        <p:nvSpPr>
          <p:cNvPr id="4" name="标题 1"/>
          <p:cNvSpPr txBox="1">
            <a:spLocks/>
          </p:cNvSpPr>
          <p:nvPr/>
        </p:nvSpPr>
        <p:spPr bwMode="auto">
          <a:xfrm>
            <a:off x="0" y="895350"/>
            <a:ext cx="35052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  <a:t/>
            </a:r>
            <a:b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</a:b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汉仪中楷简" panose="02010604000101010101" pitchFamily="2" charset="-122"/>
              <a:ea typeface="汉仪中楷简" panose="02010604000101010101" pitchFamily="2" charset="-122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F94DE62-692C-5CC5-E178-029A30853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474"/>
            <a:ext cx="8229600" cy="579276"/>
          </a:xfrm>
        </p:spPr>
        <p:txBody>
          <a:bodyPr/>
          <a:lstStyle/>
          <a:p>
            <a:r>
              <a:rPr lang="zh-CN" altLang="en-US" b="1" dirty="0"/>
              <a:t>祈祷</a:t>
            </a:r>
            <a:r>
              <a:rPr lang="en-US" altLang="zh-CN" b="1" dirty="0"/>
              <a:t>/Prayer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0BE501A2-3EFA-0310-6D6A-5ACABD8CF2C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496" y="895351"/>
            <a:ext cx="9108504" cy="424815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778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5029200" cy="5143500"/>
          </a:xfrm>
        </p:spPr>
        <p:txBody>
          <a:bodyPr/>
          <a:lstStyle/>
          <a:p>
            <a:pPr algn="l"/>
            <a:r>
              <a:rPr lang="zh-CN" altLang="en-US" sz="3600" b="1" dirty="0" smtClean="0">
                <a:latin typeface="+mn-ea"/>
                <a:ea typeface="+mn-ea"/>
              </a:rPr>
              <a:t>一、“走出去”的行动</a:t>
            </a:r>
            <a:r>
              <a:rPr lang="en-US" altLang="zh-CN" sz="3600" b="1" dirty="0" smtClean="0">
                <a:latin typeface="+mn-ea"/>
                <a:ea typeface="+mn-ea"/>
              </a:rPr>
              <a:t/>
            </a:r>
            <a:br>
              <a:rPr lang="en-US" altLang="zh-CN" sz="3600" b="1" dirty="0" smtClean="0">
                <a:latin typeface="+mn-ea"/>
                <a:ea typeface="+mn-ea"/>
              </a:rPr>
            </a:br>
            <a:r>
              <a:rPr lang="en-US" altLang="zh-CN" sz="3600" b="1" dirty="0" smtClean="0">
                <a:latin typeface="+mn-ea"/>
                <a:ea typeface="+mn-ea"/>
              </a:rPr>
              <a:t/>
            </a:r>
            <a:br>
              <a:rPr lang="en-US" altLang="zh-CN" sz="3600" b="1" dirty="0" smtClean="0">
                <a:latin typeface="+mn-ea"/>
                <a:ea typeface="+mn-ea"/>
              </a:rPr>
            </a:br>
            <a:r>
              <a:rPr lang="en-US" altLang="zh-CN" sz="3600" b="1" dirty="0" smtClean="0">
                <a:latin typeface="+mn-ea"/>
                <a:ea typeface="+mn-ea"/>
              </a:rPr>
              <a:t/>
            </a:r>
            <a:br>
              <a:rPr lang="en-US" altLang="zh-CN" sz="3600" b="1" dirty="0" smtClean="0">
                <a:latin typeface="+mn-ea"/>
                <a:ea typeface="+mn-ea"/>
              </a:rPr>
            </a:br>
            <a:r>
              <a:rPr lang="en-US" altLang="zh-CN" sz="3600" b="1" dirty="0" smtClean="0">
                <a:latin typeface="+mn-ea"/>
                <a:ea typeface="+mn-ea"/>
              </a:rPr>
              <a:t>32</a:t>
            </a:r>
            <a:r>
              <a:rPr lang="zh-CN" altLang="en-US" sz="3600" b="1" dirty="0" smtClean="0">
                <a:solidFill>
                  <a:srgbClr val="0070C0"/>
                </a:solidFill>
                <a:latin typeface="+mn-ea"/>
                <a:ea typeface="+mn-ea"/>
              </a:rPr>
              <a:t>彼得周流四方</a:t>
            </a:r>
            <a:r>
              <a:rPr lang="zh-CN" altLang="en-US" sz="3600" b="1" dirty="0" smtClean="0">
                <a:latin typeface="+mn-ea"/>
                <a:ea typeface="+mn-ea"/>
              </a:rPr>
              <a:t>的时候，也到了居住吕大的圣徒那里。</a:t>
            </a:r>
            <a:r>
              <a:rPr lang="en-US" altLang="zh-CN" sz="3600" b="1" dirty="0" smtClean="0">
                <a:latin typeface="+mn-ea"/>
                <a:ea typeface="+mn-ea"/>
              </a:rPr>
              <a:t/>
            </a:r>
            <a:br>
              <a:rPr lang="en-US" altLang="zh-CN" sz="3600" b="1" dirty="0" smtClean="0">
                <a:latin typeface="+mn-ea"/>
                <a:ea typeface="+mn-ea"/>
              </a:rPr>
            </a:br>
            <a:r>
              <a:rPr lang="en-US" altLang="zh-CN" sz="3600" b="1" dirty="0" smtClean="0">
                <a:solidFill>
                  <a:srgbClr val="0070C0"/>
                </a:solidFill>
                <a:ea typeface="汉仪中楷简"/>
              </a:rPr>
              <a:t>                                                                                                </a:t>
            </a:r>
            <a:br>
              <a:rPr lang="en-US" altLang="zh-CN" sz="3600" b="1" dirty="0" smtClean="0">
                <a:solidFill>
                  <a:srgbClr val="0070C0"/>
                </a:solidFill>
                <a:ea typeface="汉仪中楷简"/>
              </a:rPr>
            </a:br>
            <a:r>
              <a:rPr lang="en-US" altLang="zh-CN" sz="3600" b="1" dirty="0" smtClean="0">
                <a:solidFill>
                  <a:srgbClr val="0070C0"/>
                </a:solidFill>
                <a:ea typeface="汉仪中楷简"/>
              </a:rPr>
              <a:t>                </a:t>
            </a:r>
            <a:r>
              <a:rPr lang="zh-CN" altLang="en-US" sz="3600" b="1" dirty="0" smtClean="0">
                <a:solidFill>
                  <a:srgbClr val="0070C0"/>
                </a:solidFill>
                <a:ea typeface="汉仪中楷简"/>
              </a:rPr>
              <a:t>徒</a:t>
            </a:r>
            <a:r>
              <a:rPr lang="en-US" altLang="zh-CN" sz="3600" b="1" dirty="0" smtClean="0">
                <a:solidFill>
                  <a:srgbClr val="0070C0"/>
                </a:solidFill>
                <a:ea typeface="汉仪中楷简"/>
              </a:rPr>
              <a:t>/Acts 9:32</a:t>
            </a:r>
            <a:endParaRPr lang="zh-CN" altLang="en-US" sz="3600" b="1" dirty="0" smtClean="0">
              <a:solidFill>
                <a:srgbClr val="0070C0"/>
              </a:solidFill>
              <a:ea typeface="汉仪中楷简"/>
            </a:endParaRPr>
          </a:p>
        </p:txBody>
      </p:sp>
      <p:pic>
        <p:nvPicPr>
          <p:cNvPr id="1026" name="Picture 2" descr="F:\2024 证道\“走出去”的行动和定义\11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51029" y="0"/>
            <a:ext cx="4092971" cy="51435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600" b="1" dirty="0" smtClean="0">
                <a:ea typeface="汉仪中楷简"/>
              </a:rPr>
              <a:t>徒 </a:t>
            </a:r>
            <a:r>
              <a:rPr lang="en-US" altLang="zh-CN" sz="3600" b="1" dirty="0" smtClean="0">
                <a:ea typeface="汉仪中楷简"/>
              </a:rPr>
              <a:t>8</a:t>
            </a:r>
            <a:r>
              <a:rPr lang="zh-CN" altLang="en-US" sz="3600" b="1" dirty="0" smtClean="0">
                <a:ea typeface="汉仪中楷简"/>
              </a:rPr>
              <a:t>：</a:t>
            </a:r>
            <a:r>
              <a:rPr lang="en-US" altLang="zh-CN" sz="3600" b="1" dirty="0" smtClean="0">
                <a:ea typeface="汉仪中楷简"/>
              </a:rPr>
              <a:t>4</a:t>
            </a:r>
            <a:r>
              <a:rPr lang="zh-CN" altLang="en-US" sz="3600" b="1" dirty="0" smtClean="0">
                <a:ea typeface="汉仪中楷简"/>
              </a:rPr>
              <a:t>节我们看到</a:t>
            </a:r>
            <a:r>
              <a:rPr lang="zh-CN" altLang="en-US" sz="3600" b="1" dirty="0" smtClean="0">
                <a:solidFill>
                  <a:srgbClr val="0070C0"/>
                </a:solidFill>
                <a:ea typeface="汉仪中楷简"/>
              </a:rPr>
              <a:t>那些分散的人往各处去传道</a:t>
            </a:r>
            <a:r>
              <a:rPr lang="zh-CN" altLang="en-US" sz="3600" b="1" dirty="0" smtClean="0">
                <a:ea typeface="汉仪中楷简"/>
              </a:rPr>
              <a:t>。</a:t>
            </a:r>
            <a:r>
              <a:rPr lang="en-US" altLang="zh-CN" sz="3600" b="1" dirty="0" smtClean="0">
                <a:ea typeface="汉仪中楷简"/>
              </a:rPr>
              <a:t>5</a:t>
            </a:r>
            <a:r>
              <a:rPr lang="zh-CN" altLang="en-US" sz="3600" b="1" dirty="0" smtClean="0">
                <a:ea typeface="汉仪中楷简"/>
              </a:rPr>
              <a:t>腓利下撒玛利亚城去宣讲基督。</a:t>
            </a:r>
            <a:r>
              <a:rPr lang="en-US" altLang="zh-CN" sz="3600" b="1" dirty="0" smtClean="0">
                <a:ea typeface="汉仪中楷简"/>
              </a:rPr>
              <a:t/>
            </a:r>
            <a:br>
              <a:rPr lang="en-US" altLang="zh-CN" sz="3600" b="1" dirty="0" smtClean="0">
                <a:ea typeface="汉仪中楷简"/>
              </a:rPr>
            </a:br>
            <a:r>
              <a:rPr lang="en-US" altLang="zh-CN" sz="3600" b="1" dirty="0" smtClean="0">
                <a:ea typeface="汉仪中楷简"/>
              </a:rPr>
              <a:t/>
            </a:r>
            <a:br>
              <a:rPr lang="en-US" altLang="zh-CN" sz="3600" b="1" dirty="0" smtClean="0">
                <a:ea typeface="汉仪中楷简"/>
              </a:rPr>
            </a:br>
            <a:r>
              <a:rPr lang="en-US" altLang="zh-CN" sz="3600" b="1" dirty="0" smtClean="0">
                <a:ea typeface="汉仪中楷简"/>
              </a:rPr>
              <a:t/>
            </a:r>
            <a:br>
              <a:rPr lang="en-US" altLang="zh-CN" sz="3600" b="1" dirty="0" smtClean="0">
                <a:ea typeface="汉仪中楷简"/>
              </a:rPr>
            </a:br>
            <a:r>
              <a:rPr lang="en-US" altLang="zh-CN" sz="900" b="1" dirty="0" smtClean="0">
                <a:ea typeface="汉仪中楷简"/>
              </a:rPr>
              <a:t/>
            </a:r>
            <a:br>
              <a:rPr lang="en-US" altLang="zh-CN" sz="900" b="1" dirty="0" smtClean="0">
                <a:ea typeface="汉仪中楷简"/>
              </a:rPr>
            </a:br>
            <a:r>
              <a:rPr lang="en-US" altLang="zh-CN" sz="3600" b="1" dirty="0" smtClean="0">
                <a:ea typeface="汉仪中楷简"/>
              </a:rPr>
              <a:t>9</a:t>
            </a:r>
            <a:r>
              <a:rPr lang="zh-CN" altLang="en-US" sz="3600" b="1" dirty="0" smtClean="0">
                <a:ea typeface="汉仪中楷简"/>
              </a:rPr>
              <a:t>：</a:t>
            </a:r>
            <a:r>
              <a:rPr lang="en-US" altLang="zh-CN" sz="3600" b="1" dirty="0" smtClean="0">
                <a:ea typeface="汉仪中楷简"/>
              </a:rPr>
              <a:t>33</a:t>
            </a:r>
            <a:r>
              <a:rPr lang="zh-CN" altLang="en-US" sz="3600" b="1" dirty="0" smtClean="0">
                <a:solidFill>
                  <a:srgbClr val="0070C0"/>
                </a:solidFill>
                <a:ea typeface="汉仪中楷简"/>
              </a:rPr>
              <a:t>遇见一个人</a:t>
            </a:r>
            <a:r>
              <a:rPr lang="zh-CN" altLang="en-US" sz="3600" b="1" dirty="0" smtClean="0">
                <a:ea typeface="汉仪中楷简"/>
              </a:rPr>
              <a:t>，名叫以尼雅，得了瘫痪，在褥子上躺卧八年</a:t>
            </a:r>
            <a:r>
              <a:rPr lang="zh-CN" altLang="en-US" sz="3600" b="1" dirty="0" smtClean="0">
                <a:ea typeface="汉仪中楷简"/>
              </a:rPr>
              <a:t>。</a:t>
            </a:r>
            <a:endParaRPr lang="zh-CN" altLang="en-US" sz="3600" b="1" dirty="0" smtClean="0">
              <a:solidFill>
                <a:srgbClr val="0070C0"/>
              </a:solidFill>
              <a:ea typeface="汉仪中楷简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en-US" altLang="zh-CN" sz="3600" b="1" dirty="0" smtClean="0">
                <a:ea typeface="汉仪中楷简"/>
              </a:rPr>
              <a:t>34</a:t>
            </a:r>
            <a:r>
              <a:rPr lang="zh-CN" altLang="en-US" sz="3600" b="1" dirty="0" smtClean="0">
                <a:ea typeface="汉仪中楷简"/>
              </a:rPr>
              <a:t>彼得对他说：以尼雅，耶稣基督医好你了！</a:t>
            </a:r>
            <a:r>
              <a:rPr lang="zh-CN" altLang="en-US" sz="3600" b="1" dirty="0" smtClean="0">
                <a:solidFill>
                  <a:srgbClr val="0070C0"/>
                </a:solidFill>
                <a:ea typeface="汉仪中楷简"/>
              </a:rPr>
              <a:t>起来，收拾你的褥子！</a:t>
            </a:r>
            <a:r>
              <a:rPr lang="zh-CN" altLang="en-US" sz="3600" b="1" dirty="0" smtClean="0">
                <a:ea typeface="汉仪中楷简"/>
              </a:rPr>
              <a:t>他就立刻起来了。 </a:t>
            </a:r>
            <a:r>
              <a:rPr lang="en-US" altLang="zh-CN" sz="3600" b="1" dirty="0" smtClean="0">
                <a:ea typeface="汉仪中楷简"/>
              </a:rPr>
              <a:t/>
            </a:r>
            <a:br>
              <a:rPr lang="en-US" altLang="zh-CN" sz="3600" b="1" dirty="0" smtClean="0">
                <a:ea typeface="汉仪中楷简"/>
              </a:rPr>
            </a:br>
            <a:r>
              <a:rPr lang="en-US" altLang="zh-CN" sz="3600" b="1" dirty="0" smtClean="0">
                <a:ea typeface="汉仪中楷简"/>
              </a:rPr>
              <a:t/>
            </a:r>
            <a:br>
              <a:rPr lang="en-US" altLang="zh-CN" sz="3600" b="1" dirty="0" smtClean="0">
                <a:ea typeface="汉仪中楷简"/>
              </a:rPr>
            </a:br>
            <a:r>
              <a:rPr lang="en-US" altLang="zh-CN" sz="2400" b="1" dirty="0" smtClean="0">
                <a:ea typeface="汉仪中楷简"/>
              </a:rPr>
              <a:t/>
            </a:r>
            <a:br>
              <a:rPr lang="en-US" altLang="zh-CN" sz="2400" b="1" dirty="0" smtClean="0">
                <a:ea typeface="汉仪中楷简"/>
              </a:rPr>
            </a:br>
            <a:r>
              <a:rPr lang="zh-CN" altLang="en-US" sz="3600" b="1" dirty="0" smtClean="0">
                <a:ea typeface="汉仪中楷简"/>
              </a:rPr>
              <a:t> </a:t>
            </a:r>
            <a:r>
              <a:rPr lang="en-US" altLang="zh-CN" sz="3600" b="1" dirty="0" smtClean="0">
                <a:ea typeface="汉仪中楷简"/>
              </a:rPr>
              <a:t>35</a:t>
            </a:r>
            <a:r>
              <a:rPr lang="zh-CN" altLang="en-US" sz="3600" b="1" dirty="0" smtClean="0">
                <a:ea typeface="汉仪中楷简"/>
              </a:rPr>
              <a:t>节：凡住吕大和沙仑的人都看见了他，</a:t>
            </a:r>
            <a:r>
              <a:rPr lang="zh-CN" altLang="en-US" sz="3600" b="1" dirty="0" smtClean="0">
                <a:solidFill>
                  <a:srgbClr val="0070C0"/>
                </a:solidFill>
                <a:ea typeface="汉仪中楷简"/>
              </a:rPr>
              <a:t>就归服主</a:t>
            </a:r>
            <a:r>
              <a:rPr lang="zh-CN" altLang="en-US" sz="3600" b="1" dirty="0" smtClean="0">
                <a:ea typeface="汉仪中楷简"/>
              </a:rPr>
              <a:t> </a:t>
            </a:r>
            <a:r>
              <a:rPr lang="zh-CN" altLang="en-US" sz="3600" b="1" dirty="0" smtClean="0">
                <a:latin typeface="+mn-ea"/>
                <a:ea typeface="汉仪中楷简"/>
              </a:rPr>
              <a:t>。</a:t>
            </a:r>
            <a:r>
              <a:rPr lang="en-US" altLang="zh-CN" sz="3600" b="1" dirty="0" smtClean="0">
                <a:solidFill>
                  <a:srgbClr val="0070C0"/>
                </a:solidFill>
                <a:ea typeface="汉仪中楷简"/>
              </a:rPr>
              <a:t>                                                                                         </a:t>
            </a:r>
            <a:endParaRPr lang="zh-CN" altLang="en-US" sz="3600" b="1" dirty="0" smtClean="0">
              <a:solidFill>
                <a:srgbClr val="0070C0"/>
              </a:solidFill>
              <a:ea typeface="汉仪中楷简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600" b="1" dirty="0" smtClean="0">
                <a:ea typeface="汉仪中楷简"/>
              </a:rPr>
              <a:t>二、“走出去”的定义</a:t>
            </a:r>
            <a:r>
              <a:rPr lang="en-US" altLang="zh-CN" sz="3600" b="1" dirty="0" smtClean="0">
                <a:ea typeface="汉仪中楷简"/>
              </a:rPr>
              <a:t/>
            </a:r>
            <a:br>
              <a:rPr lang="en-US" altLang="zh-CN" sz="3600" b="1" dirty="0" smtClean="0">
                <a:ea typeface="汉仪中楷简"/>
              </a:rPr>
            </a:br>
            <a:r>
              <a:rPr lang="en-US" altLang="zh-CN" sz="3600" b="1" dirty="0" smtClean="0">
                <a:ea typeface="汉仪中楷简"/>
              </a:rPr>
              <a:t/>
            </a:r>
            <a:br>
              <a:rPr lang="en-US" altLang="zh-CN" sz="3600" b="1" dirty="0" smtClean="0">
                <a:ea typeface="汉仪中楷简"/>
              </a:rPr>
            </a:br>
            <a:r>
              <a:rPr lang="en-US" altLang="zh-CN" sz="3600" b="1" dirty="0" smtClean="0">
                <a:ea typeface="汉仪中楷简"/>
              </a:rPr>
              <a:t>1</a:t>
            </a:r>
            <a:r>
              <a:rPr lang="zh-CN" altLang="en-US" sz="3600" b="1" dirty="0" smtClean="0">
                <a:ea typeface="汉仪中楷简"/>
              </a:rPr>
              <a:t>、本地宣教</a:t>
            </a:r>
            <a:r>
              <a:rPr lang="en-US" altLang="zh-CN" sz="3600" b="1" dirty="0" smtClean="0">
                <a:ea typeface="汉仪中楷简"/>
              </a:rPr>
              <a:t/>
            </a:r>
            <a:br>
              <a:rPr lang="en-US" altLang="zh-CN" sz="3600" b="1" dirty="0" smtClean="0">
                <a:ea typeface="汉仪中楷简"/>
              </a:rPr>
            </a:br>
            <a:r>
              <a:rPr lang="en-US" altLang="zh-CN" sz="3600" b="1" dirty="0" smtClean="0">
                <a:ea typeface="汉仪中楷简"/>
              </a:rPr>
              <a:t>2</a:t>
            </a:r>
            <a:r>
              <a:rPr lang="zh-CN" altLang="en-US" sz="3600" b="1" dirty="0" smtClean="0">
                <a:ea typeface="汉仪中楷简"/>
              </a:rPr>
              <a:t>、跨文化宣教</a:t>
            </a:r>
            <a:r>
              <a:rPr lang="en-US" altLang="zh-CN" sz="3600" b="1" dirty="0" smtClean="0">
                <a:ea typeface="汉仪中楷简"/>
              </a:rPr>
              <a:t/>
            </a:r>
            <a:br>
              <a:rPr lang="en-US" altLang="zh-CN" sz="3600" b="1" dirty="0" smtClean="0">
                <a:ea typeface="汉仪中楷简"/>
              </a:rPr>
            </a:br>
            <a:r>
              <a:rPr lang="en-US" altLang="zh-CN" sz="3600" b="1" dirty="0" smtClean="0">
                <a:ea typeface="汉仪中楷简"/>
              </a:rPr>
              <a:t>3</a:t>
            </a:r>
            <a:r>
              <a:rPr lang="zh-CN" altLang="en-US" sz="3600" b="1" dirty="0" smtClean="0">
                <a:ea typeface="汉仪中楷简"/>
              </a:rPr>
              <a:t>、“代祷”和“金钱”上的支持</a:t>
            </a:r>
            <a:endParaRPr lang="zh-CN" altLang="en-US" sz="3600" b="1" dirty="0" smtClean="0">
              <a:ea typeface="汉仪中楷简"/>
            </a:endParaRPr>
          </a:p>
        </p:txBody>
      </p:sp>
      <p:sp>
        <p:nvSpPr>
          <p:cNvPr id="4" name="标题 1"/>
          <p:cNvSpPr txBox="1">
            <a:spLocks/>
          </p:cNvSpPr>
          <p:nvPr/>
        </p:nvSpPr>
        <p:spPr bwMode="auto">
          <a:xfrm>
            <a:off x="0" y="895350"/>
            <a:ext cx="35052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  <a:t/>
            </a:r>
            <a:b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</a:b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汉仪中楷简" panose="02010604000101010101" pitchFamily="2" charset="-122"/>
              <a:ea typeface="汉仪中楷简" panose="02010604000101010101" pitchFamily="2" charset="-122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en-US" altLang="zh-CN" sz="3600" b="1" dirty="0" smtClean="0">
                <a:ea typeface="汉仪中楷简"/>
              </a:rPr>
              <a:t>1</a:t>
            </a:r>
            <a:r>
              <a:rPr lang="zh-CN" altLang="en-US" sz="3600" b="1" dirty="0" smtClean="0">
                <a:ea typeface="汉仪中楷简"/>
              </a:rPr>
              <a:t>、本地宣教</a:t>
            </a:r>
            <a:r>
              <a:rPr lang="en-US" altLang="zh-CN" sz="3600" b="1" dirty="0" smtClean="0">
                <a:ea typeface="汉仪中楷简"/>
              </a:rPr>
              <a:t/>
            </a:r>
            <a:br>
              <a:rPr lang="en-US" altLang="zh-CN" sz="3600" b="1" dirty="0" smtClean="0">
                <a:ea typeface="汉仪中楷简"/>
              </a:rPr>
            </a:br>
            <a:r>
              <a:rPr lang="en-US" altLang="zh-CN" sz="3600" b="1" dirty="0" smtClean="0">
                <a:ea typeface="汉仪中楷简"/>
              </a:rPr>
              <a:t/>
            </a:r>
            <a:br>
              <a:rPr lang="en-US" altLang="zh-CN" sz="3600" b="1" dirty="0" smtClean="0">
                <a:ea typeface="汉仪中楷简"/>
              </a:rPr>
            </a:br>
            <a:r>
              <a:rPr lang="zh-CN" altLang="en-US" sz="3600" b="1" dirty="0" smtClean="0">
                <a:ea typeface="汉仪中楷简"/>
              </a:rPr>
              <a:t> 传道书</a:t>
            </a:r>
            <a:r>
              <a:rPr lang="en-US" altLang="zh-CN" sz="3600" b="1" dirty="0" smtClean="0">
                <a:ea typeface="汉仪中楷简"/>
              </a:rPr>
              <a:t>11</a:t>
            </a:r>
            <a:r>
              <a:rPr lang="zh-CN" altLang="en-US" sz="3600" b="1" dirty="0" smtClean="0">
                <a:ea typeface="汉仪中楷简"/>
              </a:rPr>
              <a:t>：</a:t>
            </a:r>
            <a:r>
              <a:rPr lang="en-US" altLang="zh-CN" sz="3600" b="1" dirty="0" smtClean="0">
                <a:ea typeface="汉仪中楷简"/>
              </a:rPr>
              <a:t>9</a:t>
            </a:r>
            <a:r>
              <a:rPr lang="zh-CN" altLang="en-US" sz="3600" b="1" dirty="0" smtClean="0">
                <a:ea typeface="汉仪中楷简"/>
              </a:rPr>
              <a:t> 在幼年的日子，使你的心欢畅，行你心所愿行的，看你眼所爱看的，却要知道，为这一切的事，神必审问你。 </a:t>
            </a:r>
            <a:r>
              <a:rPr lang="en-US" altLang="zh-CN" sz="3600" b="1" dirty="0" smtClean="0">
                <a:ea typeface="汉仪中楷简"/>
              </a:rPr>
              <a:t/>
            </a:r>
            <a:br>
              <a:rPr lang="en-US" altLang="zh-CN" sz="3600" b="1" dirty="0" smtClean="0">
                <a:ea typeface="汉仪中楷简"/>
              </a:rPr>
            </a:br>
            <a:r>
              <a:rPr lang="en-US" altLang="zh-CN" sz="3600" b="1" dirty="0" smtClean="0">
                <a:ea typeface="汉仪中楷简"/>
              </a:rPr>
              <a:t/>
            </a:r>
            <a:br>
              <a:rPr lang="en-US" altLang="zh-CN" sz="3600" b="1" dirty="0" smtClean="0">
                <a:ea typeface="汉仪中楷简"/>
              </a:rPr>
            </a:br>
            <a:endParaRPr lang="zh-CN" altLang="en-US" sz="3600" b="1" dirty="0" smtClean="0">
              <a:solidFill>
                <a:srgbClr val="0070C0"/>
              </a:solidFill>
              <a:ea typeface="汉仪中楷简"/>
            </a:endParaRPr>
          </a:p>
        </p:txBody>
      </p:sp>
      <p:sp>
        <p:nvSpPr>
          <p:cNvPr id="4" name="标题 1"/>
          <p:cNvSpPr txBox="1">
            <a:spLocks/>
          </p:cNvSpPr>
          <p:nvPr/>
        </p:nvSpPr>
        <p:spPr bwMode="auto">
          <a:xfrm>
            <a:off x="0" y="895350"/>
            <a:ext cx="35052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  <a:t/>
            </a:r>
            <a:b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</a:b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汉仪中楷简" panose="02010604000101010101" pitchFamily="2" charset="-122"/>
              <a:ea typeface="汉仪中楷简" panose="02010604000101010101" pitchFamily="2" charset="-122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en-US" altLang="zh-CN" sz="3600" b="1" dirty="0" smtClean="0">
                <a:ea typeface="汉仪中楷简"/>
              </a:rPr>
              <a:t>A</a:t>
            </a:r>
            <a:r>
              <a:rPr lang="zh-CN" altLang="en-US" sz="3600" b="1" dirty="0" smtClean="0">
                <a:ea typeface="汉仪中楷简"/>
              </a:rPr>
              <a:t>、校园事工</a:t>
            </a:r>
            <a:r>
              <a:rPr lang="en-US" altLang="zh-CN" sz="3600" b="1" dirty="0" smtClean="0">
                <a:ea typeface="汉仪中楷简"/>
              </a:rPr>
              <a:t/>
            </a:r>
            <a:br>
              <a:rPr lang="en-US" altLang="zh-CN" sz="3600" b="1" dirty="0" smtClean="0">
                <a:ea typeface="汉仪中楷简"/>
              </a:rPr>
            </a:br>
            <a:r>
              <a:rPr lang="en-US" altLang="zh-CN" sz="3600" b="1" dirty="0" smtClean="0">
                <a:ea typeface="汉仪中楷简"/>
              </a:rPr>
              <a:t/>
            </a:r>
            <a:br>
              <a:rPr lang="en-US" altLang="zh-CN" sz="3600" b="1" dirty="0" smtClean="0">
                <a:ea typeface="汉仪中楷简"/>
              </a:rPr>
            </a:br>
            <a:r>
              <a:rPr lang="en-US" altLang="zh-CN" sz="3600" b="1" dirty="0" smtClean="0">
                <a:ea typeface="汉仪中楷简"/>
              </a:rPr>
              <a:t>B</a:t>
            </a:r>
            <a:r>
              <a:rPr lang="zh-CN" altLang="en-US" sz="3600" b="1" dirty="0" smtClean="0">
                <a:ea typeface="汉仪中楷简"/>
              </a:rPr>
              <a:t>、教会姊妹的见证 </a:t>
            </a:r>
            <a:r>
              <a:rPr lang="en-US" altLang="zh-CN" sz="3600" b="1" dirty="0" smtClean="0">
                <a:ea typeface="汉仪中楷简"/>
              </a:rPr>
              <a:t/>
            </a:r>
            <a:br>
              <a:rPr lang="en-US" altLang="zh-CN" sz="3600" b="1" dirty="0" smtClean="0">
                <a:ea typeface="汉仪中楷简"/>
              </a:rPr>
            </a:br>
            <a:r>
              <a:rPr lang="en-US" altLang="zh-CN" sz="3600" b="1" dirty="0" smtClean="0">
                <a:ea typeface="汉仪中楷简"/>
              </a:rPr>
              <a:t/>
            </a:r>
            <a:br>
              <a:rPr lang="en-US" altLang="zh-CN" sz="3600" b="1" dirty="0" smtClean="0">
                <a:ea typeface="汉仪中楷简"/>
              </a:rPr>
            </a:br>
            <a:r>
              <a:rPr lang="en-US" altLang="zh-CN" sz="3600" b="1" dirty="0" smtClean="0">
                <a:ea typeface="汉仪中楷简"/>
              </a:rPr>
              <a:t>C</a:t>
            </a:r>
            <a:r>
              <a:rPr lang="zh-CN" altLang="en-US" sz="3600" b="1" dirty="0" smtClean="0">
                <a:ea typeface="汉仪中楷简"/>
              </a:rPr>
              <a:t>、教会弟兄的服侍</a:t>
            </a:r>
            <a:r>
              <a:rPr lang="en-US" altLang="zh-CN" sz="3600" b="1" dirty="0" smtClean="0">
                <a:ea typeface="汉仪中楷简"/>
              </a:rPr>
              <a:t/>
            </a:r>
            <a:br>
              <a:rPr lang="en-US" altLang="zh-CN" sz="3600" b="1" dirty="0" smtClean="0">
                <a:ea typeface="汉仪中楷简"/>
              </a:rPr>
            </a:br>
            <a:r>
              <a:rPr lang="en-US" altLang="zh-CN" sz="3600" b="1" dirty="0" smtClean="0">
                <a:ea typeface="汉仪中楷简"/>
              </a:rPr>
              <a:t/>
            </a:r>
            <a:br>
              <a:rPr lang="en-US" altLang="zh-CN" sz="3600" b="1" dirty="0" smtClean="0">
                <a:ea typeface="汉仪中楷简"/>
              </a:rPr>
            </a:br>
            <a:r>
              <a:rPr lang="en-US" altLang="zh-CN" sz="3600" b="1" dirty="0" smtClean="0">
                <a:ea typeface="汉仪中楷简"/>
              </a:rPr>
              <a:t>D</a:t>
            </a:r>
            <a:r>
              <a:rPr lang="zh-CN" altLang="en-US" sz="3600" b="1" dirty="0" smtClean="0">
                <a:ea typeface="汉仪中楷简"/>
              </a:rPr>
              <a:t>、一对一辅导（周四晚）</a:t>
            </a:r>
            <a:endParaRPr lang="zh-CN" altLang="en-US" sz="3600" b="1" dirty="0" smtClean="0">
              <a:solidFill>
                <a:srgbClr val="0070C0"/>
              </a:solidFill>
              <a:ea typeface="汉仪中楷简"/>
            </a:endParaRPr>
          </a:p>
        </p:txBody>
      </p:sp>
      <p:sp>
        <p:nvSpPr>
          <p:cNvPr id="4" name="标题 1"/>
          <p:cNvSpPr txBox="1">
            <a:spLocks/>
          </p:cNvSpPr>
          <p:nvPr/>
        </p:nvSpPr>
        <p:spPr bwMode="auto">
          <a:xfrm>
            <a:off x="0" y="895350"/>
            <a:ext cx="35052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  <a:t/>
            </a:r>
            <a:b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</a:b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汉仪中楷简" panose="02010604000101010101" pitchFamily="2" charset="-122"/>
              <a:ea typeface="汉仪中楷简" panose="02010604000101010101" pitchFamily="2" charset="-122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19520</TotalTime>
  <Words>293</Words>
  <Application>Microsoft Office PowerPoint</Application>
  <PresentationFormat>On-screen Show (16:9)</PresentationFormat>
  <Paragraphs>30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主题</vt:lpstr>
      <vt:lpstr>“走出去”的行动和定义 徒9：32-35</vt:lpstr>
      <vt:lpstr> 但圣灵降临在你们身上，你们就必得着能力；并要在耶路撒冷、犹太全地和撒玛利亚，直到地极，作我的见证。   8But you will receive power when the Holy Spirit comes on you; and you will be my witnesses in Jerusalem, and in all Judea and Samaria, and to the ends of the earth.’                                                  徒/Acts 1:8</vt:lpstr>
      <vt:lpstr>祈祷/Prayer</vt:lpstr>
      <vt:lpstr>一、“走出去”的行动   32彼得周流四方的时候，也到了居住吕大的圣徒那里。                                                                                                                  徒/Acts 9:32</vt:lpstr>
      <vt:lpstr>徒 8：4节我们看到那些分散的人往各处去传道。5腓利下撒玛利亚城去宣讲基督。    9：33遇见一个人，名叫以尼雅，得了瘫痪，在褥子上躺卧八年。</vt:lpstr>
      <vt:lpstr>34彼得对他说：以尼雅，耶稣基督医好你了！起来，收拾你的褥子！他就立刻起来了。     35节：凡住吕大和沙仑的人都看见了他，就归服主 。                                                                                         </vt:lpstr>
      <vt:lpstr>二、“走出去”的定义  1、本地宣教 2、跨文化宣教 3、“代祷”和“金钱”上的支持</vt:lpstr>
      <vt:lpstr>1、本地宣教   传道书11：9 在幼年的日子，使你的心欢畅，行你心所愿行的，看你眼所爱看的，却要知道，为这一切的事，神必审问你。   </vt:lpstr>
      <vt:lpstr>A、校园事工  B、教会姊妹的见证   C、教会弟兄的服侍  D、一对一辅导（周四晚）</vt:lpstr>
      <vt:lpstr>2、跨文化宣教</vt:lpstr>
      <vt:lpstr>一般定义“没有白活”  1、高的学历、好的工作和收入 2、豪宅和高档的用品 3、一年外出旅游几次 4、去过多少个国家旅游，住过多么豪华的酒店，吃过多少种美味的美食等等</vt:lpstr>
      <vt:lpstr>1，1月22-4月21，我们教会有8位弟兄姊妹 参加了超越宣教机构的培训。   王惠珍长老、刘德玉弟兄、唐英杰和周祥夫妇、武营姊妹，秋玲姊妹、姜芳原姊妹、田灵慧牧师   2，6月14-18和7月12-16号，将会有6位参加超越培训的弟兄姊妹参加向印度和尼泊尔的网宣。</vt:lpstr>
      <vt:lpstr>3，7月8-12号，Kirt牧师将会带领我们教会的青少年到东肯塔基的Harlan County短宣。  4，8月份，尹长老将会带队到Honduras为期一周的短宣。  5，年底还在计划到印度和尼泊尔两周的短宣</vt:lpstr>
      <vt:lpstr>总结 Summary</vt:lpstr>
      <vt:lpstr>1、田地里的庄稼一片片地成熟，见不到收割的人。家主心里焦急，焦急如同火烧，寻不见同心的人。见到许多工人，费时费力为己，并不是专爱神。拥挤主时有人，主需用时无人，怎不叫主伤心？  2、满山遍野都是迷失路的群羊，见不到牧羊人。饥渴受伤而死，被兽践踏吞吃，流离飘荡流离。羊群分散失迷，你仍推脱逃避，怎叫主心欢喜？主在千万人中竟找不到几个合神心意的人。  副歌:谁体贴主的心？谁体贴主的心？ 谁合乎主使用？谁使主心欢欣？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20:3 除了我以外，你不可有别的神。20:4 不可为自己雕刻偶像；也不可做甚么形像彷佛上天、下地和地底下、水中的百物.  20:7 不可妄称耶和华你　神的名；因为妄称耶和华名的，耶和华必不以他为无罪。不可妄称耶和华你　神的名；因为妄称耶和华名的，耶和华必不以他为无罪。 </dc:title>
  <cp:lastModifiedBy>Peter Tian</cp:lastModifiedBy>
  <cp:revision>841</cp:revision>
  <dcterms:modified xsi:type="dcterms:W3CDTF">2024-04-20T17:23:22Z</dcterms:modified>
</cp:coreProperties>
</file>