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562" r:id="rId2"/>
    <p:sldId id="849" r:id="rId3"/>
    <p:sldId id="421" r:id="rId4"/>
    <p:sldId id="822" r:id="rId5"/>
    <p:sldId id="859" r:id="rId6"/>
    <p:sldId id="863" r:id="rId7"/>
    <p:sldId id="865" r:id="rId8"/>
    <p:sldId id="866" r:id="rId9"/>
    <p:sldId id="867" r:id="rId10"/>
    <p:sldId id="871" r:id="rId11"/>
    <p:sldId id="860" r:id="rId12"/>
    <p:sldId id="861" r:id="rId13"/>
    <p:sldId id="872" r:id="rId14"/>
    <p:sldId id="757" r:id="rId15"/>
    <p:sldId id="862" r:id="rId16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>
        <p:scale>
          <a:sx n="66" d="100"/>
          <a:sy n="66" d="100"/>
        </p:scale>
        <p:origin x="-336" y="-14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2024/4/20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276350"/>
          </a:xfrm>
        </p:spPr>
        <p:txBody>
          <a:bodyPr/>
          <a:lstStyle/>
          <a:p>
            <a:r>
              <a:rPr lang="zh-CN" altLang="en-US" b="1" dirty="0" smtClean="0"/>
              <a:t>“走出去”的行动和定义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徒</a:t>
            </a:r>
            <a:r>
              <a:rPr lang="en-US" altLang="zh-CN" sz="3200" b="1" dirty="0" smtClean="0"/>
              <a:t>9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32-35</a:t>
            </a:r>
            <a:endParaRPr lang="zh-CN" altLang="en-US" sz="3200" b="1" dirty="0"/>
          </a:p>
        </p:txBody>
      </p:sp>
      <p:pic>
        <p:nvPicPr>
          <p:cNvPr id="1028" name="Picture 4" descr="F:\“走出去”前的准备\C13771360478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6351"/>
            <a:ext cx="91440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、跨文化宣教</a:t>
            </a:r>
            <a:endParaRPr lang="zh-CN" altLang="en-US" sz="3600" b="1" dirty="0" smtClean="0">
              <a:solidFill>
                <a:srgbClr val="0070C0"/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419600" cy="51435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ea typeface="汉仪中楷简"/>
              </a:rPr>
              <a:t>一般定义“没有白活”</a:t>
            </a:r>
            <a:r>
              <a:rPr lang="en-US" altLang="zh-CN" sz="3200" b="1" dirty="0" smtClean="0">
                <a:solidFill>
                  <a:srgbClr val="0070C0"/>
                </a:solidFill>
                <a:ea typeface="汉仪中楷简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a typeface="汉仪中楷简"/>
              </a:rPr>
            </a:br>
            <a:r>
              <a:rPr lang="en-US" altLang="zh-CN" sz="3200" b="1" dirty="0" smtClean="0">
                <a:solidFill>
                  <a:srgbClr val="0070C0"/>
                </a:solidFill>
                <a:ea typeface="汉仪中楷简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ea typeface="汉仪中楷简"/>
              </a:rPr>
            </a:br>
            <a: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  <a:t>1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、高的学历、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好的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工作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和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收入</a:t>
            </a:r>
            <a: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  <a:t/>
            </a:r>
            <a:b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</a:br>
            <a: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  <a:t>2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、豪宅和高档的用品</a:t>
            </a:r>
            <a: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  <a:t/>
            </a:r>
            <a:b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</a:br>
            <a: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  <a:t>3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、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一年外出旅游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几次</a:t>
            </a:r>
            <a: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  <a:t/>
            </a:r>
            <a:b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</a:br>
            <a:r>
              <a:rPr lang="en-US" altLang="zh-CN" sz="3000" b="1" dirty="0" smtClean="0">
                <a:solidFill>
                  <a:srgbClr val="0070C0"/>
                </a:solidFill>
                <a:ea typeface="汉仪中楷简"/>
              </a:rPr>
              <a:t>4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、去过多少个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国家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旅游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，</a:t>
            </a:r>
            <a:r>
              <a:rPr lang="zh-CN" altLang="en-US" sz="3000" b="1" dirty="0" smtClean="0">
                <a:solidFill>
                  <a:srgbClr val="0070C0"/>
                </a:solidFill>
                <a:ea typeface="汉仪中楷简"/>
              </a:rPr>
              <a:t>住过多么豪华的酒店，吃过多少种美味的美食</a:t>
            </a:r>
            <a:r>
              <a:rPr lang="zh-CN" altLang="en-US" sz="3000" b="1" dirty="0" smtClean="0">
                <a:ea typeface="汉仪中楷简"/>
              </a:rPr>
              <a:t>等等</a:t>
            </a:r>
            <a:endParaRPr lang="zh-CN" altLang="en-US" sz="3000" b="1" dirty="0" smtClean="0">
              <a:ea typeface="汉仪中楷简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4419600" y="0"/>
            <a:ext cx="47244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汉仪中楷简"/>
                <a:cs typeface="+mj-cs"/>
              </a:rPr>
              <a:t>信仰角度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汉仪中楷简"/>
                <a:cs typeface="+mj-cs"/>
              </a:rPr>
              <a:t>定义“没有白活”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汉仪中楷简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汉仪中楷简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1</a:t>
            </a:r>
            <a:r>
              <a:rPr lang="zh-CN" altLang="en-US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、努力工作、好的收入目的是荣耀神</a:t>
            </a:r>
            <a:endParaRPr lang="en-US" altLang="zh-CN" sz="3000" b="1" dirty="0" smtClean="0">
              <a:solidFill>
                <a:srgbClr val="0070C0"/>
              </a:solidFill>
              <a:latin typeface="+mj-lt"/>
              <a:ea typeface="汉仪中楷简"/>
              <a:cs typeface="+mj-cs"/>
            </a:endParaRPr>
          </a:p>
          <a:p>
            <a:pPr lvl="0" eaLnBrk="0" hangingPunct="0"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2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、</a:t>
            </a:r>
            <a:r>
              <a:rPr lang="zh-CN" altLang="en-US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我向多少人传过福音，我带领过多少人信主。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  <a:p>
            <a:pPr lvl="0" eaLnBrk="0" hangingPunct="0">
              <a:defRPr/>
            </a:pPr>
            <a:r>
              <a:rPr lang="en-US" altLang="zh-CN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3</a:t>
            </a:r>
            <a:r>
              <a:rPr lang="zh-CN" altLang="en-US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、</a:t>
            </a:r>
            <a:r>
              <a:rPr lang="zh-CN" altLang="en-US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我到</a:t>
            </a:r>
            <a:r>
              <a:rPr lang="zh-CN" altLang="en-US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过多少个</a:t>
            </a:r>
            <a:r>
              <a:rPr lang="zh-CN" altLang="en-US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地方去宣教</a:t>
            </a:r>
            <a:endParaRPr lang="en-US" altLang="zh-CN" sz="3000" b="1" dirty="0" smtClean="0">
              <a:solidFill>
                <a:srgbClr val="0070C0"/>
              </a:solidFill>
              <a:latin typeface="+mj-lt"/>
              <a:ea typeface="汉仪中楷简"/>
              <a:cs typeface="+mj-cs"/>
            </a:endParaRPr>
          </a:p>
          <a:p>
            <a:pPr lvl="0" eaLnBrk="0" hangingPunct="0"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4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、</a:t>
            </a:r>
            <a:r>
              <a:rPr lang="zh-CN" altLang="en-US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我参与了多少圣工和</a:t>
            </a:r>
            <a:r>
              <a:rPr lang="zh-CN" altLang="en-US" sz="3000" b="1" dirty="0" smtClean="0">
                <a:solidFill>
                  <a:srgbClr val="0070C0"/>
                </a:solidFill>
                <a:latin typeface="+mj-lt"/>
                <a:ea typeface="汉仪中楷简"/>
                <a:cs typeface="+mj-cs"/>
              </a:rPr>
              <a:t>服侍</a:t>
            </a:r>
            <a:r>
              <a:rPr lang="zh-CN" altLang="en-US" sz="3000" b="1" dirty="0" smtClean="0">
                <a:latin typeface="+mj-lt"/>
                <a:ea typeface="汉仪中楷简"/>
                <a:cs typeface="+mj-cs"/>
              </a:rPr>
              <a:t>等等</a:t>
            </a:r>
            <a:endParaRPr kumimoji="0" lang="zh-CN" altLang="en-US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1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，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月</a:t>
            </a:r>
            <a:r>
              <a:rPr lang="en-US" altLang="zh-CN" sz="3600" b="1" dirty="0" smtClean="0">
                <a:ea typeface="汉仪中楷简"/>
              </a:rPr>
              <a:t>22-4</a:t>
            </a:r>
            <a:r>
              <a:rPr lang="zh-CN" altLang="en-US" sz="3600" b="1" dirty="0" smtClean="0">
                <a:ea typeface="汉仪中楷简"/>
              </a:rPr>
              <a:t>月</a:t>
            </a:r>
            <a:r>
              <a:rPr lang="en-US" altLang="zh-CN" sz="3600" b="1" dirty="0" smtClean="0">
                <a:ea typeface="汉仪中楷简"/>
              </a:rPr>
              <a:t>21</a:t>
            </a:r>
            <a:r>
              <a:rPr lang="zh-CN" altLang="en-US" sz="3600" b="1" dirty="0" smtClean="0">
                <a:ea typeface="汉仪中楷简"/>
              </a:rPr>
              <a:t>，我们教会有</a:t>
            </a:r>
            <a:r>
              <a:rPr lang="en-US" altLang="zh-CN" sz="3600" b="1" dirty="0" smtClean="0">
                <a:ea typeface="汉仪中楷简"/>
              </a:rPr>
              <a:t>8</a:t>
            </a:r>
            <a:r>
              <a:rPr lang="zh-CN" altLang="en-US" sz="3600" b="1" dirty="0" smtClean="0">
                <a:ea typeface="汉仪中楷简"/>
              </a:rPr>
              <a:t>位弟兄姊妹 参加了超越宣教机构的</a:t>
            </a:r>
            <a:r>
              <a:rPr lang="zh-CN" altLang="en-US" sz="3600" b="1" dirty="0" smtClean="0">
                <a:ea typeface="汉仪中楷简"/>
              </a:rPr>
              <a:t>培训。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ea typeface="汉仪中楷简"/>
              </a:rPr>
              <a:t>王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ea typeface="汉仪中楷简"/>
              </a:rPr>
              <a:t>惠珍长老、刘德玉弟兄、唐英杰和周祥夫妇、武营姊妹，秋玲姊妹、姜芳原姊妹、田灵慧牧师 </a:t>
            </a:r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ea typeface="汉仪中楷简"/>
              </a:rPr>
              <a:t/>
            </a:r>
            <a:b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2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，</a:t>
            </a:r>
            <a:r>
              <a:rPr lang="en-US" altLang="zh-CN" sz="3600" b="1" dirty="0" smtClean="0">
                <a:ea typeface="汉仪中楷简"/>
              </a:rPr>
              <a:t>6</a:t>
            </a:r>
            <a:r>
              <a:rPr lang="zh-CN" altLang="en-US" sz="3600" b="1" dirty="0" smtClean="0">
                <a:ea typeface="汉仪中楷简"/>
              </a:rPr>
              <a:t>月</a:t>
            </a:r>
            <a:r>
              <a:rPr lang="en-US" altLang="zh-CN" sz="3600" b="1" dirty="0" smtClean="0">
                <a:ea typeface="汉仪中楷简"/>
              </a:rPr>
              <a:t>14-18</a:t>
            </a:r>
            <a:r>
              <a:rPr lang="zh-CN" altLang="en-US" sz="3600" b="1" dirty="0" smtClean="0">
                <a:ea typeface="汉仪中楷简"/>
              </a:rPr>
              <a:t>和</a:t>
            </a:r>
            <a:r>
              <a:rPr lang="en-US" altLang="zh-CN" sz="3600" b="1" dirty="0" smtClean="0">
                <a:ea typeface="汉仪中楷简"/>
              </a:rPr>
              <a:t>7</a:t>
            </a:r>
            <a:r>
              <a:rPr lang="zh-CN" altLang="en-US" sz="3600" b="1" dirty="0" smtClean="0">
                <a:ea typeface="汉仪中楷简"/>
              </a:rPr>
              <a:t>月</a:t>
            </a:r>
            <a:r>
              <a:rPr lang="en-US" altLang="zh-CN" sz="3600" b="1" dirty="0" smtClean="0">
                <a:ea typeface="汉仪中楷简"/>
              </a:rPr>
              <a:t>12-16</a:t>
            </a:r>
            <a:r>
              <a:rPr lang="zh-CN" altLang="en-US" sz="3600" b="1" dirty="0" smtClean="0">
                <a:ea typeface="汉仪中楷简"/>
              </a:rPr>
              <a:t>号，将会有</a:t>
            </a:r>
            <a:r>
              <a:rPr lang="en-US" altLang="zh-CN" sz="3600" b="1" dirty="0" smtClean="0">
                <a:ea typeface="汉仪中楷简"/>
              </a:rPr>
              <a:t>6</a:t>
            </a:r>
            <a:r>
              <a:rPr lang="zh-CN" altLang="en-US" sz="3600" b="1" dirty="0" smtClean="0">
                <a:ea typeface="汉仪中楷简"/>
              </a:rPr>
              <a:t>位参加超越培训的弟兄姊妹</a:t>
            </a:r>
            <a:r>
              <a:rPr lang="zh-CN" altLang="en-US" sz="3600" b="1" dirty="0" smtClean="0">
                <a:ea typeface="汉仪中楷简"/>
              </a:rPr>
              <a:t>参加向印度和尼泊尔的网</a:t>
            </a:r>
            <a:r>
              <a:rPr lang="zh-CN" altLang="en-US" sz="3600" b="1" dirty="0" smtClean="0">
                <a:ea typeface="汉仪中楷简"/>
              </a:rPr>
              <a:t>宣</a:t>
            </a:r>
            <a:r>
              <a:rPr lang="zh-CN" altLang="en-US" sz="3600" b="1" dirty="0" smtClean="0">
                <a:ea typeface="汉仪中楷简"/>
              </a:rPr>
              <a:t>。</a:t>
            </a:r>
            <a:endParaRPr lang="zh-CN" altLang="en-US" sz="3600" b="1" dirty="0" smtClean="0">
              <a:solidFill>
                <a:srgbClr val="0070C0"/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3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，</a:t>
            </a:r>
            <a:r>
              <a:rPr lang="en-US" altLang="zh-CN" sz="3600" b="1" dirty="0" smtClean="0">
                <a:ea typeface="汉仪中楷简"/>
              </a:rPr>
              <a:t>7</a:t>
            </a:r>
            <a:r>
              <a:rPr lang="zh-CN" altLang="en-US" sz="3600" b="1" dirty="0" smtClean="0">
                <a:ea typeface="汉仪中楷简"/>
              </a:rPr>
              <a:t>月</a:t>
            </a:r>
            <a:r>
              <a:rPr lang="en-US" altLang="zh-CN" sz="3600" b="1" dirty="0" smtClean="0">
                <a:ea typeface="汉仪中楷简"/>
              </a:rPr>
              <a:t>8-12</a:t>
            </a:r>
            <a:r>
              <a:rPr lang="zh-CN" altLang="en-US" sz="3600" b="1" dirty="0" smtClean="0">
                <a:ea typeface="汉仪中楷简"/>
              </a:rPr>
              <a:t>号，</a:t>
            </a:r>
            <a:r>
              <a:rPr lang="en-US" altLang="zh-CN" sz="3600" b="1" dirty="0" err="1" smtClean="0">
                <a:ea typeface="汉仪中楷简"/>
              </a:rPr>
              <a:t>Kirt</a:t>
            </a:r>
            <a:r>
              <a:rPr lang="zh-CN" altLang="en-US" sz="3600" b="1" dirty="0" smtClean="0">
                <a:ea typeface="汉仪中楷简"/>
              </a:rPr>
              <a:t>牧师将会带领我们教会的青少年到东肯塔基的</a:t>
            </a:r>
            <a:r>
              <a:rPr lang="en-US" altLang="zh-CN" sz="3600" b="1" dirty="0" smtClean="0">
                <a:ea typeface="汉仪中楷简"/>
              </a:rPr>
              <a:t>Harlan County</a:t>
            </a:r>
            <a:r>
              <a:rPr lang="zh-CN" altLang="en-US" sz="3600" b="1" dirty="0" smtClean="0">
                <a:ea typeface="汉仪中楷简"/>
              </a:rPr>
              <a:t>短宣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4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，</a:t>
            </a:r>
            <a:r>
              <a:rPr lang="en-US" altLang="zh-CN" sz="3600" b="1" dirty="0" smtClean="0">
                <a:ea typeface="汉仪中楷简"/>
              </a:rPr>
              <a:t>8</a:t>
            </a:r>
            <a:r>
              <a:rPr lang="zh-CN" altLang="en-US" sz="3600" b="1" dirty="0" smtClean="0">
                <a:ea typeface="汉仪中楷简"/>
              </a:rPr>
              <a:t>月份，尹长老将会带队到</a:t>
            </a:r>
            <a:r>
              <a:rPr lang="en-US" altLang="zh-CN" sz="3600" b="1" dirty="0" smtClean="0">
                <a:ea typeface="汉仪中楷简"/>
              </a:rPr>
              <a:t>Honduras</a:t>
            </a:r>
            <a:r>
              <a:rPr lang="zh-CN" altLang="en-US" sz="3600" b="1" dirty="0" smtClean="0">
                <a:ea typeface="汉仪中楷简"/>
              </a:rPr>
              <a:t>为期一周的短宣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5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，</a:t>
            </a:r>
            <a:r>
              <a:rPr lang="zh-CN" altLang="en-US" sz="3600" b="1" dirty="0" smtClean="0">
                <a:ea typeface="汉仪中楷简"/>
              </a:rPr>
              <a:t>年底还在计划到印度和尼泊尔两周的短宣</a:t>
            </a:r>
            <a:endParaRPr lang="zh-CN" altLang="en-US" sz="3600" b="1" dirty="0" smtClean="0">
              <a:solidFill>
                <a:srgbClr val="0070C0"/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235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29527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Google Shape;135;p23"/>
          <p:cNvSpPr txBox="1">
            <a:spLocks/>
          </p:cNvSpPr>
          <p:nvPr/>
        </p:nvSpPr>
        <p:spPr bwMode="auto">
          <a:xfrm>
            <a:off x="-28636" y="2343151"/>
            <a:ext cx="9172636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0" hangingPunct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zh-CN" altLang="en-US" sz="36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诗歌</a:t>
            </a:r>
            <a:r>
              <a:rPr lang="en-US" altLang="zh-CN" sz="36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《</a:t>
            </a:r>
            <a:r>
              <a:rPr lang="zh-CN" altLang="en-US" sz="36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田地里的庄稼</a:t>
            </a:r>
            <a:r>
              <a:rPr lang="en-US" altLang="zh-CN" sz="36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》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296400" cy="5143500"/>
          </a:xfrm>
        </p:spPr>
        <p:txBody>
          <a:bodyPr/>
          <a:lstStyle/>
          <a:p>
            <a:pPr algn="l"/>
            <a:r>
              <a:rPr lang="en-US" altLang="zh-CN" sz="3200" b="1" dirty="0" smtClean="0">
                <a:solidFill>
                  <a:srgbClr val="0070C0"/>
                </a:solidFill>
                <a:ea typeface="汉仪中楷简"/>
              </a:rPr>
              <a:t>1</a:t>
            </a:r>
            <a:r>
              <a:rPr lang="zh-CN" altLang="en-US" sz="3200" b="1" dirty="0" smtClean="0">
                <a:solidFill>
                  <a:srgbClr val="0070C0"/>
                </a:solidFill>
                <a:ea typeface="汉仪中楷简"/>
              </a:rPr>
              <a:t>、</a:t>
            </a:r>
            <a:r>
              <a:rPr lang="zh-CN" altLang="en-US" sz="3200" b="1" dirty="0" smtClean="0">
                <a:ea typeface="汉仪中楷简"/>
              </a:rPr>
              <a:t>田地里的庄稼一片片地成熟，见不到收割的人。家主心里焦急，焦急如同火烧，寻不见同心的人。见到许多工人，费时费力为己，并不是专爱神。拥挤主时有人，主需用时无人，怎不叫主伤心？</a:t>
            </a:r>
            <a:br>
              <a:rPr lang="zh-CN" altLang="en-US" sz="3200" b="1" dirty="0" smtClean="0">
                <a:ea typeface="汉仪中楷简"/>
              </a:rPr>
            </a:br>
            <a:r>
              <a:rPr lang="zh-CN" altLang="en-US" sz="800" b="1" dirty="0" smtClean="0">
                <a:ea typeface="汉仪中楷简"/>
              </a:rPr>
              <a:t/>
            </a:r>
            <a:br>
              <a:rPr lang="zh-CN" altLang="en-US" sz="800" b="1" dirty="0" smtClean="0">
                <a:ea typeface="汉仪中楷简"/>
              </a:rPr>
            </a:br>
            <a:r>
              <a:rPr lang="en-US" altLang="zh-CN" sz="3200" b="1" dirty="0" smtClean="0">
                <a:solidFill>
                  <a:srgbClr val="0070C0"/>
                </a:solidFill>
                <a:ea typeface="汉仪中楷简"/>
              </a:rPr>
              <a:t>2</a:t>
            </a:r>
            <a:r>
              <a:rPr lang="zh-CN" altLang="en-US" sz="3200" b="1" dirty="0" smtClean="0">
                <a:solidFill>
                  <a:srgbClr val="0070C0"/>
                </a:solidFill>
                <a:ea typeface="汉仪中楷简"/>
              </a:rPr>
              <a:t>、</a:t>
            </a:r>
            <a:r>
              <a:rPr lang="zh-CN" altLang="en-US" sz="3200" b="1" dirty="0" smtClean="0">
                <a:ea typeface="汉仪中楷简"/>
              </a:rPr>
              <a:t>满山遍野都是迷失路的群羊，见不到牧羊人。饥渴受伤而死，被兽践踏吞吃，流离飘荡流离。羊群分散失迷，你仍推脱逃避，怎叫主心欢喜？主在千万人中竟找不到几个合神心意的人。</a:t>
            </a:r>
            <a:r>
              <a:rPr lang="en-US" altLang="zh-CN" sz="3200" b="1" dirty="0" smtClean="0">
                <a:ea typeface="汉仪中楷简"/>
              </a:rPr>
              <a:t/>
            </a:r>
            <a:br>
              <a:rPr lang="en-US" altLang="zh-CN" sz="3200" b="1" dirty="0" smtClean="0">
                <a:ea typeface="汉仪中楷简"/>
              </a:rPr>
            </a:br>
            <a:r>
              <a:rPr lang="zh-CN" altLang="en-US" sz="800" b="1" dirty="0" smtClean="0">
                <a:ea typeface="汉仪中楷简"/>
              </a:rPr>
              <a:t/>
            </a:r>
            <a:br>
              <a:rPr lang="zh-CN" altLang="en-US" sz="800" b="1" dirty="0" smtClean="0">
                <a:ea typeface="汉仪中楷简"/>
              </a:rPr>
            </a:br>
            <a:r>
              <a:rPr lang="zh-CN" altLang="en-US" sz="3200" b="1" dirty="0" smtClean="0">
                <a:solidFill>
                  <a:srgbClr val="0070C0"/>
                </a:solidFill>
                <a:ea typeface="汉仪中楷简"/>
              </a:rPr>
              <a:t>副歌</a:t>
            </a:r>
            <a:r>
              <a:rPr lang="en-US" altLang="zh-CN" sz="3200" b="1" dirty="0" smtClean="0">
                <a:solidFill>
                  <a:srgbClr val="0070C0"/>
                </a:solidFill>
                <a:ea typeface="汉仪中楷简"/>
              </a:rPr>
              <a:t>:</a:t>
            </a:r>
            <a:r>
              <a:rPr lang="zh-CN" altLang="en-US" sz="3200" b="1" dirty="0" smtClean="0">
                <a:ea typeface="汉仪中楷简"/>
              </a:rPr>
              <a:t>谁体贴主的心？谁体贴主的心？ 谁合乎主使用？谁使主心欢欣？ </a:t>
            </a:r>
            <a:endParaRPr lang="zh-CN" altLang="en-US" sz="3200" b="1" dirty="0" smtClean="0">
              <a:solidFill>
                <a:srgbClr val="0070C0"/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+mn-ea"/>
                <a:ea typeface="+mn-ea"/>
              </a:rPr>
              <a:t> 但圣灵降临在你们身上，你们就必得着能力；并要在</a:t>
            </a:r>
            <a:r>
              <a:rPr lang="zh-CN" altLang="en-US" sz="3600" b="1" dirty="0" smtClean="0">
                <a:solidFill>
                  <a:srgbClr val="0070C0"/>
                </a:solidFill>
                <a:latin typeface="+mn-ea"/>
                <a:ea typeface="+mn-ea"/>
              </a:rPr>
              <a:t>耶路撒冷、犹太全地和撒玛利亚，直到地极</a:t>
            </a:r>
            <a:r>
              <a:rPr lang="zh-CN" altLang="en-US" sz="3600" b="1" dirty="0" smtClean="0">
                <a:latin typeface="+mn-ea"/>
                <a:ea typeface="+mn-ea"/>
              </a:rPr>
              <a:t>，作我的见证。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2000" b="1" dirty="0" smtClean="0">
                <a:ea typeface="汉仪中楷简"/>
              </a:rPr>
              <a:t/>
            </a:r>
            <a:br>
              <a:rPr lang="en-US" altLang="zh-CN" sz="20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 8But you will receive power when the Holy Spirit comes on you; and you will be my witnesses in Jerusalem, and in all Judea and Samaria, and to the ends of the earth.’ </a:t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                                                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徒</a:t>
            </a: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/Acts 1:8</a:t>
            </a:r>
            <a:endParaRPr lang="zh-CN" altLang="en-US" sz="3600" b="1" dirty="0" smtClean="0">
              <a:solidFill>
                <a:srgbClr val="0070C0"/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50292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+mn-ea"/>
                <a:ea typeface="+mn-ea"/>
              </a:rPr>
              <a:t>一、“走出去”的行动</a:t>
            </a:r>
            <a:r>
              <a:rPr lang="en-US" altLang="zh-CN" sz="3600" b="1" dirty="0" smtClean="0"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latin typeface="+mn-ea"/>
                <a:ea typeface="+mn-ea"/>
              </a:rPr>
            </a:br>
            <a:r>
              <a:rPr lang="en-US" altLang="zh-CN" sz="3600" b="1" dirty="0" smtClean="0"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latin typeface="+mn-ea"/>
                <a:ea typeface="+mn-ea"/>
              </a:rPr>
            </a:br>
            <a:r>
              <a:rPr lang="en-US" altLang="zh-CN" sz="3600" b="1" dirty="0" smtClean="0"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latin typeface="+mn-ea"/>
                <a:ea typeface="+mn-ea"/>
              </a:rPr>
            </a:br>
            <a:r>
              <a:rPr lang="en-US" altLang="zh-CN" sz="3600" b="1" dirty="0" smtClean="0">
                <a:latin typeface="+mn-ea"/>
                <a:ea typeface="+mn-ea"/>
              </a:rPr>
              <a:t>32</a:t>
            </a:r>
            <a:r>
              <a:rPr lang="zh-CN" altLang="en-US" sz="3600" b="1" dirty="0" smtClean="0">
                <a:solidFill>
                  <a:srgbClr val="0070C0"/>
                </a:solidFill>
                <a:latin typeface="+mn-ea"/>
                <a:ea typeface="+mn-ea"/>
              </a:rPr>
              <a:t>彼得周流四方</a:t>
            </a:r>
            <a:r>
              <a:rPr lang="zh-CN" altLang="en-US" sz="3600" b="1" dirty="0" smtClean="0">
                <a:latin typeface="+mn-ea"/>
                <a:ea typeface="+mn-ea"/>
              </a:rPr>
              <a:t>的时候，也到了居住吕大的圣徒那里。</a:t>
            </a:r>
            <a:r>
              <a:rPr lang="en-US" altLang="zh-CN" sz="3600" b="1" dirty="0" smtClean="0">
                <a:latin typeface="+mn-ea"/>
                <a:ea typeface="+mn-ea"/>
              </a:rPr>
              <a:t/>
            </a:r>
            <a:br>
              <a:rPr lang="en-US" altLang="zh-CN" sz="3600" b="1" dirty="0" smtClean="0">
                <a:latin typeface="+mn-ea"/>
                <a:ea typeface="+mn-ea"/>
              </a:rPr>
            </a:b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                                                                                                </a:t>
            </a:r>
            <a:b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</a:b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                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徒</a:t>
            </a: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/Acts 9:32</a:t>
            </a:r>
            <a:endParaRPr lang="zh-CN" altLang="en-US" sz="3600" b="1" dirty="0" smtClean="0">
              <a:solidFill>
                <a:srgbClr val="0070C0"/>
              </a:solidFill>
              <a:ea typeface="汉仪中楷简"/>
            </a:endParaRPr>
          </a:p>
        </p:txBody>
      </p:sp>
      <p:pic>
        <p:nvPicPr>
          <p:cNvPr id="1026" name="Picture 2" descr="F:\2024 证道\“走出去”的行动和定义\1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1029" y="0"/>
            <a:ext cx="4092971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徒 </a:t>
            </a:r>
            <a:r>
              <a:rPr lang="en-US" altLang="zh-CN" sz="3600" b="1" dirty="0" smtClean="0">
                <a:ea typeface="汉仪中楷简"/>
              </a:rPr>
              <a:t>8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4</a:t>
            </a:r>
            <a:r>
              <a:rPr lang="zh-CN" altLang="en-US" sz="3600" b="1" dirty="0" smtClean="0">
                <a:ea typeface="汉仪中楷简"/>
              </a:rPr>
              <a:t>节我们看到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那些分散的人往各处去传道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>5</a:t>
            </a:r>
            <a:r>
              <a:rPr lang="zh-CN" altLang="en-US" sz="3600" b="1" dirty="0" smtClean="0">
                <a:ea typeface="汉仪中楷简"/>
              </a:rPr>
              <a:t>腓利下撒玛利亚城去宣讲基督。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900" b="1" dirty="0" smtClean="0">
                <a:ea typeface="汉仪中楷简"/>
              </a:rPr>
              <a:t/>
            </a:r>
            <a:br>
              <a:rPr lang="en-US" altLang="zh-CN" sz="9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9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33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遇见一个人</a:t>
            </a:r>
            <a:r>
              <a:rPr lang="zh-CN" altLang="en-US" sz="3600" b="1" dirty="0" smtClean="0">
                <a:ea typeface="汉仪中楷简"/>
              </a:rPr>
              <a:t>，名叫以尼雅，得了瘫痪，在褥子上躺卧八年</a:t>
            </a:r>
            <a:r>
              <a:rPr lang="zh-CN" altLang="en-US" sz="3600" b="1" dirty="0" smtClean="0">
                <a:ea typeface="汉仪中楷简"/>
              </a:rPr>
              <a:t>。</a:t>
            </a:r>
            <a:endParaRPr lang="zh-CN" altLang="en-US" sz="3600" b="1" dirty="0" smtClean="0">
              <a:solidFill>
                <a:srgbClr val="0070C0"/>
              </a:solidFill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34</a:t>
            </a:r>
            <a:r>
              <a:rPr lang="zh-CN" altLang="en-US" sz="3600" b="1" dirty="0" smtClean="0">
                <a:ea typeface="汉仪中楷简"/>
              </a:rPr>
              <a:t>彼得对他说：以尼雅，耶稣基督医好你了！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起来，收拾你的褥子！</a:t>
            </a:r>
            <a:r>
              <a:rPr lang="zh-CN" altLang="en-US" sz="3600" b="1" dirty="0" smtClean="0">
                <a:ea typeface="汉仪中楷简"/>
              </a:rPr>
              <a:t>他就立刻起来了。 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2400" b="1" dirty="0" smtClean="0">
                <a:ea typeface="汉仪中楷简"/>
              </a:rPr>
              <a:t/>
            </a:r>
            <a:br>
              <a:rPr lang="en-US" altLang="zh-CN" sz="24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</a:t>
            </a:r>
            <a:r>
              <a:rPr lang="en-US" altLang="zh-CN" sz="3600" b="1" dirty="0" smtClean="0">
                <a:ea typeface="汉仪中楷简"/>
              </a:rPr>
              <a:t>35</a:t>
            </a:r>
            <a:r>
              <a:rPr lang="zh-CN" altLang="en-US" sz="3600" b="1" dirty="0" smtClean="0">
                <a:ea typeface="汉仪中楷简"/>
              </a:rPr>
              <a:t>节：凡住吕大和沙仑的人都看见了他，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就归服主</a:t>
            </a:r>
            <a:r>
              <a:rPr lang="zh-CN" altLang="en-US" sz="3600" b="1" dirty="0" smtClean="0">
                <a:ea typeface="汉仪中楷简"/>
              </a:rPr>
              <a:t> </a:t>
            </a:r>
            <a:r>
              <a:rPr lang="zh-CN" altLang="en-US" sz="3600" b="1" dirty="0" smtClean="0">
                <a:latin typeface="+mn-ea"/>
                <a:ea typeface="汉仪中楷简"/>
              </a:rPr>
              <a:t>。</a:t>
            </a:r>
            <a:r>
              <a:rPr lang="en-US" altLang="zh-CN" sz="3600" b="1" dirty="0" smtClean="0">
                <a:solidFill>
                  <a:srgbClr val="0070C0"/>
                </a:solidFill>
                <a:ea typeface="汉仪中楷简"/>
              </a:rPr>
              <a:t>                                                                                         </a:t>
            </a:r>
            <a:endParaRPr lang="zh-CN" altLang="en-US" sz="3600" b="1" dirty="0" smtClean="0">
              <a:solidFill>
                <a:srgbClr val="0070C0"/>
              </a:solidFill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二、“走出去”的定义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、本地宣教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、跨文化宣教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3</a:t>
            </a:r>
            <a:r>
              <a:rPr lang="zh-CN" altLang="en-US" sz="3600" b="1" dirty="0" smtClean="0">
                <a:ea typeface="汉仪中楷简"/>
              </a:rPr>
              <a:t>、“代祷”和“金钱”上的支持</a:t>
            </a:r>
            <a:endParaRPr lang="zh-CN" altLang="en-US" sz="3600" b="1" dirty="0" smtClean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、本地宣教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传道书</a:t>
            </a:r>
            <a:r>
              <a:rPr lang="en-US" altLang="zh-CN" sz="3600" b="1" dirty="0" smtClean="0">
                <a:ea typeface="汉仪中楷简"/>
              </a:rPr>
              <a:t>11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9</a:t>
            </a:r>
            <a:r>
              <a:rPr lang="zh-CN" altLang="en-US" sz="3600" b="1" dirty="0" smtClean="0">
                <a:ea typeface="汉仪中楷简"/>
              </a:rPr>
              <a:t> 在幼年的日子，使你的心欢畅，行你心所愿行的，看你眼所爱看的，却要知道，为这一切的事，神必审问你。 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endParaRPr lang="zh-CN" altLang="en-US" sz="3600" b="1" dirty="0" smtClean="0">
              <a:solidFill>
                <a:srgbClr val="0070C0"/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A</a:t>
            </a:r>
            <a:r>
              <a:rPr lang="zh-CN" altLang="en-US" sz="3600" b="1" dirty="0" smtClean="0">
                <a:ea typeface="汉仪中楷简"/>
              </a:rPr>
              <a:t>、校园事工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B</a:t>
            </a:r>
            <a:r>
              <a:rPr lang="zh-CN" altLang="en-US" sz="3600" b="1" dirty="0" smtClean="0">
                <a:ea typeface="汉仪中楷简"/>
              </a:rPr>
              <a:t>、教会姊妹的见证 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C</a:t>
            </a:r>
            <a:r>
              <a:rPr lang="zh-CN" altLang="en-US" sz="3600" b="1" dirty="0" smtClean="0">
                <a:ea typeface="汉仪中楷简"/>
              </a:rPr>
              <a:t>、教会弟兄的服侍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D</a:t>
            </a:r>
            <a:r>
              <a:rPr lang="zh-CN" altLang="en-US" sz="3600" b="1" dirty="0" smtClean="0">
                <a:ea typeface="汉仪中楷简"/>
              </a:rPr>
              <a:t>、一对一辅导（周四晚）</a:t>
            </a:r>
            <a:endParaRPr lang="zh-CN" altLang="en-US" sz="3600" b="1" dirty="0" smtClean="0">
              <a:solidFill>
                <a:srgbClr val="0070C0"/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19520</TotalTime>
  <Words>293</Words>
  <Application>Microsoft Office PowerPoint</Application>
  <PresentationFormat>On-screen Show (16:9)</PresentationFormat>
  <Paragraphs>30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主题</vt:lpstr>
      <vt:lpstr>“走出去”的行动和定义 徒9：32-35</vt:lpstr>
      <vt:lpstr> 但圣灵降临在你们身上，你们就必得着能力；并要在耶路撒冷、犹太全地和撒玛利亚，直到地极，作我的见证。   8But you will receive power when the Holy Spirit comes on you; and you will be my witnesses in Jerusalem, and in all Judea and Samaria, and to the ends of the earth.’                                                  徒/Acts 1:8</vt:lpstr>
      <vt:lpstr>祈祷/Prayer</vt:lpstr>
      <vt:lpstr>一、“走出去”的行动   32彼得周流四方的时候，也到了居住吕大的圣徒那里。                                                                                                                  徒/Acts 9:32</vt:lpstr>
      <vt:lpstr>徒 8：4节我们看到那些分散的人往各处去传道。5腓利下撒玛利亚城去宣讲基督。    9：33遇见一个人，名叫以尼雅，得了瘫痪，在褥子上躺卧八年。</vt:lpstr>
      <vt:lpstr>34彼得对他说：以尼雅，耶稣基督医好你了！起来，收拾你的褥子！他就立刻起来了。     35节：凡住吕大和沙仑的人都看见了他，就归服主 。                                                                                         </vt:lpstr>
      <vt:lpstr>二、“走出去”的定义  1、本地宣教 2、跨文化宣教 3、“代祷”和“金钱”上的支持</vt:lpstr>
      <vt:lpstr>1、本地宣教   传道书11：9 在幼年的日子，使你的心欢畅，行你心所愿行的，看你眼所爱看的，却要知道，为这一切的事，神必审问你。   </vt:lpstr>
      <vt:lpstr>A、校园事工  B、教会姊妹的见证   C、教会弟兄的服侍  D、一对一辅导（周四晚）</vt:lpstr>
      <vt:lpstr>2、跨文化宣教</vt:lpstr>
      <vt:lpstr>一般定义“没有白活”  1、高的学历、好的工作和收入 2、豪宅和高档的用品 3、一年外出旅游几次 4、去过多少个国家旅游，住过多么豪华的酒店，吃过多少种美味的美食等等</vt:lpstr>
      <vt:lpstr>1，1月22-4月21，我们教会有8位弟兄姊妹 参加了超越宣教机构的培训。   王惠珍长老、刘德玉弟兄、唐英杰和周祥夫妇、武营姊妹，秋玲姊妹、姜芳原姊妹、田灵慧牧师   2，6月14-18和7月12-16号，将会有6位参加超越培训的弟兄姊妹参加向印度和尼泊尔的网宣。</vt:lpstr>
      <vt:lpstr>3，7月8-12号，Kirt牧师将会带领我们教会的青少年到东肯塔基的Harlan County短宣。  4，8月份，尹长老将会带队到Honduras为期一周的短宣。  5，年底还在计划到印度和尼泊尔两周的短宣</vt:lpstr>
      <vt:lpstr>总结 Summary</vt:lpstr>
      <vt:lpstr>1、田地里的庄稼一片片地成熟，见不到收割的人。家主心里焦急，焦急如同火烧，寻不见同心的人。见到许多工人，费时费力为己，并不是专爱神。拥挤主时有人，主需用时无人，怎不叫主伤心？  2、满山遍野都是迷失路的群羊，见不到牧羊人。饥渴受伤而死，被兽践踏吞吃，流离飘荡流离。羊群分散失迷，你仍推脱逃避，怎叫主心欢喜？主在千万人中竟找不到几个合神心意的人。  副歌:谁体贴主的心？谁体贴主的心？ 谁合乎主使用？谁使主心欢欣？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841</cp:revision>
  <dcterms:modified xsi:type="dcterms:W3CDTF">2024-04-20T17:23:22Z</dcterms:modified>
</cp:coreProperties>
</file>