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562" r:id="rId2"/>
    <p:sldId id="421" r:id="rId3"/>
    <p:sldId id="815" r:id="rId4"/>
    <p:sldId id="816" r:id="rId5"/>
    <p:sldId id="830" r:id="rId6"/>
    <p:sldId id="817" r:id="rId7"/>
    <p:sldId id="829" r:id="rId8"/>
    <p:sldId id="818" r:id="rId9"/>
    <p:sldId id="819" r:id="rId10"/>
    <p:sldId id="820" r:id="rId11"/>
    <p:sldId id="821" r:id="rId12"/>
    <p:sldId id="822" r:id="rId13"/>
    <p:sldId id="823" r:id="rId14"/>
    <p:sldId id="757" r:id="rId15"/>
  </p:sldIdLst>
  <p:sldSz cx="9144000" cy="5143500" type="screen16x9"/>
  <p:notesSz cx="7315200" cy="96012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66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2294" autoAdjust="0"/>
    <p:restoredTop sz="94581" autoAdjust="0"/>
  </p:normalViewPr>
  <p:slideViewPr>
    <p:cSldViewPr>
      <p:cViewPr varScale="1">
        <p:scale>
          <a:sx n="154" d="100"/>
          <a:sy n="154" d="100"/>
        </p:scale>
        <p:origin x="-384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510A215-44AC-48DA-AF86-EC2F785F13D6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85D5665-A5AE-45BB-8848-AA424DA21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959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D9D37-59B6-4FD4-B62C-EA5223FD416D}" type="datetimeFigureOut">
              <a:rPr lang="zh-CN" altLang="en-US"/>
              <a:pPr>
                <a:defRPr/>
              </a:pPr>
              <a:t>2024/2/17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9F6C-3832-4A94-9C78-A09827F550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9838-A36D-4165-A395-840B24B390A6}" type="datetimeFigureOut">
              <a:rPr lang="zh-CN" altLang="en-US"/>
              <a:pPr>
                <a:defRPr/>
              </a:pPr>
              <a:t>2024/2/17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6CA8-7327-434E-99BD-857861598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29E5-0BC8-4359-9890-8277E61C6893}" type="datetimeFigureOut">
              <a:rPr lang="zh-CN" altLang="en-US"/>
              <a:pPr>
                <a:defRPr/>
              </a:pPr>
              <a:t>2024/2/17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E28C-3C3A-49E1-9025-02BEA78887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C31A-9154-43B9-AC08-B2E1B37570E0}" type="datetimeFigureOut">
              <a:rPr lang="zh-CN" altLang="en-US"/>
              <a:pPr>
                <a:defRPr/>
              </a:pPr>
              <a:t>2024/2/17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81B23-17D3-48A0-9A34-43C89BFDCD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C003D-1630-4417-9F76-668A9E0FFDC5}" type="datetimeFigureOut">
              <a:rPr lang="zh-CN" altLang="en-US"/>
              <a:pPr>
                <a:defRPr/>
              </a:pPr>
              <a:t>2024/2/17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CCD0-35AC-49FD-98B8-8BED130348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88E6E-A14D-4A90-B2B4-E9F41E1F8165}" type="datetimeFigureOut">
              <a:rPr lang="zh-CN" altLang="en-US"/>
              <a:pPr>
                <a:defRPr/>
              </a:pPr>
              <a:t>2024/2/17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350B-92BC-41F2-A4FE-565A1044C2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6C53-A131-498A-A525-37077DBA0095}" type="datetimeFigureOut">
              <a:rPr lang="zh-CN" altLang="en-US"/>
              <a:pPr>
                <a:defRPr/>
              </a:pPr>
              <a:t>2024/2/17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A055-C9CE-4D91-9D43-D408D8ECF7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E5D7-D573-4729-A6A0-6031E4F961CC}" type="datetimeFigureOut">
              <a:rPr lang="zh-CN" altLang="en-US"/>
              <a:pPr>
                <a:defRPr/>
              </a:pPr>
              <a:t>2024/2/17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77D0-42B9-4AEE-ADE2-0004775D97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2271-1D37-45F0-82D7-82D18C5C5122}" type="datetimeFigureOut">
              <a:rPr lang="zh-CN" altLang="en-US"/>
              <a:pPr>
                <a:defRPr/>
              </a:pPr>
              <a:t>2024/2/17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1EDB-8CE2-40C9-AB82-6EA86292D4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C8085-0888-43B1-9E2E-D6E727554759}" type="datetimeFigureOut">
              <a:rPr lang="zh-CN" altLang="en-US"/>
              <a:pPr>
                <a:defRPr/>
              </a:pPr>
              <a:t>2024/2/17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95EFB-B999-418C-A689-C35398BA7E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5665-1B5B-4687-9E2E-C0A1946DE657}" type="datetimeFigureOut">
              <a:rPr lang="zh-CN" altLang="en-US"/>
              <a:pPr>
                <a:defRPr/>
              </a:pPr>
              <a:t>2024/2/17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6D2DC-6CF7-40E1-B2C3-9049AEEFDC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C1C240-9017-4C45-A094-DD8E498073CB}" type="datetimeFigureOut">
              <a:rPr lang="zh-CN" altLang="en-US"/>
              <a:pPr>
                <a:defRPr/>
              </a:pPr>
              <a:t>2024/2/17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EEFD9F-D935-4FC2-AC09-44F040414E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3"/>
          <p:cNvSpPr>
            <a:spLocks noGrp="1"/>
          </p:cNvSpPr>
          <p:nvPr>
            <p:ph type="title"/>
          </p:nvPr>
        </p:nvSpPr>
        <p:spPr>
          <a:xfrm>
            <a:off x="13934" y="0"/>
            <a:ext cx="9130066" cy="1276350"/>
          </a:xfrm>
        </p:spPr>
        <p:txBody>
          <a:bodyPr/>
          <a:lstStyle/>
          <a:p>
            <a:r>
              <a:rPr lang="zh-CN" altLang="en-US" b="1" dirty="0" smtClean="0"/>
              <a:t>“走出去”后的试探</a:t>
            </a:r>
            <a:r>
              <a:rPr lang="en-US" altLang="zh-CN" sz="3200" b="1" dirty="0" smtClean="0"/>
              <a:t/>
            </a:r>
            <a:br>
              <a:rPr lang="en-US" altLang="zh-CN" sz="3200" b="1" dirty="0" smtClean="0"/>
            </a:br>
            <a:r>
              <a:rPr lang="zh-CN" altLang="en-US" sz="3200" b="1" dirty="0" smtClean="0"/>
              <a:t>徒 </a:t>
            </a:r>
            <a:r>
              <a:rPr lang="en-US" altLang="zh-CN" sz="3200" b="1" dirty="0" smtClean="0"/>
              <a:t>4</a:t>
            </a:r>
            <a:r>
              <a:rPr lang="zh-CN" altLang="en-US" sz="3200" b="1" dirty="0" smtClean="0"/>
              <a:t>：</a:t>
            </a:r>
            <a:r>
              <a:rPr lang="en-US" altLang="zh-CN" sz="3200" b="1" dirty="0" smtClean="0"/>
              <a:t>1-4</a:t>
            </a:r>
            <a:endParaRPr lang="zh-CN" altLang="en-US" sz="3200" b="1" dirty="0"/>
          </a:p>
        </p:txBody>
      </p:sp>
      <p:pic>
        <p:nvPicPr>
          <p:cNvPr id="1028" name="Picture 4" descr="F:\“走出去”前的准备\C13771360478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6351"/>
            <a:ext cx="9144000" cy="386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4495800" cy="3562350"/>
          </a:xfrm>
        </p:spPr>
        <p:txBody>
          <a:bodyPr/>
          <a:lstStyle/>
          <a:p>
            <a:pPr algn="l"/>
            <a:r>
              <a:rPr lang="en-US" altLang="zh-CN" sz="3600" b="1" dirty="0" smtClean="0">
                <a:ea typeface="汉仪中楷简"/>
              </a:rPr>
              <a:t>4</a:t>
            </a:r>
            <a:r>
              <a:rPr lang="zh-CN" altLang="en-US" sz="3600" b="1" dirty="0" smtClean="0">
                <a:ea typeface="汉仪中楷简"/>
              </a:rPr>
              <a:t>田地还没有卖，不是你自己的吗？既卖了，价银不是你作主吗？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你怎么心里起这意念呢</a:t>
            </a:r>
            <a:r>
              <a:rPr lang="zh-CN" altLang="en-US" sz="3600" b="1" dirty="0" smtClean="0">
                <a:ea typeface="汉仪中楷简"/>
              </a:rPr>
              <a:t>？你不是欺哄人，是欺哄神了。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ea typeface="汉仪中楷简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0" y="895350"/>
            <a:ext cx="3505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</p:txBody>
      </p:sp>
      <p:pic>
        <p:nvPicPr>
          <p:cNvPr id="2052" name="Picture 4" descr="F:\2024 证道\“走出去”后的试探\eaec2410e6ffec8581bd0e3.jpg_1280_1280_3_2e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419350"/>
            <a:ext cx="4481513" cy="25168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4800600" cy="5143500"/>
          </a:xfrm>
        </p:spPr>
        <p:txBody>
          <a:bodyPr/>
          <a:lstStyle/>
          <a:p>
            <a:pPr algn="l"/>
            <a:r>
              <a:rPr lang="zh-CN" altLang="en-US" sz="3600" b="1" dirty="0" smtClean="0">
                <a:ea typeface="汉仪中楷简"/>
              </a:rPr>
              <a:t>三、亚拿尼亚和撒非拉的结局 </a:t>
            </a:r>
            <a:r>
              <a:rPr lang="en-US" altLang="zh-CN" sz="3600" b="1" dirty="0" smtClean="0">
                <a:ea typeface="汉仪中楷简"/>
              </a:rPr>
              <a:t>5:5-6,10-11</a:t>
            </a:r>
            <a:r>
              <a:rPr lang="zh-CN" altLang="en-US" sz="3600" b="1" dirty="0" smtClean="0">
                <a:ea typeface="汉仪中楷简"/>
              </a:rPr>
              <a:t>节</a:t>
            </a: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zh-CN" altLang="en-US" sz="3600" b="1" dirty="0" smtClean="0">
                <a:ea typeface="汉仪中楷简"/>
              </a:rPr>
              <a:t/>
            </a:r>
            <a:br>
              <a:rPr lang="zh-CN" altLang="en-US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>5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ea typeface="汉仪中楷简"/>
              </a:rPr>
              <a:t>亚拿尼亚听见这话，就仆倒断了气</a:t>
            </a:r>
            <a:r>
              <a:rPr lang="zh-CN" altLang="en-US" sz="3600" b="1" dirty="0" smtClean="0">
                <a:ea typeface="汉仪中楷简"/>
              </a:rPr>
              <a:t>。听见的人都甚惧怕。</a:t>
            </a:r>
            <a:r>
              <a:rPr lang="en-US" altLang="zh-CN" sz="3600" b="1" dirty="0" smtClean="0">
                <a:ea typeface="汉仪中楷简"/>
              </a:rPr>
              <a:t>6</a:t>
            </a:r>
            <a:r>
              <a:rPr lang="zh-CN" altLang="en-US" sz="3600" b="1" dirty="0" smtClean="0">
                <a:ea typeface="汉仪中楷简"/>
              </a:rPr>
              <a:t>有些少年人起来，把他包裹抬出去埋葬了。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0" y="895350"/>
            <a:ext cx="3505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</p:txBody>
      </p:sp>
      <p:pic>
        <p:nvPicPr>
          <p:cNvPr id="3074" name="Picture 2" descr="F:\2024 证道\“走出去”后的试探\image-1-3-2018-7-28-p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6080" y="0"/>
            <a:ext cx="416792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>
                <a:ea typeface="汉仪中楷简"/>
              </a:rPr>
              <a:t>一、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ea typeface="汉仪中楷简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0" y="895350"/>
            <a:ext cx="3505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</p:txBody>
      </p:sp>
      <p:pic>
        <p:nvPicPr>
          <p:cNvPr id="2050" name="Picture 2" descr="F:\2024 证道\“走出去”后的试探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3754951" cy="5143500"/>
          </a:xfrm>
          <a:prstGeom prst="rect">
            <a:avLst/>
          </a:prstGeom>
          <a:noFill/>
        </p:spPr>
      </p:pic>
      <p:pic>
        <p:nvPicPr>
          <p:cNvPr id="2051" name="Picture 3" descr="F:\2024 证道\“走出去”后的试探\3591.jpg_wh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1" y="0"/>
            <a:ext cx="5334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4800600" cy="5143500"/>
          </a:xfrm>
        </p:spPr>
        <p:txBody>
          <a:bodyPr/>
          <a:lstStyle/>
          <a:p>
            <a:pPr algn="l"/>
            <a:r>
              <a:rPr lang="en-US" altLang="zh-CN" sz="3600" b="1" dirty="0" smtClean="0">
                <a:ea typeface="汉仪中楷简"/>
              </a:rPr>
              <a:t>23</a:t>
            </a:r>
            <a:r>
              <a:rPr lang="zh-CN" altLang="en-US" sz="3600" b="1" dirty="0" smtClean="0">
                <a:ea typeface="汉仪中楷简"/>
              </a:rPr>
              <a:t>亚伯拉罕近前来，说</a:t>
            </a:r>
            <a:r>
              <a:rPr lang="en-US" altLang="zh-CN" sz="3600" b="1" dirty="0" smtClean="0">
                <a:ea typeface="汉仪中楷简"/>
              </a:rPr>
              <a:t>……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假若那城里有五十个义人</a:t>
            </a:r>
            <a:r>
              <a:rPr lang="zh-CN" altLang="en-US" sz="3600" b="1" dirty="0" smtClean="0">
                <a:ea typeface="汉仪中楷简"/>
              </a:rPr>
              <a:t>，你还剿灭那地方吗</a:t>
            </a:r>
            <a:r>
              <a:rPr lang="en-US" altLang="zh-CN" sz="3600" b="1" dirty="0" smtClean="0">
                <a:ea typeface="汉仪中楷简"/>
              </a:rPr>
              <a:t>……</a:t>
            </a:r>
            <a:r>
              <a:rPr lang="zh-CN" altLang="en-US" sz="3600" b="1" dirty="0" smtClean="0">
                <a:ea typeface="汉仪中楷简"/>
              </a:rPr>
              <a:t>我再说这一次，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假若在那里见有十个呢</a:t>
            </a:r>
            <a:r>
              <a:rPr lang="zh-CN" altLang="en-US" sz="3600" b="1" dirty="0" smtClean="0">
                <a:ea typeface="汉仪中楷简"/>
              </a:rPr>
              <a:t>？他说，</a:t>
            </a:r>
            <a:r>
              <a:rPr lang="zh-CN" altLang="en-US" sz="3600" b="1" dirty="0" smtClean="0">
                <a:solidFill>
                  <a:srgbClr val="0070C0"/>
                </a:solidFill>
                <a:ea typeface="汉仪中楷简"/>
              </a:rPr>
              <a:t>为这十个的缘故，我也不毁灭那城</a:t>
            </a:r>
            <a:r>
              <a:rPr lang="zh-CN" altLang="en-US" sz="3600" b="1" dirty="0" smtClean="0">
                <a:ea typeface="汉仪中楷简"/>
              </a:rPr>
              <a:t>。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ea typeface="汉仪中楷简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0" y="895350"/>
            <a:ext cx="3505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</p:txBody>
      </p:sp>
      <p:pic>
        <p:nvPicPr>
          <p:cNvPr id="4098" name="Picture 2" descr="F:\2024 证道\“走出去”后的试探\05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428750"/>
            <a:ext cx="4267200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-28636" y="-10085"/>
            <a:ext cx="9172636" cy="4410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800" b="1" dirty="0" err="1">
                <a:latin typeface="汉仪中楷简" panose="02010604000101010101" pitchFamily="2" charset="-122"/>
                <a:ea typeface="汉仪中楷简" panose="02010604000101010101" pitchFamily="2" charset="-122"/>
                <a:cs typeface="Arial"/>
                <a:sym typeface="Arial"/>
              </a:rPr>
              <a:t>总结</a:t>
            </a:r>
            <a:r>
              <a:rPr lang="en-US" sz="4800" b="1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8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48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Summary</a:t>
            </a:r>
            <a:br>
              <a:rPr lang="en-US" sz="48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endParaRPr sz="48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 bwMode="auto">
          <a:xfrm>
            <a:off x="0" y="1885950"/>
            <a:ext cx="91440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474"/>
            <a:ext cx="8229600" cy="579276"/>
          </a:xfrm>
        </p:spPr>
        <p:txBody>
          <a:bodyPr/>
          <a:lstStyle/>
          <a:p>
            <a:r>
              <a:rPr lang="zh-CN" altLang="en-US" b="1" dirty="0"/>
              <a:t>祈祷</a:t>
            </a:r>
            <a:r>
              <a:rPr lang="en-US" altLang="zh-CN" b="1" dirty="0"/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895351"/>
            <a:ext cx="9108504" cy="4248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7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>
                <a:ea typeface="汉仪中楷简"/>
              </a:rPr>
              <a:t> 一、“走出去”前的准备    </a:t>
            </a:r>
            <a:r>
              <a:rPr lang="en-US" altLang="zh-CN" sz="3600" b="1" dirty="0" smtClean="0">
                <a:ea typeface="汉仪中楷简"/>
              </a:rPr>
              <a:t>1</a:t>
            </a:r>
            <a:r>
              <a:rPr lang="zh-CN" altLang="en-US" sz="3600" b="1" dirty="0" smtClean="0">
                <a:ea typeface="汉仪中楷简"/>
              </a:rPr>
              <a:t>章</a:t>
            </a: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zh-CN" altLang="en-US" sz="3600" b="1" dirty="0" smtClean="0">
                <a:ea typeface="汉仪中楷简"/>
              </a:rPr>
              <a:t> 二、“走出去”后的装备   </a:t>
            </a:r>
            <a:r>
              <a:rPr lang="en-US" altLang="zh-CN" sz="3600" b="1" dirty="0" smtClean="0">
                <a:ea typeface="汉仪中楷简"/>
              </a:rPr>
              <a:t>2</a:t>
            </a:r>
            <a:r>
              <a:rPr lang="zh-CN" altLang="en-US" sz="3600" b="1" dirty="0" smtClean="0">
                <a:ea typeface="汉仪中楷简"/>
              </a:rPr>
              <a:t>章</a:t>
            </a: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zh-CN" altLang="en-US" sz="3600" b="1" dirty="0" smtClean="0">
                <a:ea typeface="汉仪中楷简"/>
              </a:rPr>
              <a:t> 三、“走出去”后的挑战   </a:t>
            </a:r>
            <a:r>
              <a:rPr lang="en-US" altLang="zh-CN" sz="3600" b="1" dirty="0" smtClean="0">
                <a:ea typeface="汉仪中楷简"/>
              </a:rPr>
              <a:t>3</a:t>
            </a:r>
            <a:r>
              <a:rPr lang="zh-CN" altLang="en-US" sz="3600" b="1" dirty="0" smtClean="0">
                <a:ea typeface="汉仪中楷简"/>
              </a:rPr>
              <a:t>章</a:t>
            </a: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zh-CN" altLang="en-US" sz="3600" b="1" dirty="0" smtClean="0">
                <a:ea typeface="汉仪中楷简"/>
              </a:rPr>
              <a:t> 四、“走出去”后的拦阻   </a:t>
            </a:r>
            <a:r>
              <a:rPr lang="en-US" altLang="zh-CN" sz="3600" b="1" dirty="0" smtClean="0">
                <a:ea typeface="汉仪中楷简"/>
              </a:rPr>
              <a:t>4</a:t>
            </a:r>
            <a:r>
              <a:rPr lang="zh-CN" altLang="en-US" sz="3600" b="1" dirty="0" smtClean="0">
                <a:ea typeface="汉仪中楷简"/>
              </a:rPr>
              <a:t>：</a:t>
            </a:r>
            <a:r>
              <a:rPr lang="en-US" altLang="zh-CN" sz="3600" b="1" dirty="0" smtClean="0">
                <a:ea typeface="汉仪中楷简"/>
              </a:rPr>
              <a:t>1-22</a:t>
            </a:r>
            <a:br>
              <a:rPr lang="en-US" altLang="zh-CN" sz="3600" b="1" dirty="0" smtClean="0">
                <a:ea typeface="汉仪中楷简"/>
              </a:rPr>
            </a:br>
            <a:r>
              <a:rPr lang="zh-CN" altLang="en-US" sz="3600" b="1" dirty="0" smtClean="0">
                <a:ea typeface="汉仪中楷简"/>
              </a:rPr>
              <a:t>五、 “走出去”后的果效   </a:t>
            </a:r>
            <a:r>
              <a:rPr lang="en-US" altLang="zh-CN" sz="3600" b="1" dirty="0" smtClean="0">
                <a:ea typeface="汉仪中楷简"/>
              </a:rPr>
              <a:t>4</a:t>
            </a:r>
            <a:r>
              <a:rPr lang="zh-CN" altLang="en-US" sz="3600" b="1" dirty="0" smtClean="0">
                <a:ea typeface="汉仪中楷简"/>
              </a:rPr>
              <a:t>：</a:t>
            </a:r>
            <a:r>
              <a:rPr lang="en-US" altLang="zh-CN" sz="3600" b="1" dirty="0" smtClean="0">
                <a:ea typeface="汉仪中楷简"/>
              </a:rPr>
              <a:t>23-37</a:t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>     1</a:t>
            </a:r>
            <a:r>
              <a:rPr lang="zh-CN" altLang="en-US" sz="3600" b="1" dirty="0" smtClean="0">
                <a:ea typeface="汉仪中楷简"/>
              </a:rPr>
              <a:t>、挂心教会，关心神的仆人</a:t>
            </a: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>     2</a:t>
            </a:r>
            <a:r>
              <a:rPr lang="zh-CN" altLang="en-US" sz="3600" b="1" dirty="0" smtClean="0">
                <a:ea typeface="汉仪中楷简"/>
              </a:rPr>
              <a:t>、他们的祷告是：大放胆量，讲论神道</a:t>
            </a: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>     3</a:t>
            </a:r>
            <a:r>
              <a:rPr lang="zh-CN" altLang="en-US" sz="3600" b="1" dirty="0" smtClean="0">
                <a:ea typeface="汉仪中楷简"/>
              </a:rPr>
              <a:t>、甘心奉献</a:t>
            </a: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  </a:t>
            </a:r>
            <a:r>
              <a:rPr lang="en-US" altLang="zh-CN" sz="3600" b="1" dirty="0" smtClean="0">
                <a:ea typeface="汉仪中楷简"/>
              </a:rPr>
              <a:t>4</a:t>
            </a:r>
            <a:r>
              <a:rPr lang="zh-CN" altLang="en-US" sz="3600" b="1" dirty="0" smtClean="0">
                <a:ea typeface="汉仪中楷简"/>
              </a:rPr>
              <a:t>：</a:t>
            </a:r>
            <a:r>
              <a:rPr lang="en-US" altLang="zh-CN" sz="3600" b="1" dirty="0" smtClean="0">
                <a:ea typeface="汉仪中楷简"/>
              </a:rPr>
              <a:t>32</a:t>
            </a:r>
            <a:endParaRPr lang="en-US" sz="3600" b="1" dirty="0">
              <a:ea typeface="汉仪中楷简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0" y="895350"/>
            <a:ext cx="3505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57350"/>
          </a:xfrm>
        </p:spPr>
        <p:txBody>
          <a:bodyPr/>
          <a:lstStyle/>
          <a:p>
            <a:pPr algn="l"/>
            <a:r>
              <a:rPr lang="zh-CN" altLang="en-US" sz="3600" b="1" dirty="0" smtClean="0">
                <a:ea typeface="汉仪中楷简"/>
              </a:rPr>
              <a:t>一、亚拿尼亚和撒非拉的谎言 </a:t>
            </a:r>
            <a:r>
              <a:rPr lang="en-US" altLang="zh-CN" sz="3600" b="1" dirty="0" smtClean="0">
                <a:ea typeface="汉仪中楷简"/>
              </a:rPr>
              <a:t>5</a:t>
            </a:r>
            <a:r>
              <a:rPr lang="zh-CN" altLang="en-US" sz="3600" b="1" dirty="0" smtClean="0">
                <a:ea typeface="汉仪中楷简"/>
              </a:rPr>
              <a:t>：</a:t>
            </a:r>
            <a:r>
              <a:rPr lang="en-US" altLang="zh-CN" sz="3600" b="1" dirty="0" smtClean="0">
                <a:ea typeface="汉仪中楷简"/>
              </a:rPr>
              <a:t>1-2</a:t>
            </a:r>
            <a:r>
              <a:rPr lang="zh-CN" altLang="en-US" sz="3600" b="1" dirty="0" smtClean="0">
                <a:ea typeface="汉仪中楷简"/>
              </a:rPr>
              <a:t>，</a:t>
            </a:r>
            <a:r>
              <a:rPr lang="en-US" altLang="zh-CN" sz="3600" b="1" dirty="0" smtClean="0">
                <a:ea typeface="汉仪中楷简"/>
              </a:rPr>
              <a:t>7-8</a:t>
            </a:r>
            <a:br>
              <a:rPr lang="en-US" altLang="zh-CN" sz="3600" b="1" dirty="0" smtClean="0">
                <a:ea typeface="汉仪中楷简"/>
              </a:rPr>
            </a:br>
            <a:endParaRPr lang="en-US" sz="2800" b="1" dirty="0">
              <a:solidFill>
                <a:schemeClr val="accent6">
                  <a:lumMod val="75000"/>
                </a:schemeClr>
              </a:solidFill>
              <a:ea typeface="汉仪中楷简"/>
            </a:endParaRPr>
          </a:p>
        </p:txBody>
      </p:sp>
      <p:pic>
        <p:nvPicPr>
          <p:cNvPr id="5122" name="Picture 2" descr="F:\2024 证道\“走出去”后的试探\VA_-_Raphael_The_Death_of_Ananias_15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25001"/>
            <a:ext cx="7467600" cy="4018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en-US" altLang="zh-CN" sz="3600" b="1" dirty="0" smtClean="0">
                <a:ea typeface="汉仪中楷简"/>
              </a:rPr>
              <a:t>5</a:t>
            </a:r>
            <a:r>
              <a:rPr lang="zh-CN" altLang="en-US" sz="3600" b="1" dirty="0" smtClean="0">
                <a:ea typeface="汉仪中楷简"/>
              </a:rPr>
              <a:t>：</a:t>
            </a:r>
            <a:r>
              <a:rPr lang="en-US" altLang="zh-CN" sz="3600" b="1" dirty="0" smtClean="0">
                <a:ea typeface="汉仪中楷简"/>
              </a:rPr>
              <a:t>1</a:t>
            </a:r>
            <a:r>
              <a:rPr lang="zh-CN" altLang="en-US" sz="3600" b="1" dirty="0" smtClean="0">
                <a:ea typeface="汉仪中楷简"/>
              </a:rPr>
              <a:t>有一个人，名叫亚拿尼亚，同他的妻子撒非喇，卖了田产。</a:t>
            </a: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>           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希腊文</a:t>
            </a: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“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δέ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”  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</a:rPr>
              <a:t>英文翻译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</a:rPr>
              <a:t>：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but/now/and</a:t>
            </a:r>
            <a:r>
              <a:rPr lang="zh-CN" altLang="en-US" sz="3600" b="1" dirty="0" smtClean="0">
                <a:ea typeface="汉仪中楷简"/>
              </a:rPr>
              <a:t/>
            </a:r>
            <a:br>
              <a:rPr lang="zh-CN" altLang="en-US" sz="3600" b="1" dirty="0" smtClean="0">
                <a:ea typeface="汉仪中楷简"/>
              </a:rPr>
            </a:br>
            <a:r>
              <a:rPr lang="en-US" altLang="zh-CN" sz="2800" b="1" dirty="0" smtClean="0">
                <a:ea typeface="汉仪中楷简"/>
              </a:rPr>
              <a:t>NIV: </a:t>
            </a:r>
            <a:r>
              <a:rPr lang="en-US" altLang="zh-CN" sz="2800" b="1" dirty="0" smtClean="0">
                <a:solidFill>
                  <a:srgbClr val="0070C0"/>
                </a:solidFill>
                <a:ea typeface="汉仪中楷简"/>
              </a:rPr>
              <a:t>Now a man </a:t>
            </a:r>
            <a:r>
              <a:rPr lang="en-US" altLang="zh-CN" sz="2800" b="1" dirty="0" smtClean="0">
                <a:ea typeface="汉仪中楷简"/>
              </a:rPr>
              <a:t>named Ananias...</a:t>
            </a:r>
            <a:br>
              <a:rPr lang="en-US" altLang="zh-CN" sz="2800" b="1" dirty="0" smtClean="0">
                <a:ea typeface="汉仪中楷简"/>
              </a:rPr>
            </a:br>
            <a:r>
              <a:rPr lang="en-US" altLang="zh-CN" sz="2800" b="1" dirty="0" smtClean="0">
                <a:ea typeface="汉仪中楷简"/>
              </a:rPr>
              <a:t>ASV: </a:t>
            </a:r>
            <a:r>
              <a:rPr lang="en-US" altLang="zh-CN" sz="2800" b="1" dirty="0" smtClean="0">
                <a:solidFill>
                  <a:schemeClr val="accent6">
                    <a:lumMod val="50000"/>
                  </a:schemeClr>
                </a:solidFill>
                <a:ea typeface="汉仪中楷简"/>
              </a:rPr>
              <a:t>But </a:t>
            </a:r>
            <a:r>
              <a:rPr lang="en-US" altLang="zh-CN" sz="2800" b="1" dirty="0" smtClean="0">
                <a:ea typeface="汉仪中楷简"/>
              </a:rPr>
              <a:t>a certain man named Ananias…</a:t>
            </a:r>
            <a:br>
              <a:rPr lang="en-US" altLang="zh-CN" sz="2800" b="1" dirty="0" smtClean="0">
                <a:ea typeface="汉仪中楷简"/>
              </a:rPr>
            </a:br>
            <a:r>
              <a:rPr lang="en-US" altLang="zh-CN" sz="2800" b="1" dirty="0" smtClean="0">
                <a:ea typeface="汉仪中楷简"/>
              </a:rPr>
              <a:t>JND: </a:t>
            </a:r>
            <a:r>
              <a:rPr lang="en-US" altLang="zh-CN" sz="2800" b="1" dirty="0" smtClean="0">
                <a:solidFill>
                  <a:schemeClr val="accent6">
                    <a:lumMod val="50000"/>
                  </a:schemeClr>
                </a:solidFill>
                <a:ea typeface="汉仪中楷简"/>
              </a:rPr>
              <a:t>But </a:t>
            </a:r>
            <a:r>
              <a:rPr lang="en-US" altLang="zh-CN" sz="2800" b="1" dirty="0" smtClean="0">
                <a:ea typeface="汉仪中楷简"/>
              </a:rPr>
              <a:t>a certain man…</a:t>
            </a:r>
            <a:br>
              <a:rPr lang="en-US" altLang="zh-CN" sz="2800" b="1" dirty="0" smtClean="0">
                <a:ea typeface="汉仪中楷简"/>
              </a:rPr>
            </a:br>
            <a:r>
              <a:rPr lang="en-US" altLang="zh-CN" sz="2800" b="1" dirty="0" smtClean="0">
                <a:ea typeface="汉仪中楷简"/>
              </a:rPr>
              <a:t>KJV: </a:t>
            </a:r>
            <a:r>
              <a:rPr lang="en-US" altLang="zh-CN" sz="2800" b="1" dirty="0" smtClean="0">
                <a:solidFill>
                  <a:schemeClr val="accent6">
                    <a:lumMod val="50000"/>
                  </a:schemeClr>
                </a:solidFill>
                <a:ea typeface="汉仪中楷简"/>
              </a:rPr>
              <a:t>But</a:t>
            </a:r>
            <a:r>
              <a:rPr lang="en-US" altLang="zh-CN" sz="2800" b="1" dirty="0" smtClean="0">
                <a:solidFill>
                  <a:srgbClr val="0070C0"/>
                </a:solidFill>
                <a:ea typeface="汉仪中楷简"/>
              </a:rPr>
              <a:t> </a:t>
            </a:r>
            <a:r>
              <a:rPr lang="en-US" altLang="zh-CN" sz="2800" b="1" dirty="0" smtClean="0">
                <a:ea typeface="汉仪中楷简"/>
              </a:rPr>
              <a:t>a certain man named Ananias…</a:t>
            </a:r>
            <a:br>
              <a:rPr lang="en-US" altLang="zh-CN" sz="2800" b="1" dirty="0" smtClean="0">
                <a:ea typeface="汉仪中楷简"/>
              </a:rPr>
            </a:br>
            <a:r>
              <a:rPr lang="en-US" altLang="zh-CN" sz="2800" b="1" dirty="0" smtClean="0">
                <a:ea typeface="汉仪中楷简"/>
              </a:rPr>
              <a:t>YLT: </a:t>
            </a:r>
            <a:r>
              <a:rPr lang="en-US" altLang="zh-CN" sz="2800" b="1" dirty="0" smtClean="0">
                <a:solidFill>
                  <a:srgbClr val="0070C0"/>
                </a:solidFill>
                <a:ea typeface="汉仪中楷简"/>
              </a:rPr>
              <a:t>And a certain man</a:t>
            </a:r>
            <a:r>
              <a:rPr lang="en-US" altLang="zh-CN" sz="2800" b="1" dirty="0" smtClean="0">
                <a:ea typeface="汉仪中楷简"/>
              </a:rPr>
              <a:t>…</a:t>
            </a:r>
            <a:br>
              <a:rPr lang="en-US" altLang="zh-CN" sz="2800" b="1" dirty="0" smtClean="0">
                <a:ea typeface="汉仪中楷简"/>
              </a:rPr>
            </a:br>
            <a:r>
              <a:rPr lang="en-US" altLang="zh-CN" sz="2800" b="1" dirty="0" smtClean="0">
                <a:ea typeface="汉仪中楷简"/>
              </a:rPr>
              <a:t>NWB: </a:t>
            </a:r>
            <a:r>
              <a:rPr lang="en-US" altLang="zh-CN" sz="2800" b="1" dirty="0" smtClean="0">
                <a:solidFill>
                  <a:schemeClr val="accent6">
                    <a:lumMod val="50000"/>
                  </a:schemeClr>
                </a:solidFill>
                <a:ea typeface="汉仪中楷简"/>
              </a:rPr>
              <a:t>But</a:t>
            </a:r>
            <a:r>
              <a:rPr lang="en-US" altLang="zh-CN" sz="2800" b="1" dirty="0" smtClean="0">
                <a:ea typeface="汉仪中楷简"/>
              </a:rPr>
              <a:t> a certain man named Ananias…</a:t>
            </a:r>
            <a:br>
              <a:rPr lang="en-US" altLang="zh-CN" sz="2800" b="1" dirty="0" smtClean="0">
                <a:ea typeface="汉仪中楷简"/>
              </a:rPr>
            </a:br>
            <a:r>
              <a:rPr lang="en-US" altLang="zh-CN" sz="2800" b="1" dirty="0" smtClean="0">
                <a:ea typeface="汉仪中楷简"/>
              </a:rPr>
              <a:t>RSV: </a:t>
            </a:r>
            <a:r>
              <a:rPr lang="en-US" altLang="zh-CN" sz="2800" b="1" dirty="0" smtClean="0">
                <a:solidFill>
                  <a:schemeClr val="accent6">
                    <a:lumMod val="50000"/>
                  </a:schemeClr>
                </a:solidFill>
                <a:ea typeface="汉仪中楷简"/>
              </a:rPr>
              <a:t>But</a:t>
            </a:r>
            <a:r>
              <a:rPr lang="en-US" altLang="zh-CN" sz="2800" b="1" dirty="0" smtClean="0">
                <a:ea typeface="汉仪中楷简"/>
              </a:rPr>
              <a:t> a man named Ananias…</a:t>
            </a:r>
            <a:br>
              <a:rPr lang="en-US" altLang="zh-CN" sz="2800" b="1" dirty="0" smtClean="0">
                <a:ea typeface="汉仪中楷简"/>
              </a:rPr>
            </a:br>
            <a:r>
              <a:rPr lang="en-US" altLang="zh-CN" sz="2800" b="1" dirty="0" smtClean="0">
                <a:ea typeface="汉仪中楷简"/>
              </a:rPr>
              <a:t>WEB: </a:t>
            </a:r>
            <a:r>
              <a:rPr lang="en-US" altLang="zh-CN" sz="2800" b="1" dirty="0" smtClean="0">
                <a:solidFill>
                  <a:schemeClr val="accent6">
                    <a:lumMod val="50000"/>
                  </a:schemeClr>
                </a:solidFill>
                <a:ea typeface="汉仪中楷简"/>
              </a:rPr>
              <a:t>But</a:t>
            </a:r>
            <a:r>
              <a:rPr lang="en-US" altLang="zh-CN" sz="2800" b="1" dirty="0" smtClean="0">
                <a:ea typeface="汉仪中楷简"/>
              </a:rPr>
              <a:t> a certain man named Ananias…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a typeface="汉仪中楷简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en-US" altLang="zh-CN" sz="3600" b="1" dirty="0" smtClean="0">
                <a:ea typeface="汉仪中楷简"/>
              </a:rPr>
              <a:t>4</a:t>
            </a:r>
            <a:r>
              <a:rPr lang="zh-CN" altLang="en-US" sz="3600" b="1" dirty="0" smtClean="0">
                <a:ea typeface="汉仪中楷简"/>
              </a:rPr>
              <a:t>：</a:t>
            </a:r>
            <a:r>
              <a:rPr lang="en-US" altLang="zh-CN" sz="3600" b="1" dirty="0" smtClean="0">
                <a:ea typeface="汉仪中楷简"/>
              </a:rPr>
              <a:t>32</a:t>
            </a:r>
            <a:r>
              <a:rPr lang="zh-CN" altLang="en-US" sz="3600" b="1" dirty="0" smtClean="0">
                <a:ea typeface="汉仪中楷简"/>
              </a:rPr>
              <a:t>那许多信的人，都是一心一意的，没有一人说，他的东西有一样是自己的，都是大家公用。</a:t>
            </a:r>
            <a:r>
              <a:rPr lang="en-US" altLang="zh-CN" sz="3600" b="1" dirty="0" smtClean="0">
                <a:ea typeface="汉仪中楷简"/>
              </a:rPr>
              <a:t>34</a:t>
            </a:r>
            <a:r>
              <a:rPr lang="zh-CN" altLang="en-US" sz="3600" b="1" dirty="0" smtClean="0">
                <a:ea typeface="汉仪中楷简"/>
              </a:rPr>
              <a:t>内中也没有一个缺乏的，因为人人将田产房屋都卖了，把所卖的价银拿来，放在使徒脚前。</a:t>
            </a: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1600" b="1" dirty="0" smtClean="0">
                <a:ea typeface="汉仪中楷简"/>
              </a:rPr>
              <a:t/>
            </a:r>
            <a:br>
              <a:rPr lang="en-US" altLang="zh-CN" sz="1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>5:1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（但是）</a:t>
            </a:r>
            <a:r>
              <a:rPr lang="zh-CN" altLang="en-US" sz="3600" b="1" dirty="0" smtClean="0">
                <a:ea typeface="汉仪中楷简"/>
              </a:rPr>
              <a:t>有一个人，名叫亚拿尼亚，同他的妻子撒非喇，卖了田产。</a:t>
            </a:r>
            <a:r>
              <a:rPr lang="en-US" altLang="zh-CN" sz="3600" b="1" dirty="0" smtClean="0">
                <a:ea typeface="汉仪中楷简"/>
              </a:rPr>
              <a:t>2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ea typeface="汉仪中楷简"/>
              </a:rPr>
              <a:t>把价银私自留下几分，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他的妻子也知道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ea typeface="汉仪中楷简"/>
              </a:rPr>
              <a:t>，其余的几分</a:t>
            </a:r>
            <a:r>
              <a:rPr lang="zh-CN" altLang="en-US" sz="3600" b="1" dirty="0" smtClean="0">
                <a:ea typeface="汉仪中楷简"/>
              </a:rPr>
              <a:t>，拿来放在使徒脚前。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ea typeface="汉仪中楷简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endParaRPr lang="en-US" sz="3600" b="1" dirty="0">
              <a:solidFill>
                <a:schemeClr val="accent6">
                  <a:lumMod val="75000"/>
                </a:schemeClr>
              </a:solidFill>
              <a:ea typeface="汉仪中楷简"/>
            </a:endParaRPr>
          </a:p>
        </p:txBody>
      </p:sp>
      <p:pic>
        <p:nvPicPr>
          <p:cNvPr id="1026" name="Picture 2" descr="F:\2024 证道\“走出去”后的试探\The-Death-of-Ananias-Sapphir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521191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>
                <a:ea typeface="汉仪中楷简"/>
              </a:rPr>
              <a:t>二、亚拿尼亚和撒非拉被责备 </a:t>
            </a:r>
            <a:r>
              <a:rPr lang="en-US" altLang="zh-CN" sz="3600" b="1" dirty="0" smtClean="0">
                <a:ea typeface="汉仪中楷简"/>
              </a:rPr>
              <a:t>5</a:t>
            </a:r>
            <a:r>
              <a:rPr lang="zh-CN" altLang="en-US" sz="3600" b="1" dirty="0" smtClean="0">
                <a:ea typeface="汉仪中楷简"/>
              </a:rPr>
              <a:t>：</a:t>
            </a:r>
            <a:r>
              <a:rPr lang="en-US" altLang="zh-CN" sz="3600" b="1" dirty="0" smtClean="0">
                <a:ea typeface="汉仪中楷简"/>
              </a:rPr>
              <a:t>3-4</a:t>
            </a:r>
            <a:r>
              <a:rPr lang="zh-CN" altLang="en-US" sz="3600" b="1" dirty="0" smtClean="0">
                <a:ea typeface="汉仪中楷简"/>
              </a:rPr>
              <a:t>；</a:t>
            </a:r>
            <a:r>
              <a:rPr lang="en-US" altLang="zh-CN" sz="3600" b="1" dirty="0" smtClean="0">
                <a:ea typeface="汉仪中楷简"/>
              </a:rPr>
              <a:t>9</a:t>
            </a:r>
            <a:r>
              <a:rPr lang="zh-CN" altLang="en-US" sz="3600" b="1" dirty="0" smtClean="0">
                <a:ea typeface="汉仪中楷简"/>
              </a:rPr>
              <a:t>节</a:t>
            </a: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zh-CN" altLang="en-US" sz="3600" b="1" dirty="0" smtClean="0">
                <a:ea typeface="汉仪中楷简"/>
              </a:rPr>
              <a:t/>
            </a:r>
            <a:br>
              <a:rPr lang="zh-CN" altLang="en-US" sz="3600" b="1" dirty="0" smtClean="0">
                <a:ea typeface="汉仪中楷简"/>
              </a:rPr>
            </a:br>
            <a:r>
              <a:rPr lang="zh-CN" altLang="en-US" sz="3600" b="1" dirty="0" smtClean="0">
                <a:ea typeface="汉仪中楷简"/>
              </a:rPr>
              <a:t>	</a:t>
            </a:r>
            <a:r>
              <a:rPr lang="en-US" altLang="zh-CN" sz="3600" b="1" dirty="0" smtClean="0">
                <a:ea typeface="汉仪中楷简"/>
              </a:rPr>
              <a:t>3</a:t>
            </a:r>
            <a:r>
              <a:rPr lang="zh-CN" altLang="en-US" sz="3600" b="1" dirty="0" smtClean="0">
                <a:ea typeface="汉仪中楷简"/>
              </a:rPr>
              <a:t>彼得说，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亚拿尼亚为什么撒但充满了你的心，叫你欺哄圣灵</a:t>
            </a:r>
            <a:r>
              <a:rPr lang="zh-CN" altLang="en-US" sz="3600" b="1" dirty="0" smtClean="0">
                <a:ea typeface="汉仪中楷简"/>
              </a:rPr>
              <a:t>，把田地的价银私自留下几分呢？</a:t>
            </a:r>
            <a:r>
              <a:rPr lang="en-US" altLang="zh-CN" sz="3600" b="1" dirty="0" smtClean="0">
                <a:ea typeface="汉仪中楷简"/>
              </a:rPr>
              <a:t>4</a:t>
            </a:r>
            <a:r>
              <a:rPr lang="zh-CN" altLang="en-US" sz="3600" b="1" dirty="0" smtClean="0">
                <a:ea typeface="汉仪中楷简"/>
              </a:rPr>
              <a:t>田地还没有卖，不是你自己的吗？既卖了，价银不是你作主吗？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你怎么心里起这意念呢？你不是欺哄人，是欺哄神了</a:t>
            </a:r>
            <a:r>
              <a:rPr lang="zh-CN" altLang="en-US" sz="3600" b="1" dirty="0" smtClean="0">
                <a:ea typeface="汉仪中楷简"/>
              </a:rPr>
              <a:t>。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0" y="895350"/>
            <a:ext cx="3505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4572000" y="1276350"/>
            <a:ext cx="4572000" cy="3867150"/>
          </a:xfrm>
        </p:spPr>
        <p:txBody>
          <a:bodyPr/>
          <a:lstStyle/>
          <a:p>
            <a:pPr algn="l"/>
            <a:r>
              <a:rPr lang="zh-CN" altLang="en-US" sz="3600" b="1" dirty="0" smtClean="0">
                <a:ea typeface="汉仪中楷简"/>
              </a:rPr>
              <a:t>雅</a:t>
            </a:r>
            <a:r>
              <a:rPr lang="en-US" altLang="zh-CN" sz="3600" b="1" dirty="0" smtClean="0">
                <a:ea typeface="汉仪中楷简"/>
              </a:rPr>
              <a:t>1</a:t>
            </a:r>
            <a:r>
              <a:rPr lang="zh-CN" altLang="en-US" sz="3600" b="1" dirty="0" smtClean="0">
                <a:ea typeface="汉仪中楷简"/>
              </a:rPr>
              <a:t>：</a:t>
            </a:r>
            <a:r>
              <a:rPr lang="en-US" altLang="zh-CN" sz="3600" b="1" dirty="0" smtClean="0">
                <a:ea typeface="汉仪中楷简"/>
              </a:rPr>
              <a:t>14</a:t>
            </a:r>
            <a:r>
              <a:rPr lang="zh-CN" altLang="en-US" sz="3600" b="1" dirty="0" smtClean="0">
                <a:ea typeface="汉仪中楷简"/>
              </a:rPr>
              <a:t>但各人被试探，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乃是被自己的私欲牵引诱惑的</a:t>
            </a:r>
            <a:r>
              <a:rPr lang="zh-CN" altLang="en-US" sz="3600" b="1" dirty="0" smtClean="0">
                <a:ea typeface="汉仪中楷简"/>
              </a:rPr>
              <a:t>。</a:t>
            </a:r>
            <a:r>
              <a:rPr lang="en-US" altLang="zh-CN" sz="3600" b="1" dirty="0" smtClean="0">
                <a:ea typeface="汉仪中楷简"/>
              </a:rPr>
              <a:t>15</a:t>
            </a:r>
            <a:r>
              <a:rPr lang="zh-CN" altLang="en-US" sz="3600" b="1" dirty="0" smtClean="0">
                <a:ea typeface="汉仪中楷简"/>
              </a:rPr>
              <a:t>私欲既怀了胎，就生出罪来。罪既长成，就生出死来。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ea typeface="汉仪中楷简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0" y="895350"/>
            <a:ext cx="3505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</p:txBody>
      </p:sp>
      <p:pic>
        <p:nvPicPr>
          <p:cNvPr id="1026" name="Picture 2" descr="C:\Users\Peter Tian\Downloads\IMG_7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46600" cy="3409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18306</TotalTime>
  <Words>290</Words>
  <Application>Microsoft Office PowerPoint</Application>
  <PresentationFormat>On-screen Show (16:9)</PresentationFormat>
  <Paragraphs>20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主题</vt:lpstr>
      <vt:lpstr>“走出去”后的试探 徒 4：1-4</vt:lpstr>
      <vt:lpstr>祈祷/Prayer</vt:lpstr>
      <vt:lpstr> 一、“走出去”前的准备    1章  二、“走出去”后的装备   2章  三、“走出去”后的挑战   3章  四、“走出去”后的拦阻   4：1-22 五、 “走出去”后的果效   4：23-37       1、挂心教会，关心神的仆人      2、他们的祷告是：大放胆量，讲论神道      3、甘心奉献  4：32</vt:lpstr>
      <vt:lpstr>一、亚拿尼亚和撒非拉的谎言 5：1-2，7-8 </vt:lpstr>
      <vt:lpstr>5：1有一个人，名叫亚拿尼亚，同他的妻子撒非喇，卖了田产。            希腊文“ δέ ”  英文翻译 ：but/now/and NIV: Now a man named Ananias... ASV: But a certain man named Ananias… JND: But a certain man… KJV: But a certain man named Ananias… YLT: And a certain man… NWB: But a certain man named Ananias… RSV: But a man named Ananias… WEB: But a certain man named Ananias…</vt:lpstr>
      <vt:lpstr>4：32那许多信的人，都是一心一意的，没有一人说，他的东西有一样是自己的，都是大家公用。34内中也没有一个缺乏的，因为人人将田产房屋都卖了，把所卖的价银拿来，放在使徒脚前。  5:1（但是）有一个人，名叫亚拿尼亚，同他的妻子撒非喇，卖了田产。2把价银私自留下几分，他的妻子也知道，其余的几分，拿来放在使徒脚前。</vt:lpstr>
      <vt:lpstr>Slide 7</vt:lpstr>
      <vt:lpstr>二、亚拿尼亚和撒非拉被责备 5：3-4；9节   3彼得说，亚拿尼亚为什么撒但充满了你的心，叫你欺哄圣灵，把田地的价银私自留下几分呢？4田地还没有卖，不是你自己的吗？既卖了，价银不是你作主吗？你怎么心里起这意念呢？你不是欺哄人，是欺哄神了。</vt:lpstr>
      <vt:lpstr>雅1：14但各人被试探，乃是被自己的私欲牵引诱惑的。15私欲既怀了胎，就生出罪来。罪既长成，就生出死来。</vt:lpstr>
      <vt:lpstr>4田地还没有卖，不是你自己的吗？既卖了，价银不是你作主吗？你怎么心里起这意念呢？你不是欺哄人，是欺哄神了。</vt:lpstr>
      <vt:lpstr>三、亚拿尼亚和撒非拉的结局 5:5-6,10-11节  5亚拿尼亚听见这话，就仆倒断了气。听见的人都甚惧怕。6有些少年人起来，把他包裹抬出去埋葬了。</vt:lpstr>
      <vt:lpstr>一、</vt:lpstr>
      <vt:lpstr>23亚伯拉罕近前来，说……假若那城里有五十个义人，你还剿灭那地方吗……我再说这一次，假若在那里见有十个呢？他说，为这十个的缘故，我也不毁灭那城。</vt:lpstr>
      <vt:lpstr>总结 Summary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20:3 除了我以外，你不可有别的神。20:4 不可为自己雕刻偶像；也不可做甚么形像彷佛上天、下地和地底下、水中的百物.  20:7 不可妄称耶和华你　神的名；因为妄称耶和华名的，耶和华必不以他为无罪。不可妄称耶和华你　神的名；因为妄称耶和华名的，耶和华必不以他为无罪。 </dc:title>
  <cp:lastModifiedBy>Peter Tian</cp:lastModifiedBy>
  <cp:revision>746</cp:revision>
  <dcterms:modified xsi:type="dcterms:W3CDTF">2024-02-17T18:40:09Z</dcterms:modified>
</cp:coreProperties>
</file>