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62" r:id="rId2"/>
    <p:sldId id="421" r:id="rId3"/>
    <p:sldId id="815" r:id="rId4"/>
    <p:sldId id="816" r:id="rId5"/>
    <p:sldId id="817" r:id="rId6"/>
    <p:sldId id="818" r:id="rId7"/>
    <p:sldId id="820" r:id="rId8"/>
    <p:sldId id="830" r:id="rId9"/>
    <p:sldId id="832" r:id="rId10"/>
    <p:sldId id="831" r:id="rId11"/>
    <p:sldId id="833" r:id="rId12"/>
    <p:sldId id="834" r:id="rId13"/>
    <p:sldId id="835" r:id="rId14"/>
    <p:sldId id="757" r:id="rId15"/>
    <p:sldId id="837" r:id="rId16"/>
    <p:sldId id="836" r:id="rId17"/>
    <p:sldId id="838" r:id="rId18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294" autoAdjust="0"/>
    <p:restoredTop sz="94581" autoAdjust="0"/>
  </p:normalViewPr>
  <p:slideViewPr>
    <p:cSldViewPr>
      <p:cViewPr varScale="1">
        <p:scale>
          <a:sx n="154" d="100"/>
          <a:sy n="154" d="100"/>
        </p:scale>
        <p:origin x="-38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2024/2/2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2024/2/2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2024/2/2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2024/2/2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2024/2/2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2024/2/2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2024/2/2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2024/2/2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2024/2/2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2024/2/2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2024/2/2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2024/2/2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13934" y="0"/>
            <a:ext cx="9130066" cy="1276350"/>
          </a:xfrm>
        </p:spPr>
        <p:txBody>
          <a:bodyPr/>
          <a:lstStyle/>
          <a:p>
            <a:r>
              <a:rPr lang="zh-CN" altLang="en-US" b="1" smtClean="0"/>
              <a:t>“走出去”后的</a:t>
            </a:r>
            <a:r>
              <a:rPr lang="zh-CN" altLang="en-US" b="1" dirty="0" smtClean="0"/>
              <a:t>拦阻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/>
              <a:t>徒 </a:t>
            </a:r>
            <a:r>
              <a:rPr lang="en-US" altLang="zh-CN" sz="3200" b="1" dirty="0" smtClean="0"/>
              <a:t>4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1-4</a:t>
            </a:r>
            <a:endParaRPr lang="zh-CN" altLang="en-US" sz="3200" b="1" dirty="0"/>
          </a:p>
        </p:txBody>
      </p:sp>
      <p:pic>
        <p:nvPicPr>
          <p:cNvPr id="1028" name="Picture 4" descr="F:\“走出去”前的准备\C1377136047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6351"/>
            <a:ext cx="91440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问题思考：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ea typeface="汉仪中楷简"/>
              </a:rPr>
              <a:t>圣灵在什么条件下才会充满人？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zh-CN" altLang="en-US" sz="3600" b="1" dirty="0" smtClean="0">
                <a:ea typeface="汉仪中楷简"/>
              </a:rPr>
              <a:t> 这些人，同着几个妇人，和耶稣的母亲马利亚，并耶稣的弟兄，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都同心合意地恒切祷告</a:t>
            </a:r>
            <a:r>
              <a:rPr lang="zh-CN" altLang="en-US" sz="3600" b="1" dirty="0" smtClean="0">
                <a:ea typeface="汉仪中楷简"/>
              </a:rPr>
              <a:t>。 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                                 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徒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/Act. 1:14</a:t>
            </a:r>
            <a:endParaRPr lang="en-US" sz="3600" b="1" dirty="0">
              <a:ea typeface="汉仪中楷简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ea typeface="汉仪中楷简"/>
              </a:rPr>
              <a:t>23</a:t>
            </a:r>
            <a:r>
              <a:rPr lang="zh-CN" altLang="en-US" sz="3600" b="1" dirty="0" smtClean="0">
                <a:ea typeface="汉仪中楷简"/>
              </a:rPr>
              <a:t>二人既被释放，就到会友那里去，把祭司长和长老所说的话，都告诉他们。</a:t>
            </a:r>
            <a:r>
              <a:rPr lang="en-US" altLang="zh-CN" sz="3600" b="1" dirty="0" smtClean="0">
                <a:ea typeface="汉仪中楷简"/>
              </a:rPr>
              <a:t>24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他们听见了，就同心合意地</a:t>
            </a:r>
            <a:r>
              <a:rPr lang="zh-CN" altLang="en-US" sz="3600" b="1" dirty="0" smtClean="0">
                <a:ea typeface="汉仪中楷简"/>
              </a:rPr>
              <a:t>，高声向神说</a:t>
            </a:r>
            <a:r>
              <a:rPr lang="en-US" altLang="zh-CN" sz="3600" b="1" dirty="0" smtClean="0">
                <a:ea typeface="汉仪中楷简"/>
              </a:rPr>
              <a:t>……31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祷告完了</a:t>
            </a:r>
            <a:r>
              <a:rPr lang="zh-CN" altLang="en-US" sz="3600" b="1" dirty="0" smtClean="0">
                <a:ea typeface="汉仪中楷简"/>
              </a:rPr>
              <a:t>，聚会的地方震动，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他们就都被圣灵充满</a:t>
            </a:r>
            <a:r>
              <a:rPr lang="zh-CN" altLang="en-US" sz="3600" b="1" dirty="0" smtClean="0">
                <a:ea typeface="汉仪中楷简"/>
              </a:rPr>
              <a:t>，放胆讲论神的道。 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                               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徒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/Act. 4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：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23-31</a:t>
            </a:r>
            <a:endParaRPr lang="en-US" sz="3600" b="1" dirty="0">
              <a:ea typeface="汉仪中楷简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ea typeface="汉仪中楷简"/>
              </a:rPr>
              <a:t>10</a:t>
            </a:r>
            <a:r>
              <a:rPr lang="zh-CN" altLang="en-US" sz="3600" b="1" dirty="0" smtClean="0">
                <a:ea typeface="汉仪中楷简"/>
              </a:rPr>
              <a:t>你们众人，和以色列百姓，都当知道，站在你们面前的这人得痊愈，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是因你们所钉十字架</a:t>
            </a:r>
            <a:r>
              <a:rPr lang="zh-CN" altLang="en-US" sz="3600" b="1" dirty="0" smtClean="0">
                <a:ea typeface="汉仪中楷简"/>
              </a:rPr>
              <a:t>，神叫他从死里复活的，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拿撒勒人耶稣基督的名</a:t>
            </a:r>
            <a:r>
              <a:rPr lang="zh-CN" altLang="en-US" sz="3600" b="1" dirty="0" smtClean="0">
                <a:ea typeface="汉仪中楷简"/>
              </a:rPr>
              <a:t>。 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                             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徒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/Act. 4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：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10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endParaRPr lang="en-US" sz="3600" b="1" dirty="0">
              <a:ea typeface="汉仪中楷简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sz="3600" b="1" dirty="0" smtClean="0"/>
              <a:t>12 </a:t>
            </a:r>
            <a:r>
              <a:rPr lang="zh-CN" altLang="en-US" sz="3600" b="1" dirty="0" smtClean="0"/>
              <a:t>除他以外，别无拯救。因为在天下人间，没有赐下别的名，我们可以靠着得救。 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19 </a:t>
            </a:r>
            <a:r>
              <a:rPr lang="zh-CN" altLang="en-US" sz="3600" b="1" dirty="0" smtClean="0"/>
              <a:t>彼得、约翰说：“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只从你们，不听从神，这在神面前合理不合理</a:t>
            </a:r>
            <a:r>
              <a:rPr lang="zh-CN" altLang="en-US" sz="3600" b="1" dirty="0" smtClean="0"/>
              <a:t>，你们自己酌量吧！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我们所看见、所听见的，不能不说</a:t>
            </a:r>
            <a:r>
              <a:rPr lang="zh-CN" altLang="en-US" sz="3600" b="1" dirty="0" smtClean="0"/>
              <a:t>。”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                                   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徒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/Act. 4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：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12; 19</a:t>
            </a:r>
            <a:endParaRPr lang="en-US" sz="3600" b="1" dirty="0">
              <a:ea typeface="汉仪中楷简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0085"/>
            <a:ext cx="9172636" cy="441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br>
              <a:rPr lang="en-US" sz="48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sz="4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1885950"/>
            <a:ext cx="9144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304800" y="3638550"/>
            <a:ext cx="3810000" cy="9906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莱城牧者团契</a:t>
            </a:r>
            <a:endParaRPr lang="en-US" sz="3600" b="1" dirty="0">
              <a:ea typeface="汉仪中楷简"/>
            </a:endParaRPr>
          </a:p>
        </p:txBody>
      </p:sp>
      <p:pic>
        <p:nvPicPr>
          <p:cNvPr id="3074" name="Picture 2" descr="F:\2024 证道\“走出去”后的拦阻\3b6ad9e68ea6dba31847fdae1277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43462" cy="3181350"/>
          </a:xfrm>
          <a:prstGeom prst="rect">
            <a:avLst/>
          </a:prstGeom>
          <a:noFill/>
        </p:spPr>
      </p:pic>
      <p:pic>
        <p:nvPicPr>
          <p:cNvPr id="3075" name="Picture 3" descr="F:\2024 证道\“走出去”后的拦阻\79348f9e9ca3ef4216fcc245e919a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1" y="1601589"/>
            <a:ext cx="4724400" cy="3541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3105150"/>
            <a:ext cx="3962400" cy="971550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ea typeface="汉仪中楷简"/>
              </a:rPr>
              <a:t>Man O’ War Church</a:t>
            </a:r>
            <a:endParaRPr lang="en-US" sz="3600" b="1" dirty="0">
              <a:ea typeface="汉仪中楷简"/>
            </a:endParaRPr>
          </a:p>
        </p:txBody>
      </p:sp>
      <p:pic>
        <p:nvPicPr>
          <p:cNvPr id="2050" name="Picture 2" descr="F:\2024 证道\“走出去”后的拦阻\7935954_1996x1499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030523" cy="3028950"/>
          </a:xfrm>
          <a:prstGeom prst="rect">
            <a:avLst/>
          </a:prstGeom>
          <a:noFill/>
        </p:spPr>
      </p:pic>
      <p:pic>
        <p:nvPicPr>
          <p:cNvPr id="2051" name="Picture 3" descr="F:\2024 证道\“走出去”后的拦阻\medium_b6e59d43de250a795a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"/>
            <a:ext cx="3124200" cy="3562349"/>
          </a:xfrm>
          <a:prstGeom prst="rect">
            <a:avLst/>
          </a:prstGeom>
          <a:noFill/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5181600" y="363855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    Mitchell &amp; Linda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914400" y="4248150"/>
            <a:ext cx="6400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  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>Prayer changes everything!!!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问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endParaRPr lang="en-US" sz="3600" b="1" dirty="0">
              <a:ea typeface="汉仪中楷简"/>
            </a:endParaRPr>
          </a:p>
        </p:txBody>
      </p:sp>
      <p:pic>
        <p:nvPicPr>
          <p:cNvPr id="4099" name="Picture 3" descr="F:\2024 证道\“走出去”后的拦阻\5b4bda72dbddcd9aa564656fe9de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998496" y="-2002006"/>
            <a:ext cx="5147010" cy="914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一、一把双刃的剑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zh-CN" altLang="en-US" sz="3600" b="1" dirty="0" smtClean="0">
                <a:ea typeface="汉仪中楷简"/>
              </a:rPr>
              <a:t> </a:t>
            </a:r>
            <a:r>
              <a:rPr lang="en-US" altLang="zh-CN" sz="3600" b="1" dirty="0" smtClean="0">
                <a:ea typeface="汉仪中楷简"/>
              </a:rPr>
              <a:t>1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使徒对百姓说话的时候</a:t>
            </a:r>
            <a:r>
              <a:rPr lang="zh-CN" altLang="en-US" sz="3600" b="1" dirty="0" smtClean="0">
                <a:ea typeface="汉仪中楷简"/>
              </a:rPr>
              <a:t>，祭司们和守殿官，并撒都该人，忽然来了。</a:t>
            </a:r>
            <a:r>
              <a:rPr lang="en-US" altLang="zh-CN" sz="3600" b="1" dirty="0" smtClean="0">
                <a:ea typeface="汉仪中楷简"/>
              </a:rPr>
              <a:t>2</a:t>
            </a:r>
            <a:r>
              <a:rPr lang="zh-CN" altLang="en-US" sz="3600" b="1" dirty="0" smtClean="0">
                <a:ea typeface="汉仪中楷简"/>
              </a:rPr>
              <a:t>因他们教训百姓，本着耶稣，传说死人复活，就很烦恼。</a:t>
            </a:r>
            <a:r>
              <a:rPr lang="en-US" altLang="zh-CN" sz="3600" b="1" dirty="0" smtClean="0">
                <a:ea typeface="汉仪中楷简"/>
              </a:rPr>
              <a:t>3</a:t>
            </a:r>
            <a:r>
              <a:rPr lang="zh-CN" altLang="en-US" sz="3600" b="1" dirty="0" smtClean="0">
                <a:ea typeface="汉仪中楷简"/>
              </a:rPr>
              <a:t>于是下手拿住他们。因为天已经晚了，就把他们押到第二天。</a:t>
            </a:r>
            <a:r>
              <a:rPr lang="en-US" altLang="zh-CN" sz="3600" b="1" dirty="0" smtClean="0">
                <a:ea typeface="汉仪中楷简"/>
              </a:rPr>
              <a:t>4</a:t>
            </a:r>
            <a:r>
              <a:rPr lang="zh-CN" altLang="en-US" sz="3600" b="1" dirty="0" smtClean="0">
                <a:ea typeface="汉仪中楷简"/>
              </a:rPr>
              <a:t>但听道之人，有许多信的，男丁数目，约到五千。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                                      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徒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/Act. 4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：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1-4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a typeface="汉仪中楷简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2024 证道\“走出去”后的挑战\716092_42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366142"/>
            <a:ext cx="4267200" cy="2777358"/>
          </a:xfrm>
          <a:prstGeom prst="rect">
            <a:avLst/>
          </a:prstGeom>
          <a:noFill/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3962400" y="2038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0" y="0"/>
            <a:ext cx="9144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altLang="zh-CN" sz="3600" b="1" dirty="0" smtClean="0">
                <a:latin typeface="+mj-lt"/>
                <a:ea typeface="汉仪中楷简"/>
                <a:cs typeface="+mj-cs"/>
              </a:rPr>
              <a:t>1</a:t>
            </a:r>
            <a:r>
              <a:rPr lang="zh-CN" altLang="en-US" sz="3600" b="1" dirty="0" smtClean="0">
                <a:latin typeface="+mj-lt"/>
                <a:ea typeface="汉仪中楷简"/>
                <a:cs typeface="+mj-cs"/>
              </a:rPr>
              <a:t>申初祷告的时候，彼得，约翰，上圣殿去。</a:t>
            </a:r>
            <a:r>
              <a:rPr lang="en-US" altLang="zh-CN" sz="3600" b="1" dirty="0" smtClean="0">
                <a:latin typeface="+mj-lt"/>
                <a:ea typeface="汉仪中楷简"/>
                <a:cs typeface="+mj-cs"/>
              </a:rPr>
              <a:t>2</a:t>
            </a:r>
            <a:r>
              <a:rPr lang="zh-CN" altLang="en-US" sz="3600" b="1" dirty="0" smtClean="0">
                <a:latin typeface="+mj-lt"/>
                <a:ea typeface="汉仪中楷简"/>
                <a:cs typeface="+mj-cs"/>
              </a:rPr>
              <a:t>有一个人，生来是瘸腿的，天天被人抬来，放在殿的一个门口</a:t>
            </a:r>
            <a:r>
              <a:rPr lang="en-US" altLang="zh-CN" sz="3600" b="1" dirty="0" smtClean="0">
                <a:latin typeface="+mj-lt"/>
                <a:ea typeface="汉仪中楷简"/>
                <a:cs typeface="+mj-cs"/>
              </a:rPr>
              <a:t>……</a:t>
            </a:r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汉仪中楷简"/>
                <a:cs typeface="+mj-cs"/>
              </a:rPr>
              <a:t>我奉拿撒勒人耶稣基督的名，叫你起来行走</a:t>
            </a:r>
            <a:r>
              <a:rPr lang="zh-CN" altLang="en-US" sz="3600" b="1" dirty="0" smtClean="0">
                <a:latin typeface="+mj-lt"/>
                <a:ea typeface="汉仪中楷简"/>
                <a:cs typeface="+mj-cs"/>
              </a:rPr>
              <a:t>。</a:t>
            </a:r>
            <a:r>
              <a:rPr lang="en-US" altLang="zh-CN" sz="3600" b="1" dirty="0" smtClean="0">
                <a:ea typeface="汉仪中楷简"/>
              </a:rPr>
              <a:t> 7</a:t>
            </a:r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汉仪中楷简"/>
              </a:rPr>
              <a:t>于是拉着</a:t>
            </a:r>
            <a:r>
              <a:rPr lang="zh-CN" altLang="en-US" sz="3600" b="1" dirty="0" smtClean="0">
                <a:ea typeface="汉仪中楷简"/>
              </a:rPr>
              <a:t>他的右手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419350"/>
            <a:ext cx="4876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zh-CN" altLang="en-US" sz="3600" b="1" dirty="0" smtClean="0">
                <a:ea typeface="汉仪中楷简"/>
              </a:rPr>
              <a:t>，</a:t>
            </a:r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汉仪中楷简"/>
                <a:cs typeface="+mj-cs"/>
              </a:rPr>
              <a:t>扶他起来</a:t>
            </a:r>
            <a:r>
              <a:rPr lang="zh-CN" altLang="en-US" sz="3600" b="1" dirty="0" smtClean="0">
                <a:latin typeface="+mj-lt"/>
                <a:ea typeface="汉仪中楷简"/>
                <a:cs typeface="+mj-cs"/>
              </a:rPr>
              <a:t>，他的脚和踝子骨，立刻健壮了。</a:t>
            </a:r>
            <a:endParaRPr lang="en-US" altLang="zh-CN" sz="3600" b="1" dirty="0" smtClean="0">
              <a:latin typeface="+mj-lt"/>
              <a:ea typeface="汉仪中楷简"/>
              <a:cs typeface="+mj-cs"/>
            </a:endParaRPr>
          </a:p>
          <a:p>
            <a:pPr lvl="0" eaLnBrk="0" hangingPunct="0">
              <a:defRPr/>
            </a:pPr>
            <a:endParaRPr lang="en-US" altLang="zh-CN" sz="36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汉仪中楷简"/>
              <a:cs typeface="+mj-cs"/>
            </a:endParaRPr>
          </a:p>
          <a:p>
            <a:pPr lvl="0" eaLnBrk="0" hangingPunct="0"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            徒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/Act. 3:1-7</a:t>
            </a:r>
          </a:p>
          <a:p>
            <a:pPr lvl="0" eaLnBrk="0" hangingPunct="0"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5143500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ea typeface="汉仪中楷简"/>
              </a:rPr>
              <a:t>1</a:t>
            </a:r>
            <a:r>
              <a:rPr lang="zh-CN" altLang="en-US" sz="3600" b="1" dirty="0" smtClean="0">
                <a:ea typeface="汉仪中楷简"/>
              </a:rPr>
              <a:t>、让人看重神迹过于对真理的追求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2</a:t>
            </a:r>
            <a:r>
              <a:rPr lang="zh-CN" altLang="en-US" sz="3600" b="1" dirty="0" smtClean="0">
                <a:ea typeface="汉仪中楷简"/>
              </a:rPr>
              <a:t>、让人看重神的仆人过于对神的认知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3</a:t>
            </a:r>
            <a:r>
              <a:rPr lang="zh-CN" altLang="en-US" sz="3600" b="1" dirty="0" smtClean="0">
                <a:ea typeface="汉仪中楷简"/>
              </a:rPr>
              <a:t>、成为神仆人的网络</a:t>
            </a:r>
            <a:endParaRPr lang="en-US" sz="3600" b="1" dirty="0">
              <a:ea typeface="汉仪中楷简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以色列人哪，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为什么把这事当作希奇呢？为什么定睛看我们，以为我们凭自己的能力和虔诚，使这人行走呢？</a:t>
            </a:r>
            <a:r>
              <a:rPr lang="en-US" altLang="zh-CN" sz="3600" b="1" dirty="0" smtClean="0">
                <a:ea typeface="汉仪中楷简"/>
              </a:rPr>
              <a:t>13</a:t>
            </a:r>
            <a:r>
              <a:rPr lang="zh-CN" altLang="en-US" sz="3600" b="1" dirty="0" smtClean="0">
                <a:ea typeface="汉仪中楷简"/>
              </a:rPr>
              <a:t>亚伯拉罕，以撒，雅各的神，就是我们列祖的神，已经荣耀了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他的仆人耶稣</a:t>
            </a:r>
            <a:r>
              <a:rPr lang="en-US" altLang="zh-CN" sz="3600" b="1" dirty="0" smtClean="0">
                <a:ea typeface="汉仪中楷简"/>
              </a:rPr>
              <a:t>……</a:t>
            </a:r>
            <a:r>
              <a:rPr lang="zh-CN" altLang="en-US" sz="3600" b="1" dirty="0" smtClean="0">
                <a:ea typeface="汉仪中楷简"/>
              </a:rPr>
              <a:t>我们因信他的名，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他的名便叫你们所看见所认识的这人，健壮了</a:t>
            </a:r>
            <a:r>
              <a:rPr lang="en-US" altLang="zh-CN" sz="3600" b="1" dirty="0" smtClean="0">
                <a:ea typeface="汉仪中楷简"/>
              </a:rPr>
              <a:t>……19</a:t>
            </a:r>
            <a:r>
              <a:rPr lang="zh-CN" altLang="en-US" sz="3600" b="1" dirty="0" smtClean="0">
                <a:ea typeface="汉仪中楷简"/>
              </a:rPr>
              <a:t>所以你们当悔改归正，使你们的罪得以涂抹，这样，那安舒的日子，就必从主面前来到。                                                         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                                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徒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/Act. 4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：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12-19</a:t>
            </a:r>
            <a:endParaRPr lang="en-US" sz="3600" b="1" dirty="0">
              <a:ea typeface="汉仪中楷简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但听</a:t>
            </a:r>
            <a:r>
              <a:rPr lang="zh-CN" altLang="en-US" sz="5400" b="1" dirty="0" smtClean="0"/>
              <a:t>道</a:t>
            </a:r>
            <a:r>
              <a:rPr lang="zh-CN" altLang="en-US" sz="3600" b="1" dirty="0" smtClean="0"/>
              <a:t>之人，有许多信的，男丁数目，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约到五千。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/>
            </a:r>
            <a:br>
              <a:rPr lang="en-US" altLang="zh-CN" sz="3600" b="1" dirty="0" smtClean="0">
                <a:solidFill>
                  <a:srgbClr val="0070C0"/>
                </a:solidFill>
              </a:rPr>
            </a:br>
            <a:r>
              <a:rPr lang="en-US" altLang="zh-CN" sz="3600" b="1" dirty="0" smtClean="0">
                <a:solidFill>
                  <a:srgbClr val="0070C0"/>
                </a:solidFill>
              </a:rPr>
              <a:t>                                             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徒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/Act. 4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：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4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/>
            </a:r>
            <a:br>
              <a:rPr lang="en-US" altLang="zh-CN" sz="3600" b="1" dirty="0" smtClean="0">
                <a:solidFill>
                  <a:srgbClr val="0070C0"/>
                </a:solidFill>
              </a:rPr>
            </a:br>
            <a:r>
              <a:rPr lang="en-US" altLang="zh-CN" sz="3600" b="1" dirty="0" smtClean="0">
                <a:solidFill>
                  <a:srgbClr val="0070C0"/>
                </a:solidFill>
              </a:rPr>
              <a:t/>
            </a:r>
            <a:br>
              <a:rPr lang="en-US" altLang="zh-CN" sz="3600" b="1" dirty="0" smtClean="0">
                <a:solidFill>
                  <a:srgbClr val="0070C0"/>
                </a:solidFill>
              </a:rPr>
            </a:br>
            <a:r>
              <a:rPr lang="zh-CN" altLang="en-US" sz="3600" b="1" dirty="0" smtClean="0">
                <a:solidFill>
                  <a:srgbClr val="0070C0"/>
                </a:solidFill>
              </a:rPr>
              <a:t>问题思考：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/>
            </a:r>
            <a:br>
              <a:rPr lang="en-US" altLang="zh-CN" sz="3600" b="1" dirty="0" smtClean="0">
                <a:solidFill>
                  <a:srgbClr val="0070C0"/>
                </a:solidFill>
              </a:rPr>
            </a:br>
            <a:r>
              <a:rPr lang="en-US" altLang="zh-CN" sz="3600" b="1" dirty="0" smtClean="0">
                <a:solidFill>
                  <a:srgbClr val="0070C0"/>
                </a:solidFill>
              </a:rPr>
              <a:t/>
            </a:r>
            <a:br>
              <a:rPr lang="en-US" altLang="zh-CN" sz="3600" b="1" dirty="0" smtClean="0">
                <a:solidFill>
                  <a:srgbClr val="0070C0"/>
                </a:solidFill>
              </a:rPr>
            </a:br>
            <a:r>
              <a:rPr lang="en-US" altLang="zh-CN" sz="3600" b="1" dirty="0" smtClean="0"/>
              <a:t>        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</a:rPr>
              <a:t>请问这些人相信主耶稣是因看到的神迹，还是因所听到的道？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a typeface="汉仪中楷简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89535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中楷简" panose="02010604000101010101" pitchFamily="2" charset="-122"/>
                <a:ea typeface="汉仪中楷简" panose="02010604000101010101" pitchFamily="2" charset="-122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汉仪中楷简" panose="02010604000101010101" pitchFamily="2" charset="-122"/>
              <a:ea typeface="汉仪中楷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ea typeface="汉仪中楷简"/>
              </a:rPr>
              <a:t>二、一个难以入眠的夜晚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2000" b="1" dirty="0" smtClean="0">
                <a:ea typeface="汉仪中楷简"/>
              </a:rPr>
              <a:t/>
            </a:r>
            <a:br>
              <a:rPr lang="en-US" altLang="zh-CN" sz="20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1</a:t>
            </a:r>
            <a:r>
              <a:rPr lang="zh-CN" altLang="en-US" sz="3600" b="1" dirty="0" smtClean="0">
                <a:ea typeface="汉仪中楷简"/>
              </a:rPr>
              <a:t>使徒对百姓说话的时候，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祭司们和守殿官，并撒都该人，忽然来了</a:t>
            </a:r>
            <a:r>
              <a:rPr lang="zh-CN" altLang="en-US" sz="3600" b="1" dirty="0" smtClean="0">
                <a:ea typeface="汉仪中楷简"/>
              </a:rPr>
              <a:t>。</a:t>
            </a:r>
            <a:r>
              <a:rPr lang="en-US" altLang="zh-CN" sz="3600" b="1" dirty="0" smtClean="0">
                <a:ea typeface="汉仪中楷简"/>
              </a:rPr>
              <a:t>2</a:t>
            </a:r>
            <a:r>
              <a:rPr lang="zh-CN" altLang="en-US" sz="3600" b="1" dirty="0" smtClean="0">
                <a:ea typeface="汉仪中楷简"/>
              </a:rPr>
              <a:t>因他们教训百姓，本着耶稣，传说死人复活，就很烦恼。</a:t>
            </a:r>
            <a:r>
              <a:rPr lang="en-US" altLang="zh-CN" sz="3600" b="1" dirty="0" smtClean="0">
                <a:ea typeface="汉仪中楷简"/>
              </a:rPr>
              <a:t>3</a:t>
            </a:r>
            <a:r>
              <a:rPr lang="zh-CN" altLang="en-US" sz="3600" b="1" dirty="0" smtClean="0">
                <a:ea typeface="汉仪中楷简"/>
              </a:rPr>
              <a:t>于是下手拿住他们。因为天已经晚了，就把他们押到第二天。</a:t>
            </a:r>
            <a:r>
              <a:rPr lang="en-US" altLang="zh-CN" sz="3600" b="1" dirty="0" smtClean="0">
                <a:ea typeface="汉仪中楷简"/>
              </a:rPr>
              <a:t>4</a:t>
            </a:r>
            <a:r>
              <a:rPr lang="zh-CN" altLang="en-US" sz="3600" b="1" dirty="0" smtClean="0">
                <a:ea typeface="汉仪中楷简"/>
              </a:rPr>
              <a:t>但听道之人，有许多信的，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男丁数目，约到五千</a:t>
            </a:r>
            <a:r>
              <a:rPr lang="zh-CN" altLang="en-US" sz="3600" b="1" dirty="0" smtClean="0">
                <a:ea typeface="汉仪中楷简"/>
              </a:rPr>
              <a:t>。 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                                                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徒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/Act. 4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：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1-4</a:t>
            </a:r>
            <a:endParaRPr lang="en-US" sz="3600" b="1" dirty="0">
              <a:ea typeface="汉仪中楷简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ea typeface="汉仪中楷简"/>
              </a:rPr>
              <a:t>1</a:t>
            </a:r>
            <a:r>
              <a:rPr lang="zh-CN" altLang="en-US" sz="3600" b="1" dirty="0" smtClean="0">
                <a:ea typeface="汉仪中楷简"/>
              </a:rPr>
              <a:t>、祭司们、文士和撒督该人的忧心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2000" b="1" dirty="0" smtClean="0">
                <a:ea typeface="汉仪中楷简"/>
              </a:rPr>
              <a:t/>
            </a:r>
            <a:br>
              <a:rPr lang="en-US" altLang="zh-CN" sz="2000" b="1" dirty="0" smtClean="0">
                <a:ea typeface="汉仪中楷简"/>
              </a:rPr>
            </a:br>
            <a:r>
              <a:rPr lang="zh-CN" altLang="en-US" sz="3600" b="1" dirty="0" smtClean="0">
                <a:ea typeface="汉仪中楷简"/>
              </a:rPr>
              <a:t>       </a:t>
            </a:r>
            <a:r>
              <a:rPr lang="en-US" altLang="zh-CN" sz="3600" b="1" dirty="0" smtClean="0">
                <a:ea typeface="汉仪中楷简"/>
              </a:rPr>
              <a:t> </a:t>
            </a:r>
            <a:r>
              <a:rPr lang="zh-CN" altLang="en-US" sz="3600" b="1" dirty="0" smtClean="0">
                <a:ea typeface="汉仪中楷简"/>
              </a:rPr>
              <a:t>因为他们诚然行了一件明显的神迹，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凡住耶路撒冷的人都知道</a:t>
            </a:r>
            <a:r>
              <a:rPr lang="zh-CN" altLang="en-US" sz="3600" b="1" dirty="0" smtClean="0">
                <a:ea typeface="汉仪中楷简"/>
              </a:rPr>
              <a:t>，我们也不能说没有。                                              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徒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/Act. 4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：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16 </a:t>
            </a:r>
            <a:r>
              <a:rPr lang="en-US" altLang="zh-CN" sz="2000" b="1" dirty="0" smtClean="0">
                <a:ea typeface="汉仪中楷简"/>
              </a:rPr>
              <a:t/>
            </a:r>
            <a:br>
              <a:rPr lang="en-US" altLang="zh-CN" sz="20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2</a:t>
            </a:r>
            <a:r>
              <a:rPr lang="zh-CN" altLang="en-US" sz="3600" b="1" dirty="0" smtClean="0">
                <a:ea typeface="汉仪中楷简"/>
              </a:rPr>
              <a:t>、撒但的忧虑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2000" b="1" dirty="0" smtClean="0">
                <a:ea typeface="汉仪中楷简"/>
              </a:rPr>
              <a:t/>
            </a:r>
            <a:br>
              <a:rPr lang="en-US" altLang="zh-CN" sz="20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3</a:t>
            </a:r>
            <a:r>
              <a:rPr lang="zh-CN" altLang="en-US" sz="3600" b="1" dirty="0" smtClean="0">
                <a:ea typeface="汉仪中楷简"/>
              </a:rPr>
              <a:t>、使徒彼得和约翰</a:t>
            </a:r>
            <a:r>
              <a:rPr lang="en-US" altLang="zh-CN" sz="3600" b="1" dirty="0" smtClean="0">
                <a:ea typeface="汉仪中楷简"/>
              </a:rPr>
              <a:t/>
            </a:r>
            <a:br>
              <a:rPr lang="en-US" altLang="zh-CN" sz="3600" b="1" dirty="0" smtClean="0">
                <a:ea typeface="汉仪中楷简"/>
              </a:rPr>
            </a:br>
            <a:r>
              <a:rPr lang="en-US" altLang="zh-CN" sz="2000" b="1" dirty="0" smtClean="0">
                <a:ea typeface="汉仪中楷简"/>
              </a:rPr>
              <a:t/>
            </a:r>
            <a:br>
              <a:rPr lang="en-US" altLang="zh-CN" sz="2000" b="1" dirty="0" smtClean="0">
                <a:ea typeface="汉仪中楷简"/>
              </a:rPr>
            </a:br>
            <a:r>
              <a:rPr lang="en-US" altLang="zh-CN" sz="3600" b="1" dirty="0" smtClean="0">
                <a:ea typeface="汉仪中楷简"/>
              </a:rPr>
              <a:t>       </a:t>
            </a:r>
            <a:r>
              <a:rPr lang="zh-CN" altLang="en-US" sz="3600" b="1" dirty="0" smtClean="0">
                <a:solidFill>
                  <a:srgbClr val="0070C0"/>
                </a:solidFill>
                <a:ea typeface="汉仪中楷简"/>
              </a:rPr>
              <a:t>那时，被得被圣灵充满</a:t>
            </a:r>
            <a:r>
              <a:rPr lang="zh-CN" altLang="en-US" sz="3600" b="1" dirty="0" smtClean="0">
                <a:ea typeface="汉仪中楷简"/>
              </a:rPr>
              <a:t>。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徒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/Act. 4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：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ea typeface="汉仪中楷简"/>
              </a:rPr>
              <a:t>1-4</a:t>
            </a:r>
            <a:endParaRPr lang="en-US" sz="3600" b="1" dirty="0">
              <a:ea typeface="汉仪中楷简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17870</TotalTime>
  <Words>417</Words>
  <Application>Microsoft Office PowerPoint</Application>
  <PresentationFormat>On-screen Show (16:9)</PresentationFormat>
  <Paragraphs>26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</vt:lpstr>
      <vt:lpstr>“走出去”后的拦阻 徒 4：1-4</vt:lpstr>
      <vt:lpstr>祈祷/Prayer</vt:lpstr>
      <vt:lpstr>一、一把双刃的剑   1使徒对百姓说话的时候，祭司们和守殿官，并撒都该人，忽然来了。2因他们教训百姓，本着耶稣，传说死人复活，就很烦恼。3于是下手拿住他们。因为天已经晚了，就把他们押到第二天。4但听道之人，有许多信的，男丁数目，约到五千。                                                   徒/Act. 4：1-4</vt:lpstr>
      <vt:lpstr>Slide 4</vt:lpstr>
      <vt:lpstr>1、让人看重神迹过于对真理的追求  2、让人看重神的仆人过于对神的认知  3、成为神仆人的网络</vt:lpstr>
      <vt:lpstr>以色列人哪，为什么把这事当作希奇呢？为什么定睛看我们，以为我们凭自己的能力和虔诚，使这人行走呢？13亚伯拉罕，以撒，雅各的神，就是我们列祖的神，已经荣耀了他的仆人耶稣……我们因信他的名，他的名便叫你们所看见所认识的这人，健壮了……19所以你们当悔改归正，使你们的罪得以涂抹，这样，那安舒的日子，就必从主面前来到。                                                                                                      徒/Act. 4：12-19</vt:lpstr>
      <vt:lpstr>但听道之人，有许多信的，男丁数目，约到五千。                                               徒/Act. 4：4   问题思考：          请问这些人相信主耶稣是因看到的神迹，还是因所听到的道？</vt:lpstr>
      <vt:lpstr>二、一个难以入眠的夜晚   1使徒对百姓说话的时候，祭司们和守殿官，并撒都该人，忽然来了。2因他们教训百姓，本着耶稣，传说死人复活，就很烦恼。3于是下手拿住他们。因为天已经晚了，就把他们押到第二天。4但听道之人，有许多信的，男丁数目，约到五千。                                                          徒/Act. 4：1-4</vt:lpstr>
      <vt:lpstr>1、祭司们、文士和撒督该人的忧心          因为他们诚然行了一件明显的神迹，凡住耶路撒冷的人都知道，我们也不能说没有。                                               徒/Act. 4：16  2、撒但的忧虑  3、使徒彼得和约翰         那时，被得被圣灵充满。徒/Act. 4：1-4</vt:lpstr>
      <vt:lpstr>问题思考：         圣灵在什么条件下才会充满人？   这些人，同着几个妇人，和耶稣的母亲马利亚，并耶稣的弟兄，都同心合意地恒切祷告。                                               徒/Act. 1:14</vt:lpstr>
      <vt:lpstr>23二人既被释放，就到会友那里去，把祭司长和长老所说的话，都告诉他们。24他们听见了，就同心合意地，高声向神说……31祷告完了，聚会的地方震动，他们就都被圣灵充满，放胆讲论神的道。                                              徒/Act. 4：23-31</vt:lpstr>
      <vt:lpstr>10你们众人，和以色列百姓，都当知道，站在你们面前的这人得痊愈，是因你们所钉十字架，神叫他从死里复活的，拿撒勒人耶稣基督的名。                                           徒/Act. 4：10 </vt:lpstr>
      <vt:lpstr>12 除他以外，别无拯救。因为在天下人间，没有赐下别的名，我们可以靠着得救。   19 彼得、约翰说：“只从你们，不听从神，这在神面前合理不合理，你们自己酌量吧！ 我们所看见、所听见的，不能不说。”                                             徒/Act. 4：12; 19</vt:lpstr>
      <vt:lpstr>总结 Summary </vt:lpstr>
      <vt:lpstr>莱城牧者团契</vt:lpstr>
      <vt:lpstr>Man O’ War Church</vt:lpstr>
      <vt:lpstr>问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723</cp:revision>
  <dcterms:modified xsi:type="dcterms:W3CDTF">2024-02-03T02:21:52Z</dcterms:modified>
</cp:coreProperties>
</file>