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62" r:id="rId2"/>
    <p:sldId id="421" r:id="rId3"/>
    <p:sldId id="821" r:id="rId4"/>
    <p:sldId id="822" r:id="rId5"/>
    <p:sldId id="824" r:id="rId6"/>
    <p:sldId id="825" r:id="rId7"/>
    <p:sldId id="830" r:id="rId8"/>
    <p:sldId id="823" r:id="rId9"/>
    <p:sldId id="829" r:id="rId10"/>
    <p:sldId id="827" r:id="rId11"/>
    <p:sldId id="757" r:id="rId12"/>
    <p:sldId id="828" r:id="rId13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294" autoAdjust="0"/>
    <p:restoredTop sz="94581" autoAdjust="0"/>
  </p:normalViewPr>
  <p:slideViewPr>
    <p:cSldViewPr>
      <p:cViewPr>
        <p:scale>
          <a:sx n="125" d="100"/>
          <a:sy n="125" d="100"/>
        </p:scale>
        <p:origin x="-1224" y="-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2024/3/9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0"/>
            <a:ext cx="9130066" cy="1276350"/>
          </a:xfrm>
        </p:spPr>
        <p:txBody>
          <a:bodyPr/>
          <a:lstStyle/>
          <a:p>
            <a:r>
              <a:rPr lang="zh-CN" altLang="en-US" b="1" smtClean="0"/>
              <a:t>“走出去”后同工</a:t>
            </a:r>
            <a:r>
              <a:rPr lang="zh-CN" altLang="en-US" b="1" dirty="0" smtClean="0"/>
              <a:t>团队的建立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徒 </a:t>
            </a:r>
            <a:r>
              <a:rPr lang="en-US" altLang="zh-CN" sz="3200" b="1" dirty="0" smtClean="0"/>
              <a:t>6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1-7</a:t>
            </a:r>
            <a:endParaRPr lang="zh-CN" altLang="en-US" sz="3200" b="1" dirty="0"/>
          </a:p>
        </p:txBody>
      </p:sp>
      <p:pic>
        <p:nvPicPr>
          <p:cNvPr id="1028" name="Picture 4" descr="F:\“走出去”前的准备\C1377136047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1"/>
            <a:ext cx="9144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灵修部：                                    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</a:t>
            </a:r>
            <a:r>
              <a:rPr lang="zh-CN" altLang="en-US" sz="3600" b="1" dirty="0" smtClean="0">
                <a:ea typeface="汉仪中楷简"/>
              </a:rPr>
              <a:t>同工：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</a:t>
            </a:r>
            <a:r>
              <a:rPr lang="zh-CN" altLang="en-US" sz="3600" b="1" dirty="0" smtClean="0">
                <a:ea typeface="汉仪中楷简"/>
              </a:rPr>
              <a:t>建航弟兄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2600" b="1" dirty="0" smtClean="0">
                <a:ea typeface="汉仪中楷简"/>
              </a:rPr>
              <a:t>主礼组、圣餐组、音箱组、</a:t>
            </a:r>
            <a:r>
              <a:rPr lang="en-US" altLang="zh-CN" sz="2600" b="1" dirty="0" smtClean="0">
                <a:ea typeface="汉仪中楷简"/>
              </a:rPr>
              <a:t>PPT</a:t>
            </a:r>
            <a:r>
              <a:rPr lang="zh-CN" altLang="en-US" sz="2600" b="1" dirty="0" smtClean="0">
                <a:ea typeface="汉仪中楷简"/>
              </a:rPr>
              <a:t>组、接待组、翻译组、崇拜组</a:t>
            </a:r>
            <a:r>
              <a:rPr lang="en-US" altLang="zh-CN" sz="2800" b="1" dirty="0" smtClean="0">
                <a:ea typeface="汉仪中楷简"/>
              </a:rPr>
              <a:t/>
            </a:r>
            <a:br>
              <a:rPr lang="en-US" altLang="zh-CN" sz="2800" b="1" dirty="0" smtClean="0">
                <a:ea typeface="汉仪中楷简"/>
              </a:rPr>
            </a:br>
            <a:r>
              <a:rPr lang="zh-CN" altLang="en-US" sz="2600" b="1" dirty="0" smtClean="0">
                <a:ea typeface="汉仪中楷简"/>
              </a:rPr>
              <a:t>   </a:t>
            </a:r>
            <a:r>
              <a:rPr lang="zh-CN" altLang="en-US" sz="2600" b="1" dirty="0" smtClean="0">
                <a:solidFill>
                  <a:srgbClr val="0070C0"/>
                </a:solidFill>
                <a:ea typeface="汉仪中楷简"/>
              </a:rPr>
              <a:t>建航          岳霖</a:t>
            </a:r>
            <a:r>
              <a:rPr lang="en-US" altLang="zh-CN" sz="2600" b="1" dirty="0" smtClean="0">
                <a:solidFill>
                  <a:srgbClr val="0070C0"/>
                </a:solidFill>
                <a:ea typeface="汉仪中楷简"/>
              </a:rPr>
              <a:t>         </a:t>
            </a:r>
            <a:r>
              <a:rPr lang="zh-CN" altLang="en-US" sz="2600" b="1" dirty="0" smtClean="0">
                <a:solidFill>
                  <a:srgbClr val="0070C0"/>
                </a:solidFill>
                <a:ea typeface="汉仪中楷简"/>
              </a:rPr>
              <a:t>海峰       圣华        </a:t>
            </a:r>
            <a:r>
              <a:rPr lang="en-US" altLang="zh-CN" sz="2600" b="1" dirty="0" smtClean="0">
                <a:solidFill>
                  <a:srgbClr val="0070C0"/>
                </a:solidFill>
                <a:ea typeface="汉仪中楷简"/>
              </a:rPr>
              <a:t>Amy         </a:t>
            </a:r>
            <a:r>
              <a:rPr lang="zh-CN" altLang="en-US" sz="2600" b="1" dirty="0" smtClean="0">
                <a:solidFill>
                  <a:srgbClr val="0070C0"/>
                </a:solidFill>
                <a:ea typeface="汉仪中楷简"/>
              </a:rPr>
              <a:t>黄琨           </a:t>
            </a:r>
            <a:r>
              <a:rPr lang="en-US" altLang="zh-CN" sz="2600" b="1" dirty="0" smtClean="0">
                <a:solidFill>
                  <a:srgbClr val="0070C0"/>
                </a:solidFill>
                <a:ea typeface="汉仪中楷简"/>
              </a:rPr>
              <a:t>Lily</a:t>
            </a:r>
            <a:r>
              <a:rPr lang="zh-CN" altLang="en-US" sz="2600" b="1" dirty="0" smtClean="0">
                <a:solidFill>
                  <a:srgbClr val="0070C0"/>
                </a:solidFill>
                <a:ea typeface="汉仪中楷简"/>
              </a:rPr>
              <a:t>  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 rot="1168901">
            <a:off x="3621327" y="2130740"/>
            <a:ext cx="384872" cy="16764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501269">
            <a:off x="5195635" y="2209645"/>
            <a:ext cx="379057" cy="16055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11402">
            <a:off x="5994544" y="1796954"/>
            <a:ext cx="326427" cy="236105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512662">
            <a:off x="6852405" y="1040337"/>
            <a:ext cx="400263" cy="32962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492549">
            <a:off x="2677972" y="1616167"/>
            <a:ext cx="369785" cy="253345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026294">
            <a:off x="1846906" y="813932"/>
            <a:ext cx="417953" cy="340671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20935" y="2281627"/>
            <a:ext cx="379057" cy="16055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220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1885950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29527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徒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神的道兴旺起来。在耶路撒冷门徒数目加增的甚多。也有许多祭司信从了这道。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1885950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028950"/>
            <a:ext cx="914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lang="zh-CN" altLang="en-US" sz="3600" dirty="0" smtClean="0"/>
              <a:t>      </a:t>
            </a:r>
            <a:r>
              <a:rPr lang="zh-CN" altLang="en-US" sz="3600" b="1" dirty="0" smtClean="0"/>
              <a:t>神的道兴旺起来。在莱城门徒数目加增的甚多。甚至有许多看似不可能信主的人，最后也信从了这道。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F:\2024 证道\“走出去”后同工团队的建立\ItVvX6qwC6t6KbwmSTVSmbZvXofGeicOE63X2DYlUiaI19XVQ4LIkx4L8fJq9Pw5QS5lJia5qZicr9qiaQ1fnicmibKX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0057" cy="2840038"/>
          </a:xfrm>
          <a:prstGeom prst="rect">
            <a:avLst/>
          </a:prstGeom>
          <a:noFill/>
        </p:spPr>
      </p:pic>
      <p:pic>
        <p:nvPicPr>
          <p:cNvPr id="3075" name="Picture 3" descr="F:\2024 证道\“走出去”后同工团队的建立\2018-10_StandInTheG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535" y="0"/>
            <a:ext cx="4707466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289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一、设立执事同工的原因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6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1 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那时，门徒增多</a:t>
            </a:r>
            <a:r>
              <a:rPr lang="zh-CN" altLang="en-US" sz="3600" b="1" dirty="0" smtClean="0">
                <a:ea typeface="汉仪中楷简"/>
              </a:rPr>
              <a:t>，有说希腊话的犹太人向希伯来人发怨言，因为在天天的供给上忽略了他们的寡妇。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pic>
        <p:nvPicPr>
          <p:cNvPr id="1026" name="Picture 2" descr="F:\2024 证道\“走出去”后同工团队的建立\64410046_622385734911099_56720357220815994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340" y="2660650"/>
            <a:ext cx="3565660" cy="248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二、设立执事同工的需求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十二使徒叫众门徒来，对他们说，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我们撇下神的道，去管理饭食，原是不合宜的</a:t>
            </a:r>
            <a:r>
              <a:rPr lang="zh-CN" altLang="en-US" sz="3600" b="1" dirty="0" smtClean="0">
                <a:ea typeface="汉仪中楷简"/>
              </a:rPr>
              <a:t>。</a:t>
            </a:r>
            <a:br>
              <a:rPr lang="zh-CN" altLang="en-US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所以弟兄们，当从你们中间选出七个有好名声，被圣灵充满，智慧充足的人，我们就派他们管理这事。</a:t>
            </a:r>
            <a:br>
              <a:rPr lang="zh-CN" altLang="en-US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但我们要专心以祈祷传道为事。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241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徒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：</a:t>
            </a:r>
            <a:r>
              <a:rPr lang="en-US" altLang="zh-CN" sz="3600" b="1" dirty="0" smtClean="0">
                <a:ea typeface="汉仪中楷简"/>
              </a:rPr>
              <a:t>22</a:t>
            </a:r>
            <a:r>
              <a:rPr lang="zh-CN" altLang="en-US" sz="3600" b="1" dirty="0" smtClean="0">
                <a:ea typeface="汉仪中楷简"/>
              </a:rPr>
              <a:t>就是从约翰施洗起，直到主离开我们被接上升的日子为止，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必须从那常与我们作伴的人中</a:t>
            </a:r>
            <a:r>
              <a:rPr lang="zh-CN" altLang="en-US" sz="3600" b="1" dirty="0" smtClean="0">
                <a:ea typeface="汉仪中楷简"/>
              </a:rPr>
              <a:t>，立一位与我们同作耶稣复活的见证。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pic>
        <p:nvPicPr>
          <p:cNvPr id="2050" name="Picture 2" descr="F:\2024 证道\“走出去”后同工团队的建立\20210913002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952750"/>
            <a:ext cx="3997395" cy="2190750"/>
          </a:xfrm>
          <a:prstGeom prst="rect">
            <a:avLst/>
          </a:prstGeom>
          <a:noFill/>
        </p:spPr>
      </p:pic>
      <p:pic>
        <p:nvPicPr>
          <p:cNvPr id="2051" name="Picture 3" descr="F:\2024 证道\“走出去”后同工团队的建立\w700d1q75cm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2" y="2974838"/>
            <a:ext cx="3811588" cy="2168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三、设立执事同工的条件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3</a:t>
            </a:r>
            <a:r>
              <a:rPr lang="zh-CN" altLang="en-US" sz="3600" b="1" dirty="0" smtClean="0">
                <a:ea typeface="汉仪中楷简"/>
              </a:rPr>
              <a:t>所以弟兄们，当从你们中间选出七个有好名声，被圣灵充满，智慧充足的人，我们就派他们管理这事。</a:t>
            </a:r>
            <a:br>
              <a:rPr lang="zh-CN" altLang="en-US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1</a:t>
            </a:r>
            <a:r>
              <a:rPr lang="zh-CN" altLang="en-US" sz="3600" b="1" dirty="0" smtClean="0">
                <a:ea typeface="汉仪中楷简"/>
              </a:rPr>
              <a:t>、你们中间</a:t>
            </a:r>
            <a:r>
              <a:rPr lang="en-US" altLang="zh-CN" sz="3600" b="1" dirty="0" smtClean="0">
                <a:ea typeface="汉仪中楷简"/>
              </a:rPr>
              <a:t>              2</a:t>
            </a:r>
            <a:r>
              <a:rPr lang="zh-CN" altLang="en-US" sz="3600" b="1" dirty="0" smtClean="0">
                <a:ea typeface="汉仪中楷简"/>
              </a:rPr>
              <a:t>、有好名声，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、被圣灵充满，</a:t>
            </a:r>
            <a:r>
              <a:rPr lang="en-US" altLang="zh-CN" sz="3600" b="1" dirty="0" smtClean="0">
                <a:ea typeface="汉仪中楷简"/>
              </a:rPr>
              <a:t>     4</a:t>
            </a:r>
            <a:r>
              <a:rPr lang="zh-CN" altLang="en-US" sz="3600" b="1" dirty="0" smtClean="0">
                <a:ea typeface="汉仪中楷简"/>
              </a:rPr>
              <a:t>、智慧充足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初期教会管理架构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</a:t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</a:t>
            </a:r>
            <a:r>
              <a:rPr lang="zh-CN" altLang="en-US" sz="3600" b="1" dirty="0" smtClean="0">
                <a:ea typeface="汉仪中楷简"/>
              </a:rPr>
              <a:t>十二使徒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</a:t>
            </a:r>
            <a:r>
              <a:rPr lang="zh-CN" altLang="en-US" sz="2800" b="1" dirty="0" smtClean="0">
                <a:ea typeface="汉仪中楷简"/>
              </a:rPr>
              <a:t>执事  </a:t>
            </a:r>
            <a:r>
              <a:rPr lang="zh-CN" altLang="en-US" sz="3600" b="1" dirty="0" smtClean="0">
                <a:ea typeface="汉仪中楷简"/>
              </a:rPr>
              <a:t>    </a:t>
            </a:r>
            <a:r>
              <a:rPr lang="zh-CN" altLang="en-US" sz="2800" b="1" dirty="0" smtClean="0">
                <a:ea typeface="汉仪中楷简"/>
              </a:rPr>
              <a:t>执事       执事        执事       执事       执事       执事</a:t>
            </a:r>
            <a:r>
              <a:rPr lang="en-US" altLang="zh-CN" sz="2800" b="1" dirty="0" smtClean="0">
                <a:ea typeface="汉仪中楷简"/>
              </a:rPr>
              <a:t/>
            </a:r>
            <a:br>
              <a:rPr lang="en-US" altLang="zh-CN" sz="2800" b="1" dirty="0" smtClean="0">
                <a:ea typeface="汉仪中楷简"/>
              </a:rPr>
            </a:br>
            <a:r>
              <a:rPr lang="zh-CN" altLang="en-US" sz="2600" b="1" dirty="0" smtClean="0">
                <a:solidFill>
                  <a:srgbClr val="0070C0"/>
                </a:solidFill>
              </a:rPr>
              <a:t>司提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反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      腓利     伯罗哥罗  尼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迦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挪      提门      巴米拿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   尼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哥拉</a:t>
            </a:r>
            <a:endParaRPr lang="zh-CN" altLang="en-US" sz="2600" b="1" dirty="0" smtClean="0">
              <a:solidFill>
                <a:srgbClr val="0070C0"/>
              </a:solidFill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 rot="1168901">
            <a:off x="3621327" y="2130740"/>
            <a:ext cx="384872" cy="16764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501269">
            <a:off x="5195635" y="2209645"/>
            <a:ext cx="379057" cy="16055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11402">
            <a:off x="5994544" y="1796954"/>
            <a:ext cx="326427" cy="236105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512662">
            <a:off x="6852405" y="1040337"/>
            <a:ext cx="400263" cy="32962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492549">
            <a:off x="2696884" y="1566307"/>
            <a:ext cx="369785" cy="25904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026294">
            <a:off x="1846906" y="813932"/>
            <a:ext cx="417953" cy="340671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20935" y="2281627"/>
            <a:ext cx="379057" cy="16055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1</a:t>
            </a:r>
            <a:r>
              <a:rPr lang="zh-CN" altLang="en-US" sz="3600" b="1" dirty="0" smtClean="0"/>
              <a:t>那时，门徒增多，有说希利尼话的犹太人，向希伯来人发怨言。因为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在天天的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</a:rPr>
              <a:t>供给</a:t>
            </a:r>
            <a:r>
              <a:rPr lang="zh-CN" altLang="en-US" sz="3600" b="1" dirty="0" smtClean="0"/>
              <a:t>上忽略了他们的寡妇。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4</a:t>
            </a:r>
            <a:r>
              <a:rPr lang="zh-CN" altLang="en-US" sz="3600" b="1" dirty="0" smtClean="0"/>
              <a:t>但我们要专心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以祈祷传道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</a:rPr>
              <a:t>为事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供给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为事</a:t>
            </a:r>
            <a:r>
              <a:rPr lang="zh-CN" altLang="en-US" sz="3600" b="1" dirty="0" smtClean="0"/>
              <a:t>：希腊文：</a:t>
            </a:r>
            <a:r>
              <a:rPr lang="el-GR" altLang="zh-CN" sz="3600" b="1" dirty="0" smtClean="0"/>
              <a:t> διακονία </a:t>
            </a:r>
            <a:r>
              <a:rPr lang="en-US" altLang="zh-CN" sz="3600" b="1" dirty="0" smtClean="0"/>
              <a:t> (</a:t>
            </a:r>
            <a:r>
              <a:rPr lang="en-US" altLang="zh-CN" sz="3600" b="1" dirty="0" err="1" smtClean="0"/>
              <a:t>Diakonia</a:t>
            </a:r>
            <a:r>
              <a:rPr lang="en-US" altLang="zh-CN" sz="3600" b="1" dirty="0" smtClean="0"/>
              <a:t>)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                       </a:t>
            </a:r>
            <a:r>
              <a:rPr lang="zh-CN" altLang="en-US" sz="3600" b="1" dirty="0" smtClean="0"/>
              <a:t>英文：</a:t>
            </a:r>
            <a:r>
              <a:rPr lang="en-US" altLang="zh-CN" sz="3600" b="1" dirty="0" smtClean="0"/>
              <a:t>Ministry, Service</a:t>
            </a:r>
            <a:endParaRPr lang="zh-CN" altLang="en-US" sz="3600" b="1" dirty="0" smtClean="0"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同工会：                                    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</a:t>
            </a:r>
            <a:r>
              <a:rPr lang="zh-CN" altLang="en-US" sz="3600" b="1" dirty="0" smtClean="0">
                <a:ea typeface="汉仪中楷简"/>
              </a:rPr>
              <a:t>主席：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</a:t>
            </a:r>
            <a:r>
              <a:rPr lang="zh-CN" altLang="en-US" sz="3600" b="1" dirty="0" smtClean="0">
                <a:ea typeface="汉仪中楷简"/>
              </a:rPr>
              <a:t>德玉弟兄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2800" b="1" dirty="0" smtClean="0">
                <a:ea typeface="汉仪中楷简"/>
              </a:rPr>
              <a:t>灵修部、总务部、活动部、儿童部、宣教部、青少年部</a:t>
            </a:r>
            <a:r>
              <a:rPr lang="en-US" altLang="zh-CN" sz="2800" b="1" dirty="0" smtClean="0">
                <a:ea typeface="汉仪中楷简"/>
              </a:rPr>
              <a:t/>
            </a:r>
            <a:br>
              <a:rPr lang="en-US" altLang="zh-CN" sz="2800" b="1" dirty="0" smtClean="0">
                <a:ea typeface="汉仪中楷简"/>
              </a:rPr>
            </a:br>
            <a:r>
              <a:rPr lang="en-US" altLang="zh-CN" sz="2800" b="1" dirty="0" smtClean="0">
                <a:ea typeface="汉仪中楷简"/>
              </a:rPr>
              <a:t>  </a:t>
            </a:r>
            <a:r>
              <a:rPr lang="zh-CN" altLang="en-US" sz="2800" b="1" dirty="0" smtClean="0">
                <a:solidFill>
                  <a:srgbClr val="0070C0"/>
                </a:solidFill>
                <a:ea typeface="汉仪中楷简"/>
              </a:rPr>
              <a:t>建航           文平        权真         吴娴      </a:t>
            </a:r>
            <a:r>
              <a:rPr lang="en-US" altLang="zh-CN" sz="2800" b="1" dirty="0" smtClean="0">
                <a:solidFill>
                  <a:srgbClr val="0070C0"/>
                </a:solidFill>
                <a:ea typeface="汉仪中楷简"/>
              </a:rPr>
              <a:t>Winnie </a:t>
            </a:r>
            <a:r>
              <a:rPr lang="zh-CN" altLang="en-US" sz="2800" b="1" dirty="0" smtClean="0">
                <a:solidFill>
                  <a:srgbClr val="0070C0"/>
                </a:solidFill>
                <a:ea typeface="汉仪中楷简"/>
              </a:rPr>
              <a:t>     （       ）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 rot="656413">
            <a:off x="3813180" y="2059638"/>
            <a:ext cx="384872" cy="16764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1263559">
            <a:off x="4743755" y="2192601"/>
            <a:ext cx="379057" cy="16055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0253885">
            <a:off x="5637802" y="1930801"/>
            <a:ext cx="326427" cy="205616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512662">
            <a:off x="6852405" y="1040337"/>
            <a:ext cx="400263" cy="32962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492549">
            <a:off x="2713640" y="1522129"/>
            <a:ext cx="369785" cy="264102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026294">
            <a:off x="1846906" y="813932"/>
            <a:ext cx="417953" cy="340671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18473</TotalTime>
  <Words>183</Words>
  <Application>Microsoft Office PowerPoint</Application>
  <PresentationFormat>On-screen Show (16:9)</PresentationFormat>
  <Paragraphs>22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“走出去”后同工团队的建立 徒 6：1-7</vt:lpstr>
      <vt:lpstr>祈祷/Prayer</vt:lpstr>
      <vt:lpstr>一、设立执事同工的原因  6：1 那时，门徒增多，有说希腊话的犹太人向希伯来人发怨言，因为在天天的供给上忽略了他们的寡妇。</vt:lpstr>
      <vt:lpstr>二、设立执事同工的需求  2十二使徒叫众门徒来，对他们说，我们撇下神的道，去管理饭食，原是不合宜的。 3所以弟兄们，当从你们中间选出七个有好名声，被圣灵充满，智慧充足的人，我们就派他们管理这事。 4但我们要专心以祈祷传道为事。</vt:lpstr>
      <vt:lpstr>徒1：22就是从约翰施洗起，直到主离开我们被接上升的日子为止，必须从那常与我们作伴的人中，立一位与我们同作耶稣复活的见证。</vt:lpstr>
      <vt:lpstr>三、设立执事同工的条件   3所以弟兄们，当从你们中间选出七个有好名声，被圣灵充满，智慧充足的人，我们就派他们管理这事。   1、你们中间              2、有好名声， 3、被圣灵充满，     4、智慧充足</vt:lpstr>
      <vt:lpstr>初期教会管理架构                                                                            十二使徒       执事      执事       执事        执事       执事       执事       执事 司提反       腓利     伯罗哥罗  尼迦挪      提门      巴米拿    尼哥拉</vt:lpstr>
      <vt:lpstr>1那时，门徒增多，有说希利尼话的犹太人，向希伯来人发怨言。因为在天天的供给上忽略了他们的寡妇。  4但我们要专心以祈祷传道为事。     供给/为事：希腊文： διακονία  (Diakonia)                                 英文：Ministry, Service</vt:lpstr>
      <vt:lpstr>同工会：                                                                            主席：                                    德玉弟兄     灵修部、总务部、活动部、儿童部、宣教部、青少年部   建航           文平        权真         吴娴      Winnie      （       ）</vt:lpstr>
      <vt:lpstr>灵修部：                                                                            同工：                                    建航弟兄     主礼组、圣餐组、音箱组、PPT组、接待组、翻译组、崇拜组    建航          岳霖         海峰       圣华        Amy         黄琨           Lily  </vt:lpstr>
      <vt:lpstr>总结 Summary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764</cp:revision>
  <dcterms:modified xsi:type="dcterms:W3CDTF">2024-03-09T16:40:56Z</dcterms:modified>
</cp:coreProperties>
</file>