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25"/>
  </p:notesMasterIdLst>
  <p:sldIdLst>
    <p:sldId id="256" r:id="rId2"/>
    <p:sldId id="259" r:id="rId3"/>
    <p:sldId id="3859" r:id="rId4"/>
    <p:sldId id="268" r:id="rId5"/>
    <p:sldId id="269" r:id="rId6"/>
    <p:sldId id="270" r:id="rId7"/>
    <p:sldId id="3860" r:id="rId8"/>
    <p:sldId id="271" r:id="rId9"/>
    <p:sldId id="3861" r:id="rId10"/>
    <p:sldId id="272" r:id="rId11"/>
    <p:sldId id="274" r:id="rId12"/>
    <p:sldId id="275" r:id="rId13"/>
    <p:sldId id="276" r:id="rId14"/>
    <p:sldId id="277" r:id="rId15"/>
    <p:sldId id="3862" r:id="rId16"/>
    <p:sldId id="281" r:id="rId17"/>
    <p:sldId id="3863" r:id="rId18"/>
    <p:sldId id="283" r:id="rId19"/>
    <p:sldId id="284" r:id="rId20"/>
    <p:sldId id="263" r:id="rId21"/>
    <p:sldId id="264" r:id="rId22"/>
    <p:sldId id="265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73A"/>
    <a:srgbClr val="CCECFF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254" autoAdjust="0"/>
    <p:restoredTop sz="94694"/>
  </p:normalViewPr>
  <p:slideViewPr>
    <p:cSldViewPr snapToGrid="0">
      <p:cViewPr varScale="1">
        <p:scale>
          <a:sx n="81" d="100"/>
          <a:sy n="81" d="100"/>
        </p:scale>
        <p:origin x="444" y="120"/>
      </p:cViewPr>
      <p:guideLst>
        <p:guide orient="horz" pos="1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8831461-5F84-474C-ADB7-7ADDE4ADE002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70D8-80FD-4CBB-B2DC-C0A65DDC8091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1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D18C7E-BF53-4953-BA34-944A4DBA9ADA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A2331B-AD4E-4E56-B822-02387CA04D7B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91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9209EE-4C09-41D5-AB9D-02DEF9FB9814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6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2866-A912-4D62-9C4F-29BA434BDDD1}" type="datetime1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0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A6C-D6AF-4683-B3D2-BEBFC2F0519E}" type="datetime1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81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9C0C-C0A8-45F4-A3FB-837402CE78F0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8A2F04-3B69-4FDF-AD57-82C77AD31FBC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5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BFBE-CCEA-4888-9E50-36F831318241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4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CB6399-1147-4971-9A51-04DB344E07AD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5EF-15D6-4B46-A712-2DD0B00EAD93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5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DAA8-3958-4FE2-A616-1B4B12A8CC1B}" type="datetime1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DD3F-F863-4915-BDCD-6913E97BDBB6}" type="datetime1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9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BD13-ABCC-428C-AEC8-BB23CE32CD12}" type="datetime1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1BD-CE27-45BB-83B1-C449D0F7DEE2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4C3B-FCA7-419C-81F0-A2400A274E85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09C4-E107-4082-900A-A84D091BF585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8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DC6E18-98D0-4312-DA12-82874C33B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履行使命的次序</a:t>
            </a:r>
            <a:endParaRPr lang="en-US" sz="7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227DBDC-9440-14E1-1E01-0B5938A1E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7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04F36A-083B-5B94-96FF-F4B82DAC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444501"/>
            <a:ext cx="6158230" cy="2012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根據教會歷史記載，公元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500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年之前，巴勒斯坦及中東地區，基督徒的比例超過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50%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1BFCDA-A4FC-3271-BB57-01D0D872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94" y="3055621"/>
            <a:ext cx="5062606" cy="33680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24503E-C82B-A847-6DAE-F0F31CAFF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0"/>
          <a:stretch/>
        </p:blipFill>
        <p:spPr bwMode="auto">
          <a:xfrm>
            <a:off x="1348739" y="2345690"/>
            <a:ext cx="3892030" cy="42494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 descr="一張含有 建築, 天花板, 地板, 地面 的圖片&#10;&#10;自動產生的描述">
            <a:extLst>
              <a:ext uri="{FF2B5EF4-FFF2-40B4-BE49-F238E27FC236}">
                <a16:creationId xmlns:a16="http://schemas.microsoft.com/office/drawing/2014/main" id="{87AE0967-5EC4-EE99-CA53-9F050AAFF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20" y="301140"/>
            <a:ext cx="3703320" cy="2471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6C3D53-F426-423A-D857-2AF4C1F8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54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人的臉孔, 服裝, 人員, 牆 的圖片&#10;&#10;自動產生的描述">
            <a:extLst>
              <a:ext uri="{FF2B5EF4-FFF2-40B4-BE49-F238E27FC236}">
                <a16:creationId xmlns:a16="http://schemas.microsoft.com/office/drawing/2014/main" id="{B050A855-7C8D-B130-28F5-156F42BD2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15" y="1280160"/>
            <a:ext cx="3462917" cy="5188585"/>
          </a:xfrm>
          <a:effectLst>
            <a:softEdge rad="127000"/>
          </a:effectLst>
        </p:spPr>
      </p:pic>
      <p:pic>
        <p:nvPicPr>
          <p:cNvPr id="7" name="圖片 6" descr="一張含有 服裝, 人的臉孔, 人員, 牆 的圖片&#10;&#10;自動產生的描述">
            <a:extLst>
              <a:ext uri="{FF2B5EF4-FFF2-40B4-BE49-F238E27FC236}">
                <a16:creationId xmlns:a16="http://schemas.microsoft.com/office/drawing/2014/main" id="{0BF65D63-00F1-9CA7-EBB7-41671FB5E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69" y="1179374"/>
            <a:ext cx="4038587" cy="26953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圖片 8" descr="一張含有 服裝, 人員, 男人, 人的臉孔 的圖片&#10;&#10;自動產生的描述">
            <a:extLst>
              <a:ext uri="{FF2B5EF4-FFF2-40B4-BE49-F238E27FC236}">
                <a16:creationId xmlns:a16="http://schemas.microsoft.com/office/drawing/2014/main" id="{6874D5AB-D7DD-01C4-DC65-555D3E732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0" y="3920490"/>
            <a:ext cx="3904702" cy="26060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圖片 10" descr="一張含有 建築, 戶外, 視窗, 文字 的圖片&#10;&#10;自動產生的描述">
            <a:extLst>
              <a:ext uri="{FF2B5EF4-FFF2-40B4-BE49-F238E27FC236}">
                <a16:creationId xmlns:a16="http://schemas.microsoft.com/office/drawing/2014/main" id="{2AB3FA68-CE4C-B808-DD4C-11C421A74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2434" y="1904527"/>
            <a:ext cx="5269230" cy="39519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BE0204FF-F369-B3FB-CED7-9AFC0CAB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67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1FF735-BEF9-B5E8-3778-86B7B6810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45820"/>
            <a:ext cx="11018520" cy="5372865"/>
          </a:xfrm>
        </p:spPr>
        <p:txBody>
          <a:bodyPr>
            <a:normAutofit/>
          </a:bodyPr>
          <a:lstStyle/>
          <a:p>
            <a:pPr marL="457200" indent="-457200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從聖經的內證和教會的歷史，顯然，使徒行傳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章所記載的聖靈的帶領及阻止，是單單給保羅及他的團隊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羅馬書的經文也讓我們看到保羅的宣教心是面向普世的：</a:t>
            </a:r>
            <a:r>
              <a:rPr lang="zh-TW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無論是希臘人、化外人、聰明人、愚拙人，我都欠他們的債</a:t>
            </a:r>
            <a:endParaRPr lang="en-US" altLang="zh-TW" sz="40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從中我們看到大使命的次序，除了神先揀選猶太人之外，就沒有一個給整個教會的次序，而是根據聖靈的帶領來引領每個教會或個人</a:t>
            </a:r>
            <a:endParaRPr 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AFAB43-6385-9256-B1F3-5CD7657A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5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5F3E0D-EE8E-FC92-D87A-DD094E430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5810"/>
            <a:ext cx="10820400" cy="5452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神藉著馬其頓的呼聲引領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保羅將福音傳入歐洲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聖靈也帶領其他的門徒分散到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中東、北非、南亞去廣傳福音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602490-C312-FF73-B813-8C3E7373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48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716682-7FFF-E63D-0B5F-E85D2DF9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05840"/>
            <a:ext cx="10820400" cy="5212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芝加哥華人基督徒宣教團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（簡稱，芝華宣道）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從事推動華人教會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參與跨文化宣教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FE5211-8F8D-FD91-0C7C-F10E5AAC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7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CD53E3-75F4-CF03-53E5-9E386E7F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80160"/>
            <a:ext cx="10927080" cy="493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聯合眾教會、</a:t>
            </a:r>
            <a:endParaRPr lang="en-US" altLang="zh-CN" sz="7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履行大使命，</a:t>
            </a:r>
            <a:endParaRPr lang="en-US" altLang="zh-CN" sz="7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建立普世宣教的福音基督</a:t>
            </a:r>
            <a:endParaRPr lang="en-US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6F2F68-7E19-2C55-D954-FADEDA57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4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4CE3EC-976F-3165-F71B-01672FD4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450" y="181443"/>
            <a:ext cx="8610600" cy="1293028"/>
          </a:xfrm>
        </p:spPr>
        <p:txBody>
          <a:bodyPr/>
          <a:lstStyle/>
          <a:p>
            <a:r>
              <a:rPr lang="zh-CN" altLang="en-US" b="1" dirty="0"/>
              <a:t>總結</a:t>
            </a:r>
            <a:endParaRPr 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86EB59-2FBE-AEF3-437A-246F0715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3030"/>
            <a:ext cx="10820400" cy="4835655"/>
          </a:xfrm>
        </p:spPr>
        <p:txBody>
          <a:bodyPr>
            <a:normAutofit/>
          </a:bodyPr>
          <a:lstStyle/>
          <a:p>
            <a:pPr marL="457200" indent="-457200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主耶穌吩咐我們要去使萬民作祂的門徒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也選召保羅，藉著聖靈的引領，讓他將福音傳到歐洲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但神並沒有特別為整個耶穌基督的教會規劃一個普世宣教的路線圖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R="450" algn="l" rtl="0"/>
            <a:endParaRPr lang="en-US" sz="4800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endParaRPr 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7DFDE0-BDA4-BE35-FC70-3BF47D40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9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4250BB-B6FA-A453-939B-FD7FE6AE1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5810"/>
            <a:ext cx="10820400" cy="5452875"/>
          </a:xfrm>
        </p:spPr>
        <p:txBody>
          <a:bodyPr>
            <a:normAutofit/>
          </a:bodyPr>
          <a:lstStyle/>
          <a:p>
            <a:pPr marL="457200" indent="-457200"/>
            <a:r>
              <a:rPr lang="zh-TW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徒 </a:t>
            </a:r>
            <a:r>
              <a:rPr lang="en-US" altLang="zh-TW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1:8 </a:t>
            </a:r>
            <a:r>
              <a:rPr lang="zh-CN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的希臘文在</a:t>
            </a:r>
            <a:r>
              <a:rPr lang="zh-TW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耶路撒冷、猶太全地</a:t>
            </a:r>
            <a:r>
              <a:rPr lang="zh-CN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TW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撒瑪利亞</a:t>
            </a:r>
            <a:r>
              <a:rPr lang="zh-CN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、及</a:t>
            </a:r>
            <a:r>
              <a:rPr lang="zh-TW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直到地極</a:t>
            </a:r>
            <a:r>
              <a:rPr lang="zh-CN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這些地點的中間都有一個“</a:t>
            </a:r>
            <a:r>
              <a:rPr lang="en-US" altLang="zh-CN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Kai</a:t>
            </a:r>
            <a:r>
              <a:rPr lang="zh-CN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kai”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的意思是“和”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zh-CN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所以它們不是先後次序，而應該是齊頭並進。</a:t>
            </a:r>
            <a:endParaRPr lang="en-US" altLang="zh-CN" sz="40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保羅所說的，先是猶太人，後是希臘人，不是說，先向本族，等本族得救的人數滿足了，在轉向外邦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zh-CN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也不是神消滅了你對本族的負擔後，才開始普世宣教</a:t>
            </a:r>
            <a:endParaRPr lang="zh-TW" altLang="en-US" sz="40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sz="3600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0DD94E-114D-4271-D74B-AA1C3E28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4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6945A9-4075-00A1-C1DE-509D3082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0140"/>
            <a:ext cx="10820400" cy="5098545"/>
          </a:xfrm>
        </p:spPr>
        <p:txBody>
          <a:bodyPr>
            <a:normAutofit/>
          </a:bodyPr>
          <a:lstStyle/>
          <a:p>
            <a:pPr marL="457200" marR="450" indent="-457200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事實上，當時聖靈帶領保羅將福音傳到歐洲時，他的內心還是時常惦記著自己同胞的得救，他說，“</a:t>
            </a:r>
            <a:r>
              <a:rPr lang="zh-TW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弟兄們，我心裡所願的，向神所求的，是要以色列人得救</a:t>
            </a:r>
            <a:r>
              <a:rPr lang="zh-TW" altLang="en-US" sz="3600" b="0" i="0" u="none" strike="noStrike" baseline="0" dirty="0">
                <a:latin typeface="Tahoma" panose="020B0604030504040204" pitchFamily="34" charset="0"/>
              </a:rPr>
              <a:t>。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TW" altLang="en-US" sz="40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羅 </a:t>
            </a:r>
            <a:r>
              <a:rPr lang="en-US" altLang="zh-TW" sz="40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10:1 </a:t>
            </a:r>
          </a:p>
          <a:p>
            <a:pPr marL="457200" marR="450" indent="-457200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但他還是順從聖靈的引領委身普世宣教。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marR="450" indent="-457200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如果，福音要等到萬民引領本族人都歸主後，才轉向萬族，那麼福音至今應該還未傳出猶太全地，因絕大多數猶太人至今都還未歸主。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472113-38D9-DA4F-34F1-CE319DBC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C7A9C-737C-1ADC-E733-27BBAF48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77290"/>
            <a:ext cx="10820400" cy="5041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每位基督徒、每個教會，應該在神面前向神禱告，求神帶領我們的宣教方向。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無論神引領我們目前服侍地方在哪裡，我們的宣教心應該都是朝著普世宣教的。</a:t>
            </a:r>
            <a:endParaRPr 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8484CB-6F93-FA05-8BC4-E4E9B28C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2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C1342F-A61F-796F-6EEE-50340D7C7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14450"/>
            <a:ext cx="10820400" cy="4904235"/>
          </a:xfrm>
        </p:spPr>
        <p:txBody>
          <a:bodyPr>
            <a:normAutofit/>
          </a:bodyPr>
          <a:lstStyle/>
          <a:p>
            <a:pPr marL="0" marR="450" indent="0">
              <a:buNone/>
            </a:pPr>
            <a:r>
              <a:rPr lang="zh-TW" altLang="en-US" sz="5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但聖靈降臨在你們身上，你們就必得著能力，並要在耶路撒冷、猶太全地，和撒瑪利亞，直到地極，作我的見證。</a:t>
            </a:r>
            <a:r>
              <a:rPr lang="zh-TW" altLang="en-US" sz="54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徒 </a:t>
            </a:r>
            <a:r>
              <a:rPr lang="en-US" altLang="zh-TW" sz="54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1:8</a:t>
            </a:r>
            <a:endParaRPr lang="zh-TW" altLang="en-US" sz="5400" b="1" i="0" u="none" strike="noStrike" baseline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191FFB4-BC86-E51E-83AC-0E7DBD6C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516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A8509-D055-4522-C57C-DAE90188D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685800"/>
            <a:ext cx="10843260" cy="57721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ja-JP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以大衛和基甸的經歷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来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总结这两天的信息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ja-JP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大衛！相信每一位基督徒都知道他，也是以色列最偉大的王，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也可說是</a:t>
            </a:r>
            <a:r>
              <a:rPr lang="ja-JP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家喻戶曉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的人物</a:t>
            </a:r>
            <a:endParaRPr lang="en-US" altLang="ja-JP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ja-JP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基甸，也許不像大衛那麼出名、那麼家喻戶曉，但相信基督徒也不陌生。</a:t>
            </a:r>
            <a:endParaRPr lang="en-US" altLang="ja-JP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他們有一個共同的特點：在服侍神之前，都是微不足道的人物</a:t>
            </a:r>
            <a:endParaRPr lang="en-US" altLang="ja-JP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ja-JP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0DD588F-3F91-5194-AF8C-5A0FE4BE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7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AAC140-2E49-F99B-D190-01199100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34340"/>
            <a:ext cx="10972800" cy="6057900"/>
          </a:xfrm>
        </p:spPr>
        <p:txBody>
          <a:bodyPr>
            <a:noAutofit/>
          </a:bodyPr>
          <a:lstStyle/>
          <a:p>
            <a:pPr marL="457200" indent="-457200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大衛：在撒母耳到他家去尋找神所選召的人時，連他的父親都瞧不上他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lvl="1" indent="-457200"/>
            <a:r>
              <a:rPr lang="zh-TW" altLang="en-US" sz="4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撒母耳對耶西說：你的兒子都在這裡麼？他回答說：還有個小的，現在放羊。</a:t>
            </a:r>
            <a:r>
              <a:rPr lang="zh-TW" altLang="en-US" sz="44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撒上 </a:t>
            </a:r>
            <a:r>
              <a:rPr lang="en-US" altLang="zh-TW" sz="44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16:11</a:t>
            </a:r>
          </a:p>
          <a:p>
            <a:pPr marL="457200" indent="-457200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基甸：當神揀選時，他自己都覺得不合適</a:t>
            </a:r>
            <a:r>
              <a:rPr lang="en-US" altLang="zh-TW" sz="44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marL="914400" lvl="1" indent="-457200"/>
            <a:r>
              <a:rPr lang="zh-TW" altLang="en-US" sz="4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基甸說：主啊，我有何能拯救以色列人呢？我家在瑪拿西支派中是至貧窮的。我在我父家是至微小的。</a:t>
            </a:r>
            <a:r>
              <a:rPr lang="zh-TW" altLang="en-US" sz="44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士 </a:t>
            </a:r>
            <a:r>
              <a:rPr lang="en-US" altLang="zh-TW" sz="44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6:15 </a:t>
            </a:r>
          </a:p>
          <a:p>
            <a:pPr marL="914400" lvl="1" indent="-457200"/>
            <a:endParaRPr 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E6C1227-D826-E015-25D0-6B2B3236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A5210B-05E1-7ECD-634C-7F6F48A4D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31520"/>
            <a:ext cx="10820400" cy="5487165"/>
          </a:xfrm>
        </p:spPr>
        <p:txBody>
          <a:bodyPr>
            <a:normAutofit/>
          </a:bodyPr>
          <a:lstStyle/>
          <a:p>
            <a:pPr marL="457200" indent="-457200"/>
            <a:r>
              <a:rPr lang="zh-CN" altLang="en-US" sz="48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當他們願意聽從主的吩咐，被主使用，他們就滿有能力，使許多人因著他們的服侍，得蒙神的祝福</a:t>
            </a:r>
            <a:endParaRPr lang="en-US" altLang="zh-CN" sz="48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zh-CN" altLang="en-US" sz="48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履行使命的資格在於我們是否願意備註使用，</a:t>
            </a:r>
            <a:endParaRPr lang="en-US" altLang="zh-CN" sz="48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履行使命的次序在於我們是否願意聽從聖靈的引領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sz="24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F61E67F-7777-93F8-91B1-27DEA23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3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A54554-FBEE-170C-88A6-B8D1A7C63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8730"/>
            <a:ext cx="10820400" cy="4949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我們的教會雖然不大、靈命也還不夠成熟，</a:t>
            </a:r>
            <a:r>
              <a:rPr lang="zh-CN" altLang="en-US" sz="6000" b="1" i="0" u="none" strike="noStrike" baseline="0">
                <a:latin typeface="楷体" panose="02010609060101010101" pitchFamily="49" charset="-122"/>
                <a:ea typeface="楷体" panose="02010609060101010101" pitchFamily="49" charset="-122"/>
              </a:rPr>
              <a:t>但如果願意</a:t>
            </a:r>
            <a:r>
              <a:rPr lang="zh-CN" altLang="en-US" sz="6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被主使用，委身普世宣教，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也同樣</a:t>
            </a:r>
            <a:r>
              <a:rPr lang="zh-CN" altLang="en-US" sz="6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能夠像大衛、像基甸那樣祝福許多的人</a:t>
            </a:r>
            <a:endParaRPr lang="en-US" altLang="zh-CN" sz="60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4CEE29-114F-29A5-A4B8-B5D48254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92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18D34F-7673-A96A-C01C-E498DA562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94360"/>
            <a:ext cx="10820400" cy="5624325"/>
          </a:xfrm>
        </p:spPr>
        <p:txBody>
          <a:bodyPr>
            <a:noAutofit/>
          </a:bodyPr>
          <a:lstStyle/>
          <a:p>
            <a:pPr marL="0" marR="450" indent="0" algn="l" rtl="0">
              <a:buNone/>
            </a:pPr>
            <a:r>
              <a:rPr lang="zh-TW" altLang="en-US" sz="48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聖靈既然禁止他們在亞西亞講道，他們就經過弗呂家、加拉太一帶地方。到了每西亞的邊界，他們想要往庇推尼去，耶穌的靈卻不許。他們就越過每西亞，下到特羅亞去。在夜間有異象現與保羅。有一個馬其頓人站著求他說：請你過到馬其頓來幫助我們。</a:t>
            </a:r>
            <a:r>
              <a:rPr lang="zh-TW" altLang="en-US" sz="48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徒 </a:t>
            </a:r>
            <a:r>
              <a:rPr lang="en-US" altLang="zh-TW" sz="48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16:6-9</a:t>
            </a:r>
            <a:endParaRPr lang="zh-TW" altLang="en-US" sz="48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450" indent="0" algn="l" rtl="0">
              <a:buNone/>
            </a:pPr>
            <a:endParaRPr lang="en-US" sz="4800" b="1" i="0" u="none" strike="noStrike" baseline="0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FBA0DE-F45D-F19A-BD05-DF8A144B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5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6B7E2D-E72D-F3CC-F2FC-59C34FE8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4390"/>
            <a:ext cx="11155680" cy="5384295"/>
          </a:xfrm>
        </p:spPr>
        <p:txBody>
          <a:bodyPr>
            <a:normAutofit/>
          </a:bodyPr>
          <a:lstStyle/>
          <a:p>
            <a:pPr marL="0" marR="450" indent="0" algn="l" rtl="0">
              <a:buNone/>
            </a:pPr>
            <a:r>
              <a:rPr lang="zh-TW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弟兄們，我不願意你們不知道，我屢次定意往你們那裡去，要在你們中間得些果子，如同在其餘的外邦人中一樣；只是到如今仍有阻隔。無論是希臘人、化外人、聰明人、愚拙人，我都欠他們的債，</a:t>
            </a:r>
            <a:r>
              <a:rPr lang="en-US" altLang="zh-TW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TW" altLang="en-US" sz="40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所以情願盡我的力量，將福音也傳給你們在羅馬的人。我不以福音為恥；這福音本是神的大能，要救一切相信的，先是猶太人，後是希臘人。</a:t>
            </a:r>
            <a:r>
              <a:rPr lang="zh-TW" altLang="en-US" sz="40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羅 </a:t>
            </a:r>
            <a:r>
              <a:rPr lang="en-US" altLang="zh-TW" sz="40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1:13 </a:t>
            </a:r>
            <a:endParaRPr lang="zh-TW" altLang="en-US" sz="40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R="450" algn="l" rtl="0"/>
            <a:endParaRPr lang="en-US" sz="4000" b="1" i="0" u="none" strike="noStrike" baseline="0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2D5229B-621D-F2C8-EE9D-275970A7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91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89C643-DB92-95A7-5783-CFD03E62B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17270"/>
            <a:ext cx="10820400" cy="5201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保羅自己的次序，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還是整個教會宣教的次序？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這段經文要教導我們什麼？</a:t>
            </a:r>
            <a:endParaRPr 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361BAC-86F5-8A5D-AC08-E474E66F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4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6F659E-A2B5-ACE4-D088-03469050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834390"/>
            <a:ext cx="10957560" cy="5646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希臘人：受希臘文化影響的人，</a:t>
            </a:r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	    	     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自認為是聰明人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化外人：未受希臘文化影響的人， </a:t>
            </a:r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	      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被認為是愚拙人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63E2B7-D4DC-7FFC-CA11-093BEC9A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5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6F659E-A2B5-ACE4-D088-03469050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83030"/>
            <a:ext cx="10957560" cy="50977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聖靈確實要引領</a:t>
            </a:r>
            <a:endParaRPr lang="en-US" altLang="zh-CN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保羅將福音傳入歐洲</a:t>
            </a:r>
            <a:endParaRPr lang="en-US" altLang="zh-CN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63E2B7-D4DC-7FFC-CA11-093BEC9A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83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D03C06-83F0-975E-EEE1-2593CDA0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05840"/>
            <a:ext cx="10820400" cy="5212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否是整個基督教會的宣教路線？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聖靈阻止他們前往的</a:t>
            </a:r>
            <a:r>
              <a:rPr lang="zh-TW" altLang="en-US" sz="5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弗呂家、</a:t>
            </a:r>
            <a:endParaRPr lang="en-US" altLang="zh-TW" sz="54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TW" altLang="en-US" sz="5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加拉太</a:t>
            </a:r>
            <a:r>
              <a:rPr lang="zh-CN" altLang="en-US" sz="5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TW" altLang="en-US" sz="5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每西亞</a:t>
            </a:r>
            <a:r>
              <a:rPr lang="zh-CN" altLang="en-US" sz="5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TW" altLang="en-US" sz="5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庇推尼</a:t>
            </a:r>
            <a:r>
              <a:rPr lang="zh-CN" altLang="en-US" sz="5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一帶，</a:t>
            </a:r>
            <a:endParaRPr lang="en-US" altLang="zh-CN" sz="54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5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是否至今福音都還未傳到？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R="450" algn="l" rtl="0"/>
            <a:endParaRPr lang="en-US" sz="44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4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endParaRPr lang="en-US" altLang="zh-CN" sz="4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/>
            <a:endParaRPr lang="en-US" sz="4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7B16CD-AA88-FC99-C175-DFDE4C1C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3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0F5378-6F48-CF2E-32C3-96BEE0984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0" y="1131569"/>
            <a:ext cx="3531870" cy="47777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4400" b="1" i="0" u="none" strike="noStrike" baseline="0" dirty="0">
                <a:latin typeface="楷体" panose="02010609060101010101" pitchFamily="49" charset="-122"/>
                <a:ea typeface="楷体" panose="02010609060101010101" pitchFamily="49" charset="-122"/>
              </a:rPr>
              <a:t>耶穌基督的使徒彼得寫信給那分散在本都、加拉太、加帕多家、亞西亞、庇推尼寄居的</a:t>
            </a:r>
            <a:r>
              <a:rPr lang="zh-TW" altLang="en-US" sz="44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彼前 </a:t>
            </a:r>
            <a:r>
              <a:rPr lang="en-US" altLang="zh-TW" sz="4400" b="1" dirty="0">
                <a:solidFill>
                  <a:srgbClr val="417C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 </a:t>
            </a:r>
            <a:endParaRPr lang="zh-TW" altLang="en-US" sz="4400" b="1" i="0" u="none" strike="noStrike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1026" name="Picture 2" descr="上图：保罗第三次传道旅程，在以弗所写了哥林多前书，在马其顿写了哥林多后书，在哥林多写了罗马书：1、保罗从耶路撒冷到安提阿，住了些日子，又经加拉太和弗吕家去坚固众门徒（徒十八23）；2、保罗到以弗所传道两年多（徒十九1-40）；3、保罗去马其顿（徒二十1）；4、保罗走遍马其顿，后到希腊住了三个月（徒二十2）；5、保罗从腓立比到特罗亚（徒二十6-12）；6、保罗步行到亚朔，再乘船到米推利尼、撒摩、米利都、哥士、罗底、帕大喇、推罗、多利买、凯撒利亚回到耶路撒冷（徒二十13-二十一15）。">
            <a:extLst>
              <a:ext uri="{FF2B5EF4-FFF2-40B4-BE49-F238E27FC236}">
                <a16:creationId xmlns:a16="http://schemas.microsoft.com/office/drawing/2014/main" id="{F1E729FA-994A-3EB0-D40D-A9648A36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" y="537210"/>
            <a:ext cx="7747254" cy="5699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144CCF-4D9E-7BB0-5C1E-EF363394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55224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2058</TotalTime>
  <Words>1650</Words>
  <Application>Microsoft Office PowerPoint</Application>
  <PresentationFormat>Widescreen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新細明體</vt:lpstr>
      <vt:lpstr>宋体</vt:lpstr>
      <vt:lpstr>楷体</vt:lpstr>
      <vt:lpstr>Arial</vt:lpstr>
      <vt:lpstr>Calibri</vt:lpstr>
      <vt:lpstr>Century Gothic</vt:lpstr>
      <vt:lpstr>Tahoma</vt:lpstr>
      <vt:lpstr>飛機雲</vt:lpstr>
      <vt:lpstr>履行使命的次序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總結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eli</cp:lastModifiedBy>
  <cp:revision>252</cp:revision>
  <dcterms:created xsi:type="dcterms:W3CDTF">2018-06-05T19:05:47Z</dcterms:created>
  <dcterms:modified xsi:type="dcterms:W3CDTF">2023-11-03T21:26:48Z</dcterms:modified>
</cp:coreProperties>
</file>