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56" r:id="rId3"/>
    <p:sldId id="272" r:id="rId4"/>
    <p:sldId id="257" r:id="rId5"/>
    <p:sldId id="258" r:id="rId6"/>
    <p:sldId id="282" r:id="rId7"/>
    <p:sldId id="286" r:id="rId8"/>
    <p:sldId id="274" r:id="rId9"/>
    <p:sldId id="283" r:id="rId10"/>
    <p:sldId id="285" r:id="rId11"/>
    <p:sldId id="281" r:id="rId12"/>
    <p:sldId id="280" r:id="rId13"/>
    <p:sldId id="279" r:id="rId14"/>
    <p:sldId id="278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85800"/>
            <a:ext cx="6781800" cy="1828800"/>
          </a:xfrm>
        </p:spPr>
        <p:txBody>
          <a:bodyPr>
            <a:normAutofit/>
          </a:bodyPr>
          <a:lstStyle/>
          <a:p>
            <a:r>
              <a:rPr lang="zh-CN" altLang="en-US" sz="6600" dirty="0" smtClean="0"/>
              <a:t>  虚心的人有福了</a:t>
            </a:r>
            <a:endParaRPr lang="zh-CN" alt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657600"/>
            <a:ext cx="5943600" cy="990600"/>
          </a:xfrm>
        </p:spPr>
        <p:txBody>
          <a:bodyPr>
            <a:normAutofit/>
          </a:bodyPr>
          <a:lstStyle/>
          <a:p>
            <a:r>
              <a:rPr lang="zh-CN" altLang="en-US" sz="5400" dirty="0" smtClean="0"/>
              <a:t>    </a:t>
            </a:r>
            <a:r>
              <a:rPr lang="zh-CN" altLang="en-US" sz="5400" dirty="0" smtClean="0">
                <a:latin typeface="STZhongsong" pitchFamily="2" charset="-122"/>
                <a:ea typeface="STZhongsong" pitchFamily="2" charset="-122"/>
              </a:rPr>
              <a:t>马太福音</a:t>
            </a:r>
            <a:r>
              <a:rPr lang="en-US" altLang="zh-CN" sz="5400" dirty="0" smtClean="0"/>
              <a:t>5:3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321552"/>
          </a:xfrm>
        </p:spPr>
        <p:txBody>
          <a:bodyPr>
            <a:noAutofit/>
          </a:bodyPr>
          <a:lstStyle/>
          <a:p>
            <a:r>
              <a:rPr lang="zh-CN" altLang="en-US" sz="3200" b="1" dirty="0" smtClean="0"/>
              <a:t>神不仅施行惊心动魄的神迹奇事，神也关心他们的饮食起居，关心他们的社会公义，日常责任与诚实；神关心司法公正，关心以色列人的人际关系，弱势群体，日常责任。神不是只关心圣殿里的祷告，祂也关心田间的牛羊、市场的交易、邻里的纠纷。神关心的是一个完整的生命与社会。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endParaRPr lang="zh-CN" altLang="en-US" sz="3200" dirty="0"/>
          </a:p>
        </p:txBody>
      </p:sp>
      <p:pic>
        <p:nvPicPr>
          <p:cNvPr id="5" name="Picture 2" descr="太陽、月亮、水、風、雲、山.....上帝創造美好——萬物是吾友- 號角月報- 號角月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0"/>
            <a:ext cx="6400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latin typeface="+mj-ea"/>
              </a:rPr>
              <a:t>二、向内心看自己（罗马书</a:t>
            </a:r>
            <a:r>
              <a:rPr lang="en-US" altLang="zh-CN" sz="4000" b="1" dirty="0" smtClean="0">
                <a:latin typeface="+mj-ea"/>
              </a:rPr>
              <a:t>12:3</a:t>
            </a:r>
            <a:r>
              <a:rPr lang="zh-CN" altLang="en-US" sz="4000" b="1" dirty="0" smtClean="0">
                <a:latin typeface="+mj-ea"/>
              </a:rPr>
              <a:t>）</a:t>
            </a:r>
            <a:endParaRPr lang="zh-CN" altLang="en-US" sz="4000" b="1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200" b="1" dirty="0" smtClean="0"/>
              <a:t>罗</a:t>
            </a:r>
            <a:r>
              <a:rPr lang="en-US" sz="3200" b="1" dirty="0" smtClean="0"/>
              <a:t>12:3</a:t>
            </a:r>
            <a:r>
              <a:rPr lang="zh-CN" altLang="en-US" sz="3200" b="1" dirty="0" smtClean="0"/>
              <a:t>：不要看自己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过于所当看的</a:t>
            </a:r>
            <a:r>
              <a:rPr lang="zh-CN" altLang="en-US" sz="3200" b="1" dirty="0" smtClean="0"/>
              <a:t>，要照着神所分给各人信心的大小，看得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合乎中道。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小練習！提高情緒調適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5410200" cy="2865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46482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“合乎中道”直译为：清醒、节制、理性地看待自己。</a:t>
            </a:r>
            <a:endParaRPr lang="en-US" altLang="zh-CN" sz="3600" b="1" dirty="0" smtClean="0">
              <a:latin typeface="STKaiti" pitchFamily="2" charset="-122"/>
              <a:ea typeface="STKaiti" pitchFamily="2" charset="-122"/>
            </a:endParaRPr>
          </a:p>
          <a:p>
            <a:pPr>
              <a:buNone/>
            </a:pPr>
            <a:endParaRPr lang="en-US" altLang="zh-CN" sz="3600" b="1" dirty="0" smtClean="0">
              <a:latin typeface="STKaiti" pitchFamily="2" charset="-122"/>
              <a:ea typeface="STKaiti" pitchFamily="2" charset="-122"/>
            </a:endParaRPr>
          </a:p>
          <a:p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“过于” 这两个字直译为：越界，</a:t>
            </a:r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不是</a:t>
            </a:r>
            <a:r>
              <a:rPr lang="en-US" sz="3600" b="1" dirty="0" smtClean="0">
                <a:latin typeface="STKaiti" pitchFamily="2" charset="-122"/>
                <a:ea typeface="STKaiti" pitchFamily="2" charset="-122"/>
              </a:rPr>
              <a:t>“</a:t>
            </a:r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稍微自信一点</a:t>
            </a:r>
            <a:r>
              <a:rPr lang="en-US" sz="3600" b="1" dirty="0" smtClean="0">
                <a:latin typeface="STKaiti" pitchFamily="2" charset="-122"/>
                <a:ea typeface="STKaiti" pitchFamily="2" charset="-122"/>
              </a:rPr>
              <a:t>”</a:t>
            </a:r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，而是超过神给你的</a:t>
            </a:r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位置。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/>
              <a:t>                 </a:t>
            </a:r>
            <a:r>
              <a:rPr lang="zh-CN" altLang="en-US" sz="4000" b="1" dirty="0" smtClean="0"/>
              <a:t>如何看得合乎中道</a:t>
            </a:r>
            <a:endParaRPr lang="zh-CN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marL="514350" lvl="0" indent="-514350"/>
            <a:r>
              <a:rPr lang="zh-CN" altLang="en-US" sz="3200" b="1" dirty="0" smtClean="0"/>
              <a:t>虚心的人承认差异，却不比较。（罗</a:t>
            </a:r>
            <a:r>
              <a:rPr lang="en-US" sz="3200" b="1" dirty="0" smtClean="0"/>
              <a:t>12:4-5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pPr lvl="0"/>
            <a:endParaRPr lang="zh-CN" altLang="en-US" sz="3200" b="1" dirty="0" smtClean="0"/>
          </a:p>
          <a:p>
            <a:r>
              <a:rPr lang="zh-CN" altLang="en-US" sz="3200" b="1" dirty="0" smtClean="0"/>
              <a:t> </a:t>
            </a:r>
            <a:r>
              <a:rPr lang="zh-CN" altLang="en-US" sz="3200" b="1" dirty="0" smtClean="0"/>
              <a:t>虚心</a:t>
            </a:r>
            <a:r>
              <a:rPr lang="zh-CN" altLang="en-US" sz="3200" b="1" dirty="0" smtClean="0"/>
              <a:t>的人接受托付，而不攀比。（太</a:t>
            </a:r>
            <a:r>
              <a:rPr lang="en-US" sz="3200" b="1" dirty="0" smtClean="0"/>
              <a:t>25</a:t>
            </a:r>
            <a:r>
              <a:rPr lang="zh-CN" altLang="en-US" sz="3200" b="1" dirty="0" smtClean="0"/>
              <a:t>：</a:t>
            </a:r>
            <a:r>
              <a:rPr lang="en-US" sz="3200" b="1" dirty="0" smtClean="0"/>
              <a:t>14-30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虚心</a:t>
            </a:r>
            <a:r>
              <a:rPr lang="zh-CN" altLang="en-US" sz="3200" b="1" dirty="0" smtClean="0"/>
              <a:t>的人承认有限，却不否定自己（林</a:t>
            </a:r>
            <a:r>
              <a:rPr lang="en-US" sz="3200" b="1" dirty="0" smtClean="0"/>
              <a:t>12:20-22</a:t>
            </a:r>
            <a:r>
              <a:rPr lang="zh-CN" altLang="en-US" sz="3200" b="1" dirty="0" smtClean="0"/>
              <a:t>）</a:t>
            </a:r>
          </a:p>
          <a:p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9906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三、向群体看他人（徒</a:t>
            </a:r>
            <a:r>
              <a:rPr lang="en-US" altLang="zh-CN" sz="3600" b="1" dirty="0" smtClean="0"/>
              <a:t>3:1-10</a:t>
            </a:r>
            <a:r>
              <a:rPr lang="zh-CN" altLang="en-US" sz="3600" b="1" dirty="0" smtClean="0"/>
              <a:t>）</a:t>
            </a:r>
            <a:endParaRPr lang="zh-CN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9154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3200" b="1" dirty="0" smtClean="0">
                <a:latin typeface="STKaiti" pitchFamily="2" charset="-122"/>
                <a:ea typeface="STKaiti" pitchFamily="2" charset="-122"/>
              </a:rPr>
              <a:t> 徒</a:t>
            </a:r>
            <a:r>
              <a:rPr lang="en-US" altLang="zh-CN" sz="3200" b="1" dirty="0" smtClean="0">
                <a:latin typeface="STKaiti" pitchFamily="2" charset="-122"/>
                <a:ea typeface="STKaiti" pitchFamily="2" charset="-122"/>
              </a:rPr>
              <a:t>3:1-10 </a:t>
            </a:r>
            <a:r>
              <a:rPr lang="zh-CN" altLang="en-US" sz="3200" b="1" dirty="0" smtClean="0">
                <a:latin typeface="STKaiti" pitchFamily="2" charset="-122"/>
                <a:ea typeface="STKaiti" pitchFamily="2" charset="-122"/>
              </a:rPr>
              <a:t>申初祷告的时候，彼得，约翰，上圣殿去。一个人，生来是瘸腿的，天天被人抬来，放在殿的一个门口，那门名叫美门，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STKaiti" pitchFamily="2" charset="-122"/>
                <a:ea typeface="STKaiti" pitchFamily="2" charset="-122"/>
              </a:rPr>
              <a:t>要求进殿的人周济</a:t>
            </a:r>
            <a:r>
              <a:rPr lang="zh-CN" altLang="en-US" sz="3200" b="1" dirty="0" smtClean="0">
                <a:latin typeface="STKaiti" pitchFamily="2" charset="-122"/>
                <a:ea typeface="STKaiti" pitchFamily="2" charset="-122"/>
              </a:rPr>
              <a:t>。他看见彼得约翰将要进殿，就求他们周济。彼得约翰定睛看他。彼得说，你看我们。那人就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STKaiti" pitchFamily="2" charset="-122"/>
                <a:ea typeface="STKaiti" pitchFamily="2" charset="-122"/>
              </a:rPr>
              <a:t>留意看他们，指望得着什么</a:t>
            </a:r>
            <a:r>
              <a:rPr lang="zh-CN" altLang="en-US" sz="3200" b="1" dirty="0" smtClean="0">
                <a:latin typeface="STKaiti" pitchFamily="2" charset="-122"/>
                <a:ea typeface="STKaiti" pitchFamily="2" charset="-122"/>
              </a:rPr>
              <a:t>。彼得说，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STKaiti" pitchFamily="2" charset="-122"/>
                <a:ea typeface="STKaiti" pitchFamily="2" charset="-122"/>
              </a:rPr>
              <a:t>金银我都没有</a:t>
            </a:r>
            <a:r>
              <a:rPr lang="zh-CN" altLang="en-US" sz="3200" b="1" dirty="0" smtClean="0">
                <a:latin typeface="STKaiti" pitchFamily="2" charset="-122"/>
                <a:ea typeface="STKaiti" pitchFamily="2" charset="-122"/>
              </a:rPr>
              <a:t>，只把我所有的给你，我奉拿撒勒人耶稣基督的名，叫你起来行走。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STKaiti" pitchFamily="2" charset="-122"/>
                <a:ea typeface="STKaiti" pitchFamily="2" charset="-122"/>
              </a:rPr>
              <a:t>于是拉着他的右手，扶他起来</a:t>
            </a:r>
            <a:r>
              <a:rPr lang="zh-CN" altLang="en-US" sz="3200" b="1" dirty="0" smtClean="0">
                <a:latin typeface="STKaiti" pitchFamily="2" charset="-122"/>
                <a:ea typeface="STKaiti" pitchFamily="2" charset="-122"/>
              </a:rPr>
              <a:t>，他的脚和踝子骨，立刻健壮了。就跳起来，站着，又行走。同他们进了殿，走着，跳着，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STKaiti" pitchFamily="2" charset="-122"/>
                <a:ea typeface="STKaiti" pitchFamily="2" charset="-122"/>
              </a:rPr>
              <a:t>赞美神</a:t>
            </a:r>
            <a:r>
              <a:rPr lang="zh-CN" altLang="en-US" sz="3200" b="1" dirty="0" smtClean="0">
                <a:latin typeface="STKaiti" pitchFamily="2" charset="-122"/>
                <a:ea typeface="STKaiti" pitchFamily="2" charset="-122"/>
              </a:rPr>
              <a:t>。百姓都看见他行走，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STKaiti" pitchFamily="2" charset="-122"/>
                <a:ea typeface="STKaiti" pitchFamily="2" charset="-122"/>
              </a:rPr>
              <a:t>赞美神。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534400" cy="5559552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瘸腿的人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他每天都在期待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>(</a:t>
            </a:r>
            <a:r>
              <a:rPr lang="zh-CN" altLang="en-US" sz="3600" b="1" dirty="0" smtClean="0"/>
              <a:t>徒</a:t>
            </a:r>
            <a:r>
              <a:rPr lang="en-US" altLang="zh-CN" sz="3600" b="1" dirty="0" smtClean="0"/>
              <a:t>3:1-:3</a:t>
            </a:r>
            <a:r>
              <a:rPr lang="zh-CN" altLang="en-US" sz="3600" b="1" dirty="0" smtClean="0"/>
              <a:t>）</a:t>
            </a:r>
            <a:endParaRPr lang="en-US" altLang="zh-CN" sz="3600" b="1" dirty="0" smtClean="0"/>
          </a:p>
          <a:p>
            <a:pPr>
              <a:buNone/>
            </a:pPr>
            <a:endParaRPr lang="en-US" altLang="zh-CN" sz="3600" b="1" dirty="0" smtClean="0"/>
          </a:p>
          <a:p>
            <a:r>
              <a:rPr lang="zh-CN" altLang="en-US" sz="3600" b="1" dirty="0" smtClean="0"/>
              <a:t>期待被打破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彼得的回应。  </a:t>
            </a:r>
            <a:r>
              <a:rPr lang="zh-CN" altLang="en-US" sz="3600" b="1" dirty="0" smtClean="0"/>
              <a:t>（</a:t>
            </a:r>
            <a:r>
              <a:rPr lang="zh-CN" altLang="en-US" sz="3600" b="1" dirty="0" smtClean="0"/>
              <a:t>徒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）</a:t>
            </a:r>
            <a:endParaRPr lang="en-US" altLang="zh-CN" sz="3600" b="1" dirty="0" smtClean="0"/>
          </a:p>
          <a:p>
            <a:pPr>
              <a:buNone/>
            </a:pPr>
            <a:endParaRPr lang="en-US" altLang="zh-CN" sz="3600" b="1" dirty="0" smtClean="0"/>
          </a:p>
          <a:p>
            <a:r>
              <a:rPr lang="zh-CN" altLang="en-US" sz="3600" b="1" dirty="0" smtClean="0"/>
              <a:t>转向神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期待得到医治。     （徒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7-9</a:t>
            </a:r>
            <a:r>
              <a:rPr lang="zh-CN" altLang="en-US" sz="3600" b="1" dirty="0" smtClean="0"/>
              <a:t>）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                     </a:t>
            </a:r>
            <a:r>
              <a:rPr lang="zh-CN" altLang="en-US" dirty="0" smtClean="0"/>
              <a:t>      </a:t>
            </a:r>
            <a:r>
              <a:rPr lang="zh-CN" altLang="en-US" sz="4400" b="1" dirty="0" smtClean="0"/>
              <a:t>总结</a:t>
            </a:r>
            <a:endParaRPr lang="zh-CN" alt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635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dirty="0" smtClean="0">
                <a:latin typeface="+mj-ea"/>
                <a:ea typeface="+mj-ea"/>
              </a:rPr>
              <a:t>        虚心</a:t>
            </a:r>
            <a:r>
              <a:rPr lang="zh-CN" altLang="en-US" sz="3600" b="1" dirty="0" smtClean="0">
                <a:latin typeface="+mj-ea"/>
                <a:ea typeface="+mj-ea"/>
              </a:rPr>
              <a:t>的人有福了</a:t>
            </a:r>
            <a:r>
              <a:rPr lang="en-US" sz="3600" b="1" dirty="0" smtClean="0">
                <a:latin typeface="+mj-ea"/>
                <a:ea typeface="+mj-ea"/>
              </a:rPr>
              <a:t>——</a:t>
            </a:r>
            <a:r>
              <a:rPr lang="zh-CN" altLang="en-US" sz="3600" b="1" dirty="0" smtClean="0">
                <a:latin typeface="+mj-ea"/>
                <a:ea typeface="+mj-ea"/>
              </a:rPr>
              <a:t>不是外在条件，</a:t>
            </a:r>
            <a:r>
              <a:rPr lang="zh-CN" altLang="en-US" sz="3600" b="1" dirty="0" smtClean="0">
                <a:latin typeface="+mj-ea"/>
                <a:ea typeface="+mj-ea"/>
              </a:rPr>
              <a:t>而是从</a:t>
            </a:r>
            <a:r>
              <a:rPr lang="zh-CN" altLang="en-US" sz="3600" b="1" dirty="0" smtClean="0">
                <a:latin typeface="+mj-ea"/>
                <a:ea typeface="+mj-ea"/>
              </a:rPr>
              <a:t>内心深处转向神，承认自己的有限，渴望神的恩典</a:t>
            </a:r>
            <a:r>
              <a:rPr lang="zh-CN" altLang="en-US" sz="3600" b="1" dirty="0" smtClean="0">
                <a:latin typeface="+mj-ea"/>
                <a:ea typeface="+mj-ea"/>
              </a:rPr>
              <a:t>。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CN" altLang="en-US" sz="3600" b="1" dirty="0" smtClean="0">
                <a:latin typeface="+mj-ea"/>
                <a:ea typeface="+mj-ea"/>
              </a:rPr>
              <a:t>虚心</a:t>
            </a:r>
            <a:r>
              <a:rPr lang="zh-CN" altLang="en-US" sz="3600" b="1" dirty="0" smtClean="0">
                <a:latin typeface="+mj-ea"/>
                <a:ea typeface="+mj-ea"/>
              </a:rPr>
              <a:t>的</a:t>
            </a:r>
            <a:r>
              <a:rPr lang="zh-CN" altLang="en-US" sz="3600" b="1" dirty="0" smtClean="0">
                <a:latin typeface="+mj-ea"/>
                <a:ea typeface="+mj-ea"/>
              </a:rPr>
              <a:t>人</a:t>
            </a:r>
            <a:r>
              <a:rPr lang="en-US" altLang="zh-CN" sz="3600" b="1" dirty="0" smtClean="0">
                <a:latin typeface="+mj-ea"/>
                <a:ea typeface="+mj-ea"/>
              </a:rPr>
              <a:t>:</a:t>
            </a:r>
          </a:p>
          <a:p>
            <a:pPr>
              <a:buNone/>
            </a:pPr>
            <a:r>
              <a:rPr lang="zh-CN" altLang="en-US" sz="3600" b="1" dirty="0" smtClean="0">
                <a:latin typeface="+mj-ea"/>
                <a:ea typeface="+mj-ea"/>
              </a:rPr>
              <a:t>       向上</a:t>
            </a:r>
            <a:r>
              <a:rPr lang="zh-CN" altLang="en-US" sz="3600" b="1" dirty="0" smtClean="0">
                <a:latin typeface="+mj-ea"/>
                <a:ea typeface="+mj-ea"/>
              </a:rPr>
              <a:t>看</a:t>
            </a:r>
            <a:r>
              <a:rPr lang="en-US" sz="3600" b="1" dirty="0" smtClean="0">
                <a:latin typeface="+mj-ea"/>
                <a:ea typeface="+mj-ea"/>
              </a:rPr>
              <a:t>——</a:t>
            </a:r>
            <a:r>
              <a:rPr lang="zh-CN" altLang="en-US" sz="3600" b="1" dirty="0" smtClean="0">
                <a:latin typeface="+mj-ea"/>
                <a:ea typeface="+mj-ea"/>
              </a:rPr>
              <a:t>寻求神，认识</a:t>
            </a:r>
            <a:r>
              <a:rPr lang="zh-CN" altLang="en-US" sz="3600" b="1" dirty="0" smtClean="0">
                <a:latin typeface="+mj-ea"/>
                <a:ea typeface="+mj-ea"/>
              </a:rPr>
              <a:t>神；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CN" altLang="en-US" sz="3600" b="1" dirty="0" smtClean="0">
                <a:latin typeface="+mj-ea"/>
                <a:ea typeface="+mj-ea"/>
              </a:rPr>
              <a:t>       向</a:t>
            </a:r>
            <a:r>
              <a:rPr lang="zh-CN" altLang="en-US" sz="3600" b="1" dirty="0" smtClean="0">
                <a:latin typeface="+mj-ea"/>
                <a:ea typeface="+mj-ea"/>
              </a:rPr>
              <a:t>内看</a:t>
            </a:r>
            <a:r>
              <a:rPr lang="en-US" sz="3600" b="1" dirty="0" smtClean="0">
                <a:latin typeface="+mj-ea"/>
                <a:ea typeface="+mj-ea"/>
              </a:rPr>
              <a:t>——</a:t>
            </a:r>
            <a:r>
              <a:rPr lang="zh-CN" altLang="en-US" sz="3600" b="1" dirty="0" smtClean="0">
                <a:latin typeface="+mj-ea"/>
                <a:ea typeface="+mj-ea"/>
              </a:rPr>
              <a:t>清楚自己的恩赐与有限</a:t>
            </a:r>
            <a:r>
              <a:rPr lang="zh-CN" altLang="en-US" sz="3600" b="1" dirty="0" smtClean="0">
                <a:latin typeface="+mj-ea"/>
                <a:ea typeface="+mj-ea"/>
              </a:rPr>
              <a:t>；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CN" altLang="en-US" sz="3600" b="1" dirty="0" smtClean="0">
                <a:latin typeface="+mj-ea"/>
                <a:ea typeface="+mj-ea"/>
              </a:rPr>
              <a:t>       向</a:t>
            </a:r>
            <a:r>
              <a:rPr lang="zh-CN" altLang="en-US" sz="3600" b="1" dirty="0" smtClean="0">
                <a:latin typeface="+mj-ea"/>
                <a:ea typeface="+mj-ea"/>
              </a:rPr>
              <a:t>外看</a:t>
            </a:r>
            <a:r>
              <a:rPr lang="en-US" sz="3600" b="1" dirty="0" smtClean="0">
                <a:latin typeface="+mj-ea"/>
                <a:ea typeface="+mj-ea"/>
              </a:rPr>
              <a:t>——</a:t>
            </a:r>
            <a:r>
              <a:rPr lang="zh-CN" altLang="en-US" sz="3600" b="1" dirty="0" smtClean="0">
                <a:latin typeface="+mj-ea"/>
                <a:ea typeface="+mj-ea"/>
              </a:rPr>
              <a:t>理解他人的有限，不抱不切实际的期待</a:t>
            </a:r>
            <a:r>
              <a:rPr lang="zh-CN" altLang="en-US" sz="3600" b="1" dirty="0" smtClean="0">
                <a:latin typeface="+mj-ea"/>
                <a:ea typeface="+mj-ea"/>
              </a:rPr>
              <a:t>。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3600" b="1" dirty="0" smtClean="0">
                <a:latin typeface="+mj-ea"/>
                <a:ea typeface="+mj-ea"/>
              </a:rPr>
              <a:t>        </a:t>
            </a:r>
            <a:r>
              <a:rPr lang="zh-CN" altLang="en-US" sz="3600" b="1" dirty="0" smtClean="0">
                <a:latin typeface="+mj-ea"/>
                <a:ea typeface="+mj-ea"/>
              </a:rPr>
              <a:t>这样</a:t>
            </a:r>
            <a:r>
              <a:rPr lang="zh-CN" altLang="en-US" sz="3600" b="1" dirty="0" smtClean="0">
                <a:latin typeface="+mj-ea"/>
                <a:ea typeface="+mj-ea"/>
              </a:rPr>
              <a:t>的人，天国是他们的，必在神的国度中经历真正的福气与平安。</a:t>
            </a:r>
            <a:endParaRPr lang="zh-CN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 descr="商品详情 - TIMESWOOD 2026春节对联 名家书法  (出入平安) 1套 自带背胶新春喜庆 入户门装饰出自名家手写毛笔字全套过年春联盒装 - 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1534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福字金色立体艺术字集福扫福图片_潮国创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3114372" cy="2957160"/>
          </a:xfrm>
          <a:prstGeom prst="rect">
            <a:avLst/>
          </a:prstGeom>
          <a:noFill/>
        </p:spPr>
      </p:pic>
      <p:pic>
        <p:nvPicPr>
          <p:cNvPr id="1030" name="Picture 6" descr="有趣的事实：倒着贴新年福字！ : r/Warfr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81400"/>
            <a:ext cx="3535179" cy="2819400"/>
          </a:xfrm>
          <a:prstGeom prst="rect">
            <a:avLst/>
          </a:prstGeom>
          <a:noFill/>
        </p:spPr>
      </p:pic>
      <p:sp>
        <p:nvSpPr>
          <p:cNvPr id="1034" name="AutoShape 10" descr="福字- 维基百科，自由的百科全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6" name="Picture 12" descr="蛇年名家手寫福字貼紅紙黑字春節門貼多尺寸可選龍紋紙福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066800"/>
            <a:ext cx="1676400" cy="1676400"/>
          </a:xfrm>
          <a:prstGeom prst="rect">
            <a:avLst/>
          </a:prstGeom>
          <a:noFill/>
        </p:spPr>
      </p:pic>
      <p:pic>
        <p:nvPicPr>
          <p:cNvPr id="1038" name="Picture 14" descr="倒福字图片免费下载_PNG素材_编号z7rijjk9k_图精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038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066800"/>
            <a:ext cx="6705600" cy="3200400"/>
          </a:xfrm>
        </p:spPr>
        <p:txBody>
          <a:bodyPr>
            <a:noAutofit/>
          </a:bodyPr>
          <a:lstStyle/>
          <a:p>
            <a:r>
              <a:rPr lang="zh-CN" altLang="en-US" sz="7200" dirty="0" smtClean="0"/>
              <a:t> 登上宝训</a:t>
            </a:r>
            <a:r>
              <a:rPr lang="en-US" altLang="zh-CN" sz="7200" dirty="0" smtClean="0"/>
              <a:t>——     </a:t>
            </a:r>
            <a:br>
              <a:rPr lang="en-US" altLang="zh-CN" sz="7200" dirty="0" smtClean="0"/>
            </a:br>
            <a:r>
              <a:rPr lang="en-US" altLang="zh-CN" sz="7200" dirty="0" smtClean="0"/>
              <a:t>             </a:t>
            </a:r>
            <a:r>
              <a:rPr lang="zh-CN" altLang="en-US" sz="7200" dirty="0" smtClean="0"/>
              <a:t>论福</a:t>
            </a:r>
            <a:endParaRPr lang="zh-CN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057400"/>
            <a:ext cx="5638800" cy="2743200"/>
          </a:xfrm>
        </p:spPr>
        <p:txBody>
          <a:bodyPr>
            <a:noAutofit/>
          </a:bodyPr>
          <a:lstStyle/>
          <a:p>
            <a:r>
              <a:rPr lang="zh-CN" altLang="en-US" sz="4800" dirty="0" smtClean="0"/>
              <a:t>   向圣经看上帝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en-US" altLang="zh-CN" sz="4800" dirty="0" smtClean="0"/>
              <a:t>   </a:t>
            </a:r>
            <a:r>
              <a:rPr lang="zh-CN" altLang="en-US" sz="4800" dirty="0" smtClean="0"/>
              <a:t>向内心看自己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en-US" altLang="zh-CN" sz="4800" dirty="0" smtClean="0"/>
              <a:t>   </a:t>
            </a:r>
            <a:r>
              <a:rPr lang="zh-CN" altLang="en-US" sz="4800" dirty="0" smtClean="0"/>
              <a:t>向群</a:t>
            </a:r>
            <a:r>
              <a:rPr lang="zh-CN" altLang="en-US" sz="4800" dirty="0" smtClean="0"/>
              <a:t>体</a:t>
            </a:r>
            <a:r>
              <a:rPr lang="zh-CN" altLang="en-US" sz="4800" dirty="0" smtClean="0"/>
              <a:t>看</a:t>
            </a:r>
            <a:r>
              <a:rPr lang="zh-CN" altLang="en-US" sz="4800" dirty="0" smtClean="0"/>
              <a:t>他人</a:t>
            </a:r>
            <a:endParaRPr lang="zh-CN" alt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514600" y="1219200"/>
            <a:ext cx="4170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cap="small" dirty="0" smtClean="0">
                <a:solidFill>
                  <a:srgbClr val="575F6D"/>
                </a:solidFill>
                <a:ea typeface="华文楷体"/>
                <a:cs typeface="+mj-cs"/>
              </a:rPr>
              <a:t>     虚心的人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 smtClean="0"/>
              <a:t>一、向圣经看上帝（诗篇</a:t>
            </a:r>
            <a:r>
              <a:rPr lang="en-US" altLang="zh-CN" sz="4000" b="1" dirty="0" smtClean="0"/>
              <a:t>27</a:t>
            </a:r>
            <a:r>
              <a:rPr lang="zh-CN" altLang="en-US" sz="4000" b="1" dirty="0" smtClean="0"/>
              <a:t>：</a:t>
            </a:r>
            <a:r>
              <a:rPr lang="en-US" altLang="zh-CN" sz="4000" b="1" dirty="0" smtClean="0"/>
              <a:t>4</a:t>
            </a:r>
            <a:r>
              <a:rPr lang="zh-CN" altLang="en-US" sz="4000" b="1" dirty="0" smtClean="0"/>
              <a:t>）</a:t>
            </a:r>
            <a:endParaRPr lang="zh-CN" alt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/>
              <a:t>虚心的人有福了，因为天国是他们的。</a:t>
            </a:r>
            <a:endParaRPr lang="en-US" altLang="zh-CN" sz="3600" b="1" dirty="0" smtClean="0"/>
          </a:p>
          <a:p>
            <a:pPr>
              <a:buNone/>
            </a:pPr>
            <a:r>
              <a:rPr lang="en-US" altLang="zh-CN" sz="3600" b="1" dirty="0" smtClean="0"/>
              <a:t>                                           </a:t>
            </a:r>
            <a:r>
              <a:rPr lang="zh-CN" altLang="en-US" sz="3600" b="1" dirty="0" smtClean="0"/>
              <a:t>马太福音</a:t>
            </a:r>
            <a:r>
              <a:rPr lang="en-US" altLang="zh-CN" sz="3600" b="1" dirty="0" smtClean="0"/>
              <a:t>5:3</a:t>
            </a:r>
          </a:p>
          <a:p>
            <a:pPr>
              <a:buNone/>
            </a:pPr>
            <a:endParaRPr lang="en-US" altLang="zh-CN" sz="3600" b="1" dirty="0" smtClean="0"/>
          </a:p>
          <a:p>
            <a:r>
              <a:rPr lang="zh-CN" altLang="en-US" sz="3600" b="1" dirty="0" smtClean="0"/>
              <a:t>有一件事，我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曾求</a:t>
            </a:r>
            <a:r>
              <a:rPr lang="zh-CN" altLang="en-US" sz="3600" b="1" dirty="0" smtClean="0"/>
              <a:t>耶和华，我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仍要寻求</a:t>
            </a:r>
            <a:r>
              <a:rPr lang="zh-CN" altLang="en-US" sz="3600" b="1" dirty="0" smtClean="0"/>
              <a:t>。就是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一生一世</a:t>
            </a:r>
            <a:r>
              <a:rPr lang="zh-CN" altLang="en-US" sz="3600" b="1" dirty="0" smtClean="0"/>
              <a:t>住在耶和华的殿中，瞻仰他的荣美，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在他的殿里求问</a:t>
            </a:r>
            <a:r>
              <a:rPr lang="zh-CN" altLang="en-US" sz="3600" b="1" dirty="0" smtClean="0"/>
              <a:t>。 （诗</a:t>
            </a:r>
            <a:r>
              <a:rPr lang="en-US" altLang="zh-CN" sz="3600" b="1" dirty="0" smtClean="0"/>
              <a:t>27:4</a:t>
            </a:r>
            <a:r>
              <a:rPr lang="zh-CN" altLang="en-US" sz="3600" b="1" dirty="0" smtClean="0"/>
              <a:t>）</a:t>
            </a:r>
          </a:p>
          <a:p>
            <a:pPr>
              <a:buNone/>
            </a:pPr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  <a:p>
            <a:pPr>
              <a:buNone/>
            </a:pP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shortpixel.ai/spai/w_1006+q_lossy+ret_img/ccic-iowa.org/wp-content/uploads/2021/12/%E4%B8%BB%E8%80%B6%E7%A8%A3%E4%B8%80%E7%94%9F%E7%9A%84%E4%BC%A0%E9%81%93%E8%B7%AF%E7%BA%BF1-805x10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1371600"/>
          </a:xfrm>
        </p:spPr>
        <p:txBody>
          <a:bodyPr>
            <a:noAutofit/>
          </a:bodyPr>
          <a:lstStyle/>
          <a:p>
            <a:r>
              <a:rPr lang="zh-CN" altLang="en-US" sz="3600" b="1" dirty="0" smtClean="0"/>
              <a:t>虚心：直译为“心灵极度贫穷的状态”</a:t>
            </a:r>
            <a:endParaRPr lang="zh-CN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209800"/>
            <a:ext cx="6096000" cy="4264152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天国即神的国，是上帝统治，掌权，治理的地方。</a:t>
            </a:r>
            <a:endParaRPr lang="en-US" altLang="zh-CN" sz="3600" b="1" dirty="0" smtClean="0">
              <a:latin typeface="STKaiti" pitchFamily="2" charset="-122"/>
              <a:ea typeface="STKaiti" pitchFamily="2" charset="-122"/>
            </a:endParaRPr>
          </a:p>
          <a:p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祂赶鬼，是神国权能的彰显。</a:t>
            </a:r>
            <a:endParaRPr lang="en-US" altLang="zh-CN" sz="3600" b="1" dirty="0" smtClean="0">
              <a:latin typeface="STKaiti" pitchFamily="2" charset="-122"/>
              <a:ea typeface="STKaiti" pitchFamily="2" charset="-122"/>
            </a:endParaRPr>
          </a:p>
          <a:p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祂医病，是神国恢复的记号。</a:t>
            </a:r>
            <a:endParaRPr lang="en-US" altLang="zh-CN" sz="3600" b="1" dirty="0" smtClean="0">
              <a:latin typeface="STKaiti" pitchFamily="2" charset="-122"/>
              <a:ea typeface="STKaiti" pitchFamily="2" charset="-122"/>
            </a:endParaRPr>
          </a:p>
          <a:p>
            <a:r>
              <a:rPr lang="zh-CN" altLang="en-US" sz="3600" b="1" dirty="0" smtClean="0">
                <a:latin typeface="STKaiti" pitchFamily="2" charset="-122"/>
                <a:ea typeface="STKaiti" pitchFamily="2" charset="-122"/>
              </a:rPr>
              <a:t>祂赦罪，是神国恩典的核心</a:t>
            </a:r>
            <a:r>
              <a:rPr lang="zh-CN" altLang="en-US" sz="3600" dirty="0" smtClean="0">
                <a:latin typeface="STKaiti" pitchFamily="2" charset="-122"/>
                <a:ea typeface="STKaiti" pitchFamily="2" charset="-122"/>
              </a:rPr>
              <a:t>。</a:t>
            </a:r>
            <a:endParaRPr lang="zh-CN" altLang="en-US" sz="3600" dirty="0">
              <a:latin typeface="STKaiti" pitchFamily="2" charset="-122"/>
              <a:ea typeface="STKaiti" pitchFamily="2" charset="-122"/>
            </a:endParaRPr>
          </a:p>
        </p:txBody>
      </p:sp>
      <p:pic>
        <p:nvPicPr>
          <p:cNvPr id="31746" name="Picture 2" descr="春天万物生长图片_春天万物生长素材_春天万物生长模板免费下载-六图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133600"/>
            <a:ext cx="252412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38200"/>
          </a:xfrm>
        </p:spPr>
        <p:txBody>
          <a:bodyPr>
            <a:normAutofit/>
          </a:bodyPr>
          <a:lstStyle/>
          <a:p>
            <a:r>
              <a:rPr lang="zh-CN" altLang="en-US" sz="4400" b="1" dirty="0" smtClean="0"/>
              <a:t>    寻求神的心路历程：</a:t>
            </a:r>
            <a:endParaRPr lang="zh-CN" altLang="en-US" sz="4400" b="1" dirty="0"/>
          </a:p>
        </p:txBody>
      </p:sp>
      <p:sp>
        <p:nvSpPr>
          <p:cNvPr id="4" name="Title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Autofit/>
          </a:bodyPr>
          <a:lstStyle/>
          <a:p>
            <a:r>
              <a:rPr lang="zh-CN" altLang="en-US" sz="4000" b="1" dirty="0" smtClean="0"/>
              <a:t>曾求</a:t>
            </a:r>
            <a:r>
              <a:rPr lang="en-US" sz="4000" b="1" dirty="0" smtClean="0"/>
              <a:t>——</a:t>
            </a:r>
            <a:r>
              <a:rPr lang="zh-CN" altLang="en-US" sz="4000" b="1" dirty="0" smtClean="0"/>
              <a:t>过去的祷告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仍要寻求</a:t>
            </a:r>
            <a:r>
              <a:rPr lang="en-US" sz="4000" b="1" dirty="0" smtClean="0"/>
              <a:t>——</a:t>
            </a:r>
            <a:r>
              <a:rPr lang="zh-CN" altLang="en-US" sz="4000" b="1" dirty="0" smtClean="0"/>
              <a:t>现在的行动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一生一世</a:t>
            </a:r>
            <a:r>
              <a:rPr lang="en-US" sz="4000" b="1" dirty="0" smtClean="0"/>
              <a:t>——</a:t>
            </a:r>
            <a:r>
              <a:rPr lang="zh-CN" altLang="en-US" sz="4000" b="1" dirty="0" smtClean="0"/>
              <a:t>终生的方向</a:t>
            </a:r>
            <a:endParaRPr lang="zh-CN" altLang="en-US" sz="4000" b="1" dirty="0"/>
          </a:p>
        </p:txBody>
      </p:sp>
      <p:pic>
        <p:nvPicPr>
          <p:cNvPr id="5" name="Picture 2" descr="神在等你！ 尋求神的7個步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52800"/>
            <a:ext cx="548640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714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  虚心的人有福了</vt:lpstr>
      <vt:lpstr>Slide 2</vt:lpstr>
      <vt:lpstr>Slide 3</vt:lpstr>
      <vt:lpstr> 登上宝训——                   论福</vt:lpstr>
      <vt:lpstr>   向圣经看上帝    向内心看自己    向群体看他人</vt:lpstr>
      <vt:lpstr>一、向圣经看上帝（诗篇27：4）</vt:lpstr>
      <vt:lpstr>Slide 7</vt:lpstr>
      <vt:lpstr>虚心：直译为“心灵极度贫穷的状态”</vt:lpstr>
      <vt:lpstr>    寻求神的心路历程：</vt:lpstr>
      <vt:lpstr>Slide 10</vt:lpstr>
      <vt:lpstr>二、向内心看自己（罗马书12:3）</vt:lpstr>
      <vt:lpstr>Slide 12</vt:lpstr>
      <vt:lpstr>                 如何看得合乎中道</vt:lpstr>
      <vt:lpstr>三、向群体看他人（徒3:1-10）</vt:lpstr>
      <vt:lpstr>Slide 15</vt:lpstr>
      <vt:lpstr>                               总结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tian</dc:creator>
  <cp:lastModifiedBy>peter tian</cp:lastModifiedBy>
  <cp:revision>58</cp:revision>
  <dcterms:created xsi:type="dcterms:W3CDTF">2006-08-16T00:00:00Z</dcterms:created>
  <dcterms:modified xsi:type="dcterms:W3CDTF">2026-02-15T00:39:55Z</dcterms:modified>
</cp:coreProperties>
</file>