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1" d="100"/>
          <a:sy n="131" d="100"/>
        </p:scale>
        <p:origin x="101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2340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A7772D"/>
          </a:solidFill>
          <a:ln w="12700">
            <a:solidFill>
              <a:srgbClr val="A777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9784080" y="6537960"/>
            <a:ext cx="1920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B7A62"/>
                </a:solidFill>
                <a:latin typeface="Noto Sans CJK SC" pitchFamily="34" charset="0"/>
                <a:ea typeface="Noto Sans CJK SC" pitchFamily="34" charset="-122"/>
                <a:cs typeface="Noto Sans CJK SC" pitchFamily="34" charset="-120"/>
              </a:rPr>
              <a:t>罗马书 7:7–25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C5844C-516A-5182-C93D-2A2460EDFF1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9699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Internal Use Only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B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B25"/>
          </a:solidFill>
          <a:ln w="12700">
            <a:solidFill>
              <a:srgbClr val="1F2B2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0387584" y="1097280"/>
            <a:ext cx="329184" cy="3291840"/>
          </a:xfrm>
          <a:prstGeom prst="rect">
            <a:avLst/>
          </a:prstGeom>
          <a:solidFill>
            <a:srgbClr val="A7772D"/>
          </a:solidFill>
          <a:ln w="12700">
            <a:solidFill>
              <a:srgbClr val="A777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9601200" y="1975104"/>
            <a:ext cx="1920240" cy="329184"/>
          </a:xfrm>
          <a:prstGeom prst="rect">
            <a:avLst/>
          </a:prstGeom>
          <a:solidFill>
            <a:srgbClr val="A7772D"/>
          </a:solidFill>
          <a:ln w="12700">
            <a:solidFill>
              <a:srgbClr val="A777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31520" y="1325880"/>
            <a:ext cx="8321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谁能救我？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777240" y="260604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8D8B9"/>
                </a:solidFill>
                <a:latin typeface="Times New Roman"/>
                <a:ea typeface="Times New Roman"/>
              </a:rPr>
              <a:t>——</a:t>
            </a:r>
            <a:r>
              <a:rPr lang="en-US" sz="3200" b="1" dirty="0" err="1">
                <a:solidFill>
                  <a:srgbClr val="E8D8B9"/>
                </a:solidFill>
                <a:latin typeface="Times New Roman"/>
                <a:ea typeface="Times New Roman"/>
              </a:rPr>
              <a:t>从挣扎到得胜的属灵生命之路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777240" y="52578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CBB99A"/>
                </a:solidFill>
                <a:latin typeface="Times New Roman"/>
                <a:ea typeface="Times New Roman"/>
              </a:rPr>
              <a:t>罗马书 7:7–25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今天的问题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40080" y="116128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为什么越亲近神，反而越看见自己的软弱？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16378" y="1817152"/>
            <a:ext cx="10442798" cy="316254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he Serif Hand Light" panose="03070302030502020204" pitchFamily="66" charset="0"/>
                <a:ea typeface="Times New Roman" pitchFamily="34" charset="-122"/>
                <a:cs typeface="Times New Roman" panose="02020603050405020304" pitchFamily="18" charset="0"/>
              </a:rPr>
              <a:t>信主以后，我们期待自己“越来越好”</a:t>
            </a:r>
            <a:endParaRPr lang="en-US" sz="3800" dirty="0">
              <a:latin typeface="The Serif Hand Light" panose="03070302030502020204" pitchFamily="66" charset="0"/>
              <a:cs typeface="Times New Roman" panose="02020603050405020304" pitchFamily="18" charset="0"/>
            </a:endParaRPr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he Serif Hand Light" panose="03070302030502020204" pitchFamily="66" charset="0"/>
                <a:ea typeface="Times New Roman" pitchFamily="34" charset="-122"/>
                <a:cs typeface="Times New Roman" panose="02020603050405020304" pitchFamily="18" charset="0"/>
              </a:rPr>
              <a:t>但越认识神，越看见怒气、骄傲、忧虑与自我</a:t>
            </a:r>
            <a:endParaRPr lang="en-US" sz="3800" dirty="0">
              <a:latin typeface="The Serif Hand Light" panose="03070302030502020204" pitchFamily="66" charset="0"/>
              <a:cs typeface="Times New Roman" panose="02020603050405020304" pitchFamily="18" charset="0"/>
            </a:endParaRPr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he Serif Hand Light" panose="03070302030502020204" pitchFamily="66" charset="0"/>
                <a:ea typeface="Times New Roman" pitchFamily="34" charset="-122"/>
                <a:cs typeface="Times New Roman" panose="02020603050405020304" pitchFamily="18" charset="0"/>
              </a:rPr>
              <a:t>这不一定是退步，也可能是神的光照得更深</a:t>
            </a:r>
            <a:endParaRPr lang="en-US" sz="3800" dirty="0">
              <a:latin typeface="The Serif Hand Light" panose="030703020305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罗马书第七章：一面属灵的镜子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777240" y="1508760"/>
            <a:ext cx="10652760" cy="3108960"/>
          </a:xfrm>
          <a:prstGeom prst="roundRect">
            <a:avLst>
              <a:gd name="adj" fmla="val 2353"/>
            </a:avLst>
          </a:prstGeom>
          <a:solidFill>
            <a:srgbClr val="EFE7D9"/>
          </a:solidFill>
          <a:ln w="15240">
            <a:solidFill>
              <a:srgbClr val="D9C9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1051560" y="1737360"/>
            <a:ext cx="1010412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erif CJK SC" pitchFamily="34" charset="-120"/>
              </a:rPr>
              <a:t>“因为我所做的，我自己不明白；我所愿意的，我并不做；我所恨恶的，我倒去做。”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1051560" y="3703320"/>
            <a:ext cx="10104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—— 罗马书 7:15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五个属灵成长的阶段</a:t>
            </a:r>
            <a:endParaRPr lang="en-US" sz="4200" dirty="0"/>
          </a:p>
        </p:txBody>
      </p:sp>
      <p:sp>
        <p:nvSpPr>
          <p:cNvPr id="3" name="Shape 1"/>
          <p:cNvSpPr/>
          <p:nvPr/>
        </p:nvSpPr>
        <p:spPr>
          <a:xfrm>
            <a:off x="914400" y="1920240"/>
            <a:ext cx="658368" cy="658368"/>
          </a:xfrm>
          <a:prstGeom prst="ellipse">
            <a:avLst/>
          </a:prstGeom>
          <a:solidFill>
            <a:srgbClr val="526A5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914400" y="196596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/>
                <a:ea typeface="Times New Roman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828800" y="1901952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43029"/>
                </a:solidFill>
                <a:latin typeface="Times New Roman"/>
                <a:ea typeface="Times New Roman"/>
              </a:rPr>
              <a:t>被光照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1243584" y="2578608"/>
            <a:ext cx="0" cy="301752"/>
          </a:xfrm>
          <a:prstGeom prst="line">
            <a:avLst/>
          </a:prstGeom>
          <a:noFill/>
          <a:ln w="50800">
            <a:solidFill>
              <a:srgbClr val="B9AA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914400" y="2788920"/>
            <a:ext cx="658368" cy="658368"/>
          </a:xfrm>
          <a:prstGeom prst="ellipse">
            <a:avLst/>
          </a:prstGeom>
          <a:solidFill>
            <a:srgbClr val="526A5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914400" y="283464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/>
                <a:ea typeface="Times New Roman"/>
              </a:rPr>
              <a:t>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828800" y="2770632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43029"/>
                </a:solidFill>
                <a:latin typeface="Times New Roman"/>
                <a:ea typeface="Times New Roman"/>
              </a:rPr>
              <a:t>认识自己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1243584" y="3447288"/>
            <a:ext cx="0" cy="301752"/>
          </a:xfrm>
          <a:prstGeom prst="line">
            <a:avLst/>
          </a:prstGeom>
          <a:noFill/>
          <a:ln w="50800">
            <a:solidFill>
              <a:srgbClr val="B9AA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914400" y="3657600"/>
            <a:ext cx="658368" cy="658368"/>
          </a:xfrm>
          <a:prstGeom prst="ellipse">
            <a:avLst/>
          </a:prstGeom>
          <a:solidFill>
            <a:srgbClr val="526A5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914400" y="370332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/>
                <a:ea typeface="Times New Roman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828800" y="3639312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43029"/>
                </a:solidFill>
                <a:latin typeface="Times New Roman"/>
                <a:ea typeface="Times New Roman"/>
              </a:rPr>
              <a:t>放弃靠自己</a:t>
            </a:r>
            <a:endParaRPr lang="en-US" sz="3400" dirty="0"/>
          </a:p>
        </p:txBody>
      </p:sp>
      <p:sp>
        <p:nvSpPr>
          <p:cNvPr id="14" name="Shape 12"/>
          <p:cNvSpPr/>
          <p:nvPr/>
        </p:nvSpPr>
        <p:spPr>
          <a:xfrm>
            <a:off x="1243584" y="4315968"/>
            <a:ext cx="0" cy="301752"/>
          </a:xfrm>
          <a:prstGeom prst="line">
            <a:avLst/>
          </a:prstGeom>
          <a:noFill/>
          <a:ln w="50800">
            <a:solidFill>
              <a:srgbClr val="B9AA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914400" y="4526280"/>
            <a:ext cx="658368" cy="658368"/>
          </a:xfrm>
          <a:prstGeom prst="ellipse">
            <a:avLst/>
          </a:prstGeom>
          <a:solidFill>
            <a:srgbClr val="A7772D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914400" y="457200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/>
                <a:ea typeface="Times New Roman"/>
              </a:rPr>
              <a:t>4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1828800" y="4507992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43029"/>
                </a:solidFill>
                <a:latin typeface="Times New Roman"/>
                <a:ea typeface="Times New Roman"/>
              </a:rPr>
              <a:t>转向基督</a:t>
            </a:r>
            <a:endParaRPr lang="en-US" sz="3400" dirty="0"/>
          </a:p>
        </p:txBody>
      </p:sp>
      <p:sp>
        <p:nvSpPr>
          <p:cNvPr id="18" name="Shape 16"/>
          <p:cNvSpPr/>
          <p:nvPr/>
        </p:nvSpPr>
        <p:spPr>
          <a:xfrm>
            <a:off x="1243584" y="5184648"/>
            <a:ext cx="0" cy="301752"/>
          </a:xfrm>
          <a:prstGeom prst="line">
            <a:avLst/>
          </a:prstGeom>
          <a:noFill/>
          <a:ln w="50800">
            <a:solidFill>
              <a:srgbClr val="B9AA9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914400" y="5394960"/>
            <a:ext cx="658368" cy="658368"/>
          </a:xfrm>
          <a:prstGeom prst="ellipse">
            <a:avLst/>
          </a:prstGeom>
          <a:solidFill>
            <a:srgbClr val="526A54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914400" y="5440680"/>
            <a:ext cx="6583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Times New Roman"/>
                <a:ea typeface="Times New Roman"/>
              </a:rPr>
              <a:t>5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1828800" y="5376672"/>
            <a:ext cx="5029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43029"/>
                </a:solidFill>
                <a:latin typeface="Times New Roman"/>
                <a:ea typeface="Times New Roman"/>
              </a:rPr>
              <a:t>依靠主</a:t>
            </a:r>
            <a:endParaRPr lang="en-US" sz="3400" dirty="0"/>
          </a:p>
        </p:txBody>
      </p:sp>
      <p:sp>
        <p:nvSpPr>
          <p:cNvPr id="22" name="Shape 20"/>
          <p:cNvSpPr/>
          <p:nvPr/>
        </p:nvSpPr>
        <p:spPr>
          <a:xfrm>
            <a:off x="9590227" y="2743200"/>
            <a:ext cx="263347" cy="2633472"/>
          </a:xfrm>
          <a:prstGeom prst="rect">
            <a:avLst/>
          </a:prstGeom>
          <a:solidFill>
            <a:srgbClr val="A7772D"/>
          </a:solidFill>
          <a:ln w="12700">
            <a:solidFill>
              <a:srgbClr val="A777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Shape 21"/>
          <p:cNvSpPr/>
          <p:nvPr/>
        </p:nvSpPr>
        <p:spPr>
          <a:xfrm>
            <a:off x="8961120" y="3445459"/>
            <a:ext cx="1536192" cy="263347"/>
          </a:xfrm>
          <a:prstGeom prst="rect">
            <a:avLst/>
          </a:prstGeom>
          <a:solidFill>
            <a:srgbClr val="A7772D"/>
          </a:solidFill>
          <a:ln w="12700">
            <a:solidFill>
              <a:srgbClr val="A777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第一阶段：被光照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40080" y="116128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律法让我看见罪｜罗马书 7:7–13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26155" y="1700667"/>
            <a:ext cx="10881359" cy="461859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神的话不是制造我们的罪</a:t>
            </a:r>
            <a:endParaRPr lang="en-US" sz="4000" dirty="0"/>
          </a:p>
          <a:p>
            <a:pPr marL="330200" indent="-330200">
              <a:buSzPct val="100000"/>
              <a:buChar char="•"/>
            </a:pPr>
            <a:r>
              <a:rPr lang="en-US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神的话像镜子，把隐藏的问题显明</a:t>
            </a:r>
            <a:endParaRPr lang="en-US" sz="4000" dirty="0"/>
          </a:p>
          <a:p>
            <a:pPr marL="330200" indent="-330200">
              <a:buSzPct val="100000"/>
              <a:buChar char="•"/>
            </a:pPr>
            <a:r>
              <a:rPr lang="en-US" sz="4000" dirty="0" err="1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光越亮，我们越看见自己真实的光景</a:t>
            </a:r>
            <a:endParaRPr lang="en-US" sz="4000" dirty="0">
              <a:solidFill>
                <a:srgbClr val="243029"/>
              </a:solidFill>
              <a:latin typeface="Times New Roman" pitchFamily="34" charset="0"/>
              <a:ea typeface="Times New Roman" pitchFamily="34" charset="-122"/>
              <a:cs typeface="Noto Sans CJK SC" pitchFamily="34" charset="-120"/>
            </a:endParaRPr>
          </a:p>
          <a:p>
            <a:pPr marL="330200" indent="-330200">
              <a:buSzPct val="100000"/>
              <a:buChar char="•"/>
            </a:pPr>
            <a:r>
              <a:rPr lang="zh-CN" altLang="en-US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越看见神的圣洁，越知道自己需要恩典</a:t>
            </a:r>
            <a:br>
              <a:rPr lang="zh-CN" altLang="en-US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</a:br>
            <a:r>
              <a:rPr lang="zh-CN" altLang="en-US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雅各书 </a:t>
            </a:r>
            <a:r>
              <a:rPr lang="en-US" altLang="zh-CN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1:23–25</a:t>
            </a:r>
            <a:r>
              <a:rPr lang="zh-CN" altLang="en-US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｜诗篇 </a:t>
            </a:r>
            <a:r>
              <a:rPr lang="en-US" altLang="zh-CN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119:105</a:t>
            </a:r>
            <a:r>
              <a:rPr lang="zh-CN" altLang="en-US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｜以赛亚书 </a:t>
            </a:r>
            <a:r>
              <a:rPr lang="en-US" altLang="zh-CN" sz="40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6:5</a:t>
            </a:r>
            <a:endParaRPr lang="en-US" sz="4000" dirty="0">
              <a:solidFill>
                <a:srgbClr val="243029"/>
              </a:solidFill>
              <a:latin typeface="Times New Roman" pitchFamily="34" charset="0"/>
              <a:ea typeface="Times New Roman" pitchFamily="34" charset="-122"/>
              <a:cs typeface="Noto Sans CJK SC" pitchFamily="34" charset="-120"/>
            </a:endParaRPr>
          </a:p>
          <a:p>
            <a:pPr marL="330200" indent="-330200">
              <a:buSzPct val="100000"/>
              <a:buChar char="•"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从“看别人”到“看自己”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77239" y="1691640"/>
            <a:ext cx="10972799" cy="2268819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为什么别人一句话，我几天都放不下？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为什么别人不同意，我一定要证明自己？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为什么看见别人失败，我不是怜悯，而是优越？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461860" y="4478812"/>
            <a:ext cx="10301269" cy="119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A7772D"/>
                </a:solidFill>
                <a:latin typeface="Times New Roman"/>
                <a:ea typeface="Times New Roman"/>
              </a:rPr>
              <a:t>真正被神光照的人，越来越愿意让神鉴察自己。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罪最危险的时候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40080" y="116128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常常披着“好事”的外衣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828800"/>
            <a:ext cx="10527540" cy="2941223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努力工作 → 可能变成证明自己的价值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坚持原则 → 可能变成维护自己的面子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教会服事 → </a:t>
            </a:r>
            <a:r>
              <a:rPr lang="en-US" sz="3800" dirty="0" err="1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也可能隐藏“为什么没有听我的</a:t>
            </a: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？”</a:t>
            </a:r>
          </a:p>
          <a:p>
            <a:pPr>
              <a:buSzPct val="100000"/>
            </a:pP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</a:rPr>
              <a:t>箴言 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</a:rPr>
              <a:t>16:2</a:t>
            </a:r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</a:rPr>
              <a:t>｜希伯来书 </a:t>
            </a:r>
            <a:r>
              <a:rPr lang="en-US" altLang="zh-CN" sz="2800" dirty="0">
                <a:solidFill>
                  <a:schemeClr val="accent2">
                    <a:lumMod val="75000"/>
                  </a:schemeClr>
                </a:solidFill>
              </a:rPr>
              <a:t>4:12</a:t>
            </a:r>
            <a:endParaRPr lang="en-US" sz="2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一个更深的属灵问题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914400" y="1828800"/>
            <a:ext cx="103327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243029"/>
                </a:solidFill>
                <a:latin typeface="Times New Roman"/>
                <a:ea typeface="Times New Roman"/>
              </a:rPr>
              <a:t>我到底希望事情是正确的，</a:t>
            </a:r>
            <a:endParaRPr lang="en-US" sz="4600" dirty="0"/>
          </a:p>
          <a:p>
            <a:pPr marL="0" indent="0" algn="ctr">
              <a:buNone/>
            </a:pPr>
            <a:r>
              <a:rPr lang="en-US" sz="4600" b="1" dirty="0">
                <a:solidFill>
                  <a:srgbClr val="243029"/>
                </a:solidFill>
                <a:latin typeface="Times New Roman"/>
                <a:ea typeface="Times New Roman"/>
              </a:rPr>
              <a:t>还是希望别人证明“我是正确的”？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768795" y="3749040"/>
            <a:ext cx="10204005" cy="14560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A7772D"/>
                </a:solidFill>
                <a:latin typeface="Times New Roman"/>
                <a:ea typeface="Times New Roman"/>
              </a:rPr>
              <a:t>“神啊，求你鉴察我，知道我的心思……”  诗篇 139:23–24</a:t>
            </a:r>
            <a:endParaRPr lang="en-US" sz="2800" b="1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第二阶段：认识自己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40080" y="116128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从“我愿意”到“我做不到”｜罗马书 7:14–20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645920"/>
            <a:ext cx="10972800" cy="3063240"/>
          </a:xfrm>
          <a:prstGeom prst="roundRect">
            <a:avLst>
              <a:gd name="adj" fmla="val 2353"/>
            </a:avLst>
          </a:prstGeom>
          <a:solidFill>
            <a:srgbClr val="EFE7D9"/>
          </a:solidFill>
          <a:ln w="15240">
            <a:solidFill>
              <a:srgbClr val="D9C9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10865052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erif CJK SC" pitchFamily="34" charset="-120"/>
              </a:rPr>
              <a:t>“因为立志为善由得我，只是行出来由不得我。”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51560" y="3794760"/>
            <a:ext cx="10104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—— 罗马书 7:18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属灵争战：一定要证明我是对的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77240" y="1313411"/>
            <a:ext cx="9904350" cy="309551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讨论已经结束，心里却还在反复思想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真正的问题可能不再是事情，而是那个“我”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神问：你是在维护真理，还是在维护自己？</a:t>
            </a:r>
            <a:endParaRPr lang="en-US" sz="3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一个可以常常祷告的祷告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1005840" y="1508760"/>
            <a:ext cx="10058400" cy="4206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/>
                <a:ea typeface="Times New Roman"/>
              </a:rPr>
              <a:t>主啊，如果我是对的，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/>
                <a:ea typeface="Times New Roman"/>
              </a:rPr>
              <a:t>求你让我有温柔；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/>
                <a:ea typeface="Times New Roman"/>
              </a:rPr>
              <a:t>如果我是错的，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/>
                <a:ea typeface="Times New Roman"/>
              </a:rPr>
              <a:t>求你让我有谦卑；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/>
                <a:ea typeface="Times New Roman"/>
              </a:rPr>
              <a:t>如果这件事没有那么重要，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/>
                <a:ea typeface="Times New Roman"/>
              </a:rPr>
              <a:t>求你给我放下的自由。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忧虑背后：我想掌控一切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77240" y="1828800"/>
            <a:ext cx="10446001" cy="2090889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负责任没有错，但控制一切不是信靠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“只有按我的计划发展，我才能平安”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真正的交托：尽我的责任，把结果交给神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532623" y="4379802"/>
            <a:ext cx="10378440" cy="10355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A7772D"/>
                </a:solidFill>
                <a:latin typeface="Times New Roman"/>
                <a:ea typeface="Times New Roman"/>
              </a:rPr>
              <a:t>我是仆人，神才是主人。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第三阶段：放弃靠自己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40080" y="116128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从“我要得胜”到“我真是苦啊”｜罗马书 7:21–24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777240" y="1554480"/>
            <a:ext cx="10652760" cy="3108960"/>
          </a:xfrm>
          <a:prstGeom prst="roundRect">
            <a:avLst>
              <a:gd name="adj" fmla="val 2353"/>
            </a:avLst>
          </a:prstGeom>
          <a:solidFill>
            <a:srgbClr val="EFE7D9"/>
          </a:solidFill>
          <a:ln w="15240">
            <a:solidFill>
              <a:srgbClr val="D9C9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1051560" y="1783080"/>
            <a:ext cx="1010412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erif CJK SC" pitchFamily="34" charset="-120"/>
              </a:rPr>
              <a:t>“我真是苦啊！谁能救我脱离这取死的身体呢？”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51560" y="3749040"/>
            <a:ext cx="10104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—— 罗马书 7:24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失败也能成为恩典的课堂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77240" y="1828800"/>
            <a:ext cx="10143142" cy="2882981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神不喜悦失败，却会借失败拆毁属灵的自信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彼得：“我却永不跌倒” → 三次不认主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复活的主没有丢弃彼得，而是恢复、托付他</a:t>
            </a:r>
            <a:endParaRPr lang="en-US" sz="3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关键的转折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822960" y="182880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756B5C"/>
                </a:solidFill>
                <a:latin typeface="Times New Roman"/>
                <a:ea typeface="Times New Roman"/>
              </a:rPr>
              <a:t>不是再问：</a:t>
            </a:r>
            <a:endParaRPr lang="en-US" sz="4000" dirty="0"/>
          </a:p>
          <a:p>
            <a:pPr marL="0" indent="0" algn="ctr">
              <a:buNone/>
            </a:pPr>
            <a:r>
              <a:rPr lang="en-US" sz="4000" b="1" dirty="0">
                <a:solidFill>
                  <a:srgbClr val="756B5C"/>
                </a:solidFill>
                <a:latin typeface="Times New Roman"/>
                <a:ea typeface="Times New Roman"/>
              </a:rPr>
              <a:t>“我还有什么方法？”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6400800" y="1828800"/>
            <a:ext cx="49377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A7772D"/>
                </a:solidFill>
                <a:latin typeface="Times New Roman"/>
                <a:ea typeface="Times New Roman"/>
              </a:rPr>
              <a:t>而是开始问：</a:t>
            </a:r>
            <a:endParaRPr lang="en-US" sz="4800" dirty="0"/>
          </a:p>
          <a:p>
            <a:pPr marL="0" indent="0" algn="ctr">
              <a:buNone/>
            </a:pPr>
            <a:r>
              <a:rPr lang="en-US" sz="4800" b="1" dirty="0">
                <a:solidFill>
                  <a:srgbClr val="A7772D"/>
                </a:solidFill>
                <a:latin typeface="Times New Roman"/>
                <a:ea typeface="Times New Roman"/>
              </a:rPr>
              <a:t>“谁能救我？”</a:t>
            </a:r>
            <a:endParaRPr lang="en-US" sz="4800" dirty="0"/>
          </a:p>
        </p:txBody>
      </p:sp>
      <p:sp>
        <p:nvSpPr>
          <p:cNvPr id="5" name="Shape 3"/>
          <p:cNvSpPr/>
          <p:nvPr/>
        </p:nvSpPr>
        <p:spPr>
          <a:xfrm>
            <a:off x="5553087" y="2454028"/>
            <a:ext cx="1371600" cy="731520"/>
          </a:xfrm>
          <a:prstGeom prst="chevron">
            <a:avLst/>
          </a:prstGeom>
          <a:solidFill>
            <a:srgbClr val="526A54"/>
          </a:solidFill>
          <a:ln w="12700">
            <a:solidFill>
              <a:srgbClr val="526A5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914400" y="489204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243029"/>
                </a:solidFill>
                <a:latin typeface="Times New Roman"/>
                <a:ea typeface="Times New Roman"/>
              </a:rPr>
              <a:t>从方法转向救主｜从“我”转向基督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第四阶段：基督成为唯一的答案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40080" y="116128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从“我怎么办”到“谁能救我”｜罗马书 7:25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109960" cy="3017520"/>
          </a:xfrm>
          <a:prstGeom prst="roundRect">
            <a:avLst>
              <a:gd name="adj" fmla="val 2353"/>
            </a:avLst>
          </a:prstGeom>
          <a:solidFill>
            <a:srgbClr val="EFE7D9"/>
          </a:solidFill>
          <a:ln w="15240">
            <a:solidFill>
              <a:srgbClr val="D9C9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77240" y="1783080"/>
            <a:ext cx="10789920" cy="1828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erif CJK SC" pitchFamily="34" charset="-120"/>
              </a:rPr>
              <a:t>“感谢神，靠着我们的主耶稣基督就能脱离了！”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1051560" y="3749040"/>
            <a:ext cx="10104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—— 罗马书 7:25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不是更强的自己，而是一位救主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777240" y="1828800"/>
            <a:ext cx="10698480" cy="45720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基督不只赦免过去的罪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祂也成为我们今天生命的力量</a:t>
            </a:r>
            <a:endParaRPr lang="en-US" sz="3800" dirty="0"/>
          </a:p>
          <a:p>
            <a:pPr marL="330200" indent="-330200">
              <a:buSzPct val="100000"/>
              <a:buChar char="•"/>
            </a:pPr>
            <a:r>
              <a:rPr lang="en-US" sz="3800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面对罪，不是孤军奋战，而是靠着圣灵顺服</a:t>
            </a:r>
            <a:endParaRPr lang="en-US" sz="3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常在基督里，才能结果子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0" y="160020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/>
                <a:ea typeface="Times New Roman"/>
              </a:rPr>
              <a:t>“离了我，你们就不能做什么。”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77240" y="26060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A7772D"/>
                </a:solidFill>
                <a:latin typeface="Times New Roman"/>
                <a:ea typeface="Times New Roman"/>
              </a:rPr>
              <a:t>约翰福音 15:5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90222" y="3500346"/>
            <a:ext cx="6879258" cy="16202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243029"/>
                </a:solidFill>
                <a:latin typeface="Times New Roman"/>
                <a:ea typeface="Times New Roman"/>
              </a:rPr>
              <a:t>属灵生命的源头，是基督自己</a:t>
            </a:r>
            <a:r>
              <a:rPr lang="en-US" sz="3400" b="1" dirty="0">
                <a:solidFill>
                  <a:srgbClr val="243029"/>
                </a:solidFill>
                <a:latin typeface="Times New Roman"/>
                <a:ea typeface="Times New Roman"/>
              </a:rPr>
              <a:t>。</a:t>
            </a: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B6A3987-B031-9200-6513-B6119135C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483522"/>
            <a:ext cx="4537365" cy="453736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438912"/>
            <a:ext cx="10972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243029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第五阶段：真正的灵命成长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640080" y="1161288"/>
            <a:ext cx="10881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7772D"/>
                </a:solidFill>
                <a:latin typeface="Times New Roman" pitchFamily="34" charset="0"/>
                <a:ea typeface="Times New Roman" pitchFamily="34" charset="-122"/>
                <a:cs typeface="Noto Sans CJK SC" pitchFamily="34" charset="-120"/>
              </a:rPr>
              <a:t>不是越来越强，而是越来越依靠主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77240" y="1828800"/>
            <a:ext cx="10195560" cy="25160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330200" indent="-330200">
              <a:buSzPct val="100000"/>
              <a:buChar char="•"/>
            </a:pPr>
            <a:r>
              <a:rPr lang="en-US" sz="4000" dirty="0">
                <a:solidFill>
                  <a:srgbClr val="243029"/>
                </a:solidFill>
                <a:latin typeface="The Serif Hand Light" panose="020F0502020204030204" pitchFamily="66" charset="0"/>
                <a:ea typeface="Times New Roman" pitchFamily="34" charset="-122"/>
                <a:cs typeface="Times New Roman" panose="02020603050405020304" pitchFamily="18" charset="0"/>
              </a:rPr>
              <a:t>更快认罪，更快回到主面前</a:t>
            </a:r>
            <a:endParaRPr lang="en-US" sz="4000" dirty="0">
              <a:latin typeface="The Serif Hand Light" panose="020F0502020204030204" pitchFamily="66" charset="0"/>
              <a:cs typeface="Times New Roman" panose="02020603050405020304" pitchFamily="18" charset="0"/>
            </a:endParaRPr>
          </a:p>
          <a:p>
            <a:pPr marL="330200" indent="-330200">
              <a:buSzPct val="100000"/>
              <a:buChar char="•"/>
            </a:pPr>
            <a:r>
              <a:rPr lang="en-US" sz="4000" dirty="0" err="1">
                <a:solidFill>
                  <a:srgbClr val="243029"/>
                </a:solidFill>
                <a:latin typeface="The Serif Hand Light" panose="020F0502020204030204" pitchFamily="66" charset="0"/>
                <a:ea typeface="Times New Roman" pitchFamily="34" charset="-122"/>
                <a:cs typeface="Times New Roman" panose="02020603050405020304" pitchFamily="18" charset="0"/>
              </a:rPr>
              <a:t>圣灵的果子越来越显明</a:t>
            </a:r>
            <a:endParaRPr lang="en-US" sz="4000" dirty="0">
              <a:solidFill>
                <a:srgbClr val="243029"/>
              </a:solidFill>
              <a:latin typeface="The Serif Hand Light" panose="020F0502020204030204" pitchFamily="66" charset="0"/>
              <a:ea typeface="Times New Roman" pitchFamily="34" charset="-122"/>
              <a:cs typeface="Times New Roman" panose="02020603050405020304" pitchFamily="18" charset="0"/>
            </a:endParaRPr>
          </a:p>
          <a:p>
            <a:pPr marL="330200" indent="-330200">
              <a:buSzPct val="100000"/>
              <a:buChar char="•"/>
            </a:pPr>
            <a:r>
              <a:rPr lang="en-US" sz="4000" dirty="0" err="1">
                <a:solidFill>
                  <a:srgbClr val="243029"/>
                </a:solidFill>
                <a:latin typeface="The Serif Hand Light" panose="020F0502020204030204" pitchFamily="66" charset="0"/>
                <a:ea typeface="Times New Roman" pitchFamily="34" charset="-122"/>
                <a:cs typeface="Times New Roman" panose="02020603050405020304" pitchFamily="18" charset="0"/>
              </a:rPr>
              <a:t>越来越少夸自己，越来越多感谢神</a:t>
            </a:r>
            <a:endParaRPr lang="en-US" sz="3600" dirty="0">
              <a:latin typeface="The Serif Hand Light" panose="020F0502020204030204" pitchFamily="66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4288" y="4189408"/>
            <a:ext cx="8532458" cy="1507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A7772D"/>
                </a:solidFill>
                <a:latin typeface="Times New Roman"/>
                <a:ea typeface="Times New Roman"/>
              </a:rPr>
              <a:t>“如今，那些在基督耶稣里的就不定罪了。”  罗马书 8:1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F2B2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B25"/>
          </a:solidFill>
          <a:ln w="12700">
            <a:solidFill>
              <a:srgbClr val="1F2B2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10446106" y="914400"/>
            <a:ext cx="296266" cy="2962656"/>
          </a:xfrm>
          <a:prstGeom prst="rect">
            <a:avLst/>
          </a:prstGeom>
          <a:solidFill>
            <a:srgbClr val="A7772D"/>
          </a:solidFill>
          <a:ln w="12700">
            <a:solidFill>
              <a:srgbClr val="A777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9738360" y="1704442"/>
            <a:ext cx="1728216" cy="296266"/>
          </a:xfrm>
          <a:prstGeom prst="rect">
            <a:avLst/>
          </a:prstGeom>
          <a:solidFill>
            <a:srgbClr val="A7772D"/>
          </a:solidFill>
          <a:ln w="12700">
            <a:solidFill>
              <a:srgbClr val="A7772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31520" y="1097280"/>
            <a:ext cx="8046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Times New Roman"/>
                <a:ea typeface="Times New Roman"/>
              </a:rPr>
              <a:t>谁能救我？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777240" y="2331720"/>
            <a:ext cx="98755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E8D8B9"/>
                </a:solidFill>
                <a:latin typeface="Times New Roman"/>
                <a:ea typeface="Times New Roman"/>
              </a:rPr>
              <a:t>“感谢神，靠着我们的主耶稣基督！”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22960" y="3749040"/>
            <a:ext cx="9875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FFFFFF"/>
                </a:solidFill>
                <a:latin typeface="Times New Roman"/>
                <a:ea typeface="Times New Roman"/>
              </a:rPr>
              <a:t>少一点依靠自己，多一点依靠基督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FFFFFF"/>
                </a:solidFill>
                <a:latin typeface="Times New Roman"/>
                <a:ea typeface="Times New Roman"/>
              </a:rPr>
              <a:t>少一点证明自己，多一点荣耀基督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FFFFFF"/>
                </a:solidFill>
                <a:latin typeface="Times New Roman"/>
                <a:ea typeface="Times New Roman"/>
              </a:rPr>
              <a:t>少一点被忧虑辖制，多一点活在圣灵的自由中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22960" y="5806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rgbClr val="A7772D"/>
                </a:solidFill>
                <a:latin typeface="Times New Roman"/>
                <a:ea typeface="Times New Roman"/>
              </a:rPr>
              <a:t>阿们</a:t>
            </a:r>
            <a:r>
              <a:rPr lang="en-US" sz="3000" b="1" dirty="0">
                <a:solidFill>
                  <a:srgbClr val="A7772D"/>
                </a:solidFill>
                <a:latin typeface="Times New Roman"/>
                <a:ea typeface="Times New Roman"/>
              </a:rPr>
              <a:t>!</a:t>
            </a: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58600" y="6537960"/>
            <a:ext cx="22860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8B7A62"/>
                </a:solidFill>
                <a:latin typeface="Noto Sans CJK SC"/>
                <a:ea typeface="Noto Sans CJK SC"/>
                <a:cs typeface="Noto Sans CJK SC"/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a539a5f-cf0a-4876-96f8-03c0b930908e}" enabled="1" method="Standard" siteId="{7dd12bd6-325a-411f-8fed-b8004b6f2a52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1959</TotalTime>
  <Words>426</Words>
  <Application>Microsoft Office PowerPoint</Application>
  <PresentationFormat>Widescreen</PresentationFormat>
  <Paragraphs>141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Noto Sans CJK SC</vt:lpstr>
      <vt:lpstr>The Serif Hand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谁能救我？——从挣扎到得胜的属灵生命之路</dc:title>
  <dc:subject>Sunday Sermon - Romans 7:7–25</dc:subject>
  <dc:creator>OpenAI</dc:creator>
  <cp:lastModifiedBy>BY Pang</cp:lastModifiedBy>
  <cp:revision>9</cp:revision>
  <dcterms:created xsi:type="dcterms:W3CDTF">2026-08-23T02:01:39Z</dcterms:created>
  <dcterms:modified xsi:type="dcterms:W3CDTF">2026-08-27T21:24:36Z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Theme:3</vt:lpwstr>
  </property>
  <property fmtid="{D5CDD505-2E9C-101B-9397-08002B2CF9AE}" pid="3" name="ClassificationContentMarkingFooterText">
    <vt:lpwstr>Internal Use Only</vt:lpwstr>
  </property>
</Properties>
</file>