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923" r:id="rId2"/>
    <p:sldMasterId id="2147487517" r:id="rId3"/>
  </p:sldMasterIdLst>
  <p:notesMasterIdLst>
    <p:notesMasterId r:id="rId31"/>
  </p:notesMasterIdLst>
  <p:sldIdLst>
    <p:sldId id="3914" r:id="rId4"/>
    <p:sldId id="5348" r:id="rId5"/>
    <p:sldId id="5349" r:id="rId6"/>
    <p:sldId id="5350" r:id="rId7"/>
    <p:sldId id="3890" r:id="rId8"/>
    <p:sldId id="562" r:id="rId9"/>
    <p:sldId id="421" r:id="rId10"/>
    <p:sldId id="630" r:id="rId11"/>
    <p:sldId id="657" r:id="rId12"/>
    <p:sldId id="641" r:id="rId13"/>
    <p:sldId id="642" r:id="rId14"/>
    <p:sldId id="643" r:id="rId15"/>
    <p:sldId id="658" r:id="rId16"/>
    <p:sldId id="656" r:id="rId17"/>
    <p:sldId id="659" r:id="rId18"/>
    <p:sldId id="646" r:id="rId19"/>
    <p:sldId id="647" r:id="rId20"/>
    <p:sldId id="661" r:id="rId21"/>
    <p:sldId id="648" r:id="rId22"/>
    <p:sldId id="655" r:id="rId23"/>
    <p:sldId id="660" r:id="rId24"/>
    <p:sldId id="650" r:id="rId25"/>
    <p:sldId id="651" r:id="rId26"/>
    <p:sldId id="652" r:id="rId27"/>
    <p:sldId id="545" r:id="rId28"/>
    <p:sldId id="662" r:id="rId29"/>
    <p:sldId id="42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212" autoAdjust="0"/>
    <p:restoredTop sz="90909" autoAdjust="0"/>
  </p:normalViewPr>
  <p:slideViewPr>
    <p:cSldViewPr>
      <p:cViewPr varScale="1">
        <p:scale>
          <a:sx n="104" d="100"/>
          <a:sy n="104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A12F-7AAD-45A6-9171-D0357A104078}" type="doc">
      <dgm:prSet loTypeId="urn:microsoft.com/office/officeart/2008/layout/RadialCluster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A9D5BA-D938-4083-B68C-A5974866DC5C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长老侍奉的责任</a:t>
          </a:r>
          <a:endParaRPr lang="en-US" sz="3600" b="1" dirty="0">
            <a:solidFill>
              <a:schemeClr val="tx1"/>
            </a:solidFill>
          </a:endParaRPr>
        </a:p>
      </dgm:t>
    </dgm:pt>
    <dgm:pt modelId="{B35E35E4-02F5-4516-A30F-011BA288476D}" type="parTrans" cxnId="{A1443EF3-DE81-4C5E-9D51-3E85A32A86BD}">
      <dgm:prSet/>
      <dgm:spPr/>
      <dgm:t>
        <a:bodyPr/>
        <a:lstStyle/>
        <a:p>
          <a:endParaRPr lang="en-US"/>
        </a:p>
      </dgm:t>
    </dgm:pt>
    <dgm:pt modelId="{CCD5F150-090A-4BD2-A22D-B88A8BFA4E97}" type="sibTrans" cxnId="{A1443EF3-DE81-4C5E-9D51-3E85A32A86BD}">
      <dgm:prSet/>
      <dgm:spPr/>
      <dgm:t>
        <a:bodyPr/>
        <a:lstStyle/>
        <a:p>
          <a:endParaRPr lang="en-US"/>
        </a:p>
      </dgm:t>
    </dgm:pt>
    <dgm:pt modelId="{B04B03C9-7DD6-46A6-AA80-61B7B66A5536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照管神的教会</a:t>
          </a:r>
          <a:endParaRPr lang="en-US" sz="3600" b="1" dirty="0">
            <a:solidFill>
              <a:schemeClr val="tx1"/>
            </a:solidFill>
          </a:endParaRPr>
        </a:p>
      </dgm:t>
    </dgm:pt>
    <dgm:pt modelId="{4C7A62A2-2396-4EEF-A364-CBA6B2BC015E}" type="parTrans" cxnId="{D339791A-AAB2-4DE0-990C-7E7CBC154E35}">
      <dgm:prSet/>
      <dgm:spPr/>
      <dgm:t>
        <a:bodyPr/>
        <a:lstStyle/>
        <a:p>
          <a:endParaRPr lang="en-US"/>
        </a:p>
      </dgm:t>
    </dgm:pt>
    <dgm:pt modelId="{BE9FF004-916A-4592-91C8-B95C01687BB6}" type="sibTrans" cxnId="{D339791A-AAB2-4DE0-990C-7E7CBC154E35}">
      <dgm:prSet/>
      <dgm:spPr/>
      <dgm:t>
        <a:bodyPr/>
        <a:lstStyle/>
        <a:p>
          <a:endParaRPr lang="en-US"/>
        </a:p>
      </dgm:t>
    </dgm:pt>
    <dgm:pt modelId="{B4A0AA72-FE0C-4ACF-BF4E-D27533394B17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牧养神的群羊</a:t>
          </a:r>
          <a:endParaRPr lang="en-US" sz="3600" b="1" dirty="0">
            <a:solidFill>
              <a:schemeClr val="tx1"/>
            </a:solidFill>
          </a:endParaRPr>
        </a:p>
      </dgm:t>
    </dgm:pt>
    <dgm:pt modelId="{C6F1B594-E98B-4B50-A3D7-063EB9D6EE68}" type="parTrans" cxnId="{B6A04638-91EA-48A8-8631-967144BF2455}">
      <dgm:prSet/>
      <dgm:spPr/>
      <dgm:t>
        <a:bodyPr/>
        <a:lstStyle/>
        <a:p>
          <a:endParaRPr lang="en-US"/>
        </a:p>
      </dgm:t>
    </dgm:pt>
    <dgm:pt modelId="{EA6D8790-A363-4D2C-B60A-FB32652E816A}" type="sibTrans" cxnId="{B6A04638-91EA-48A8-8631-967144BF2455}">
      <dgm:prSet/>
      <dgm:spPr/>
      <dgm:t>
        <a:bodyPr/>
        <a:lstStyle/>
        <a:p>
          <a:endParaRPr lang="en-US"/>
        </a:p>
      </dgm:t>
    </dgm:pt>
    <dgm:pt modelId="{A01E1711-0A62-46AF-9C0A-0ABF17DD42F3}" type="pres">
      <dgm:prSet presAssocID="{10CBA12F-7AAD-45A6-9171-D0357A1040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D6B517-E525-4AF1-A42F-6CB1A6746DF4}" type="pres">
      <dgm:prSet presAssocID="{FCA9D5BA-D938-4083-B68C-A5974866DC5C}" presName="singleCycle" presStyleCnt="0"/>
      <dgm:spPr/>
    </dgm:pt>
    <dgm:pt modelId="{B773A2CE-487F-4A8E-9E17-5CE437947DB3}" type="pres">
      <dgm:prSet presAssocID="{FCA9D5BA-D938-4083-B68C-A5974866DC5C}" presName="singleCenter" presStyleLbl="node1" presStyleIdx="0" presStyleCnt="3" custScaleX="197540" custScaleY="77680" custLinFactNeighborX="-4039" custLinFactNeighborY="-158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2941930-FE99-4996-85D2-D5393FA88C2D}" type="pres">
      <dgm:prSet presAssocID="{4C7A62A2-2396-4EEF-A364-CBA6B2BC015E}" presName="Name56" presStyleLbl="parChTrans1D2" presStyleIdx="0" presStyleCnt="2"/>
      <dgm:spPr/>
      <dgm:t>
        <a:bodyPr/>
        <a:lstStyle/>
        <a:p>
          <a:endParaRPr lang="en-US"/>
        </a:p>
      </dgm:t>
    </dgm:pt>
    <dgm:pt modelId="{E59E329C-24E5-4C1B-BB79-FD1C5B8C929B}" type="pres">
      <dgm:prSet presAssocID="{B04B03C9-7DD6-46A6-AA80-61B7B66A5536}" presName="text0" presStyleLbl="node1" presStyleIdx="1" presStyleCnt="3" custScaleX="147940" custRadScaleRad="122778" custRadScaleInc="15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BE47D-1D79-4EAC-8092-CE4F7EF255B9}" type="pres">
      <dgm:prSet presAssocID="{C6F1B594-E98B-4B50-A3D7-063EB9D6EE68}" presName="Name56" presStyleLbl="parChTrans1D2" presStyleIdx="1" presStyleCnt="2"/>
      <dgm:spPr/>
      <dgm:t>
        <a:bodyPr/>
        <a:lstStyle/>
        <a:p>
          <a:endParaRPr lang="en-US"/>
        </a:p>
      </dgm:t>
    </dgm:pt>
    <dgm:pt modelId="{A0DD078B-12C8-41C4-AEC8-30C98CA350C8}" type="pres">
      <dgm:prSet presAssocID="{B4A0AA72-FE0C-4ACF-BF4E-D27533394B17}" presName="text0" presStyleLbl="node1" presStyleIdx="2" presStyleCnt="3" custScaleX="150846" custRadScaleRad="120222" custRadScaleInc="49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4B96B-1CA6-48D7-83A7-6DB83B03BCCB}" type="presOf" srcId="{C6F1B594-E98B-4B50-A3D7-063EB9D6EE68}" destId="{ADEBE47D-1D79-4EAC-8092-CE4F7EF255B9}" srcOrd="0" destOrd="0" presId="urn:microsoft.com/office/officeart/2008/layout/RadialCluster"/>
    <dgm:cxn modelId="{F6E573C9-76FD-4216-8BC2-5C37D718E3F7}" type="presOf" srcId="{B4A0AA72-FE0C-4ACF-BF4E-D27533394B17}" destId="{A0DD078B-12C8-41C4-AEC8-30C98CA350C8}" srcOrd="0" destOrd="0" presId="urn:microsoft.com/office/officeart/2008/layout/RadialCluster"/>
    <dgm:cxn modelId="{2D63FF33-F9AC-4D29-8F62-726411A894E8}" type="presOf" srcId="{4C7A62A2-2396-4EEF-A364-CBA6B2BC015E}" destId="{E2941930-FE99-4996-85D2-D5393FA88C2D}" srcOrd="0" destOrd="0" presId="urn:microsoft.com/office/officeart/2008/layout/RadialCluster"/>
    <dgm:cxn modelId="{B6A04638-91EA-48A8-8631-967144BF2455}" srcId="{FCA9D5BA-D938-4083-B68C-A5974866DC5C}" destId="{B4A0AA72-FE0C-4ACF-BF4E-D27533394B17}" srcOrd="1" destOrd="0" parTransId="{C6F1B594-E98B-4B50-A3D7-063EB9D6EE68}" sibTransId="{EA6D8790-A363-4D2C-B60A-FB32652E816A}"/>
    <dgm:cxn modelId="{A1443EF3-DE81-4C5E-9D51-3E85A32A86BD}" srcId="{10CBA12F-7AAD-45A6-9171-D0357A104078}" destId="{FCA9D5BA-D938-4083-B68C-A5974866DC5C}" srcOrd="0" destOrd="0" parTransId="{B35E35E4-02F5-4516-A30F-011BA288476D}" sibTransId="{CCD5F150-090A-4BD2-A22D-B88A8BFA4E97}"/>
    <dgm:cxn modelId="{C7C88B73-055A-42C4-B118-226B23A39D63}" type="presOf" srcId="{10CBA12F-7AAD-45A6-9171-D0357A104078}" destId="{A01E1711-0A62-46AF-9C0A-0ABF17DD42F3}" srcOrd="0" destOrd="0" presId="urn:microsoft.com/office/officeart/2008/layout/RadialCluster"/>
    <dgm:cxn modelId="{D339791A-AAB2-4DE0-990C-7E7CBC154E35}" srcId="{FCA9D5BA-D938-4083-B68C-A5974866DC5C}" destId="{B04B03C9-7DD6-46A6-AA80-61B7B66A5536}" srcOrd="0" destOrd="0" parTransId="{4C7A62A2-2396-4EEF-A364-CBA6B2BC015E}" sibTransId="{BE9FF004-916A-4592-91C8-B95C01687BB6}"/>
    <dgm:cxn modelId="{617147FC-4C94-4739-AF80-503A44A9BB44}" type="presOf" srcId="{B04B03C9-7DD6-46A6-AA80-61B7B66A5536}" destId="{E59E329C-24E5-4C1B-BB79-FD1C5B8C929B}" srcOrd="0" destOrd="0" presId="urn:microsoft.com/office/officeart/2008/layout/RadialCluster"/>
    <dgm:cxn modelId="{830BE068-F904-4B31-91D3-341C9BF51EE3}" type="presOf" srcId="{FCA9D5BA-D938-4083-B68C-A5974866DC5C}" destId="{B773A2CE-487F-4A8E-9E17-5CE437947DB3}" srcOrd="0" destOrd="0" presId="urn:microsoft.com/office/officeart/2008/layout/RadialCluster"/>
    <dgm:cxn modelId="{3A952C4B-BC4D-4E08-8045-D8E96C1CE886}" type="presParOf" srcId="{A01E1711-0A62-46AF-9C0A-0ABF17DD42F3}" destId="{93D6B517-E525-4AF1-A42F-6CB1A6746DF4}" srcOrd="0" destOrd="0" presId="urn:microsoft.com/office/officeart/2008/layout/RadialCluster"/>
    <dgm:cxn modelId="{DB8FF16C-F920-4E65-A0D5-130428E33C16}" type="presParOf" srcId="{93D6B517-E525-4AF1-A42F-6CB1A6746DF4}" destId="{B773A2CE-487F-4A8E-9E17-5CE437947DB3}" srcOrd="0" destOrd="0" presId="urn:microsoft.com/office/officeart/2008/layout/RadialCluster"/>
    <dgm:cxn modelId="{3E261CA6-1A98-4CF2-9641-B233F8C42DBF}" type="presParOf" srcId="{93D6B517-E525-4AF1-A42F-6CB1A6746DF4}" destId="{E2941930-FE99-4996-85D2-D5393FA88C2D}" srcOrd="1" destOrd="0" presId="urn:microsoft.com/office/officeart/2008/layout/RadialCluster"/>
    <dgm:cxn modelId="{F2A998CE-9553-4777-99B8-0EEA064FD201}" type="presParOf" srcId="{93D6B517-E525-4AF1-A42F-6CB1A6746DF4}" destId="{E59E329C-24E5-4C1B-BB79-FD1C5B8C929B}" srcOrd="2" destOrd="0" presId="urn:microsoft.com/office/officeart/2008/layout/RadialCluster"/>
    <dgm:cxn modelId="{DCF6A387-69AD-48BB-8E93-DB9B8F6B0618}" type="presParOf" srcId="{93D6B517-E525-4AF1-A42F-6CB1A6746DF4}" destId="{ADEBE47D-1D79-4EAC-8092-CE4F7EF255B9}" srcOrd="3" destOrd="0" presId="urn:microsoft.com/office/officeart/2008/layout/RadialCluster"/>
    <dgm:cxn modelId="{4859E312-6170-49EA-8A2D-9FAAC6B0FD8E}" type="presParOf" srcId="{93D6B517-E525-4AF1-A42F-6CB1A6746DF4}" destId="{A0DD078B-12C8-41C4-AEC8-30C98CA350C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3A2CE-487F-4A8E-9E17-5CE437947DB3}">
      <dsp:nvSpPr>
        <dsp:cNvPr id="0" name=""/>
        <dsp:cNvSpPr/>
      </dsp:nvSpPr>
      <dsp:spPr>
        <a:xfrm>
          <a:off x="2178735" y="2376264"/>
          <a:ext cx="3797930" cy="14934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>
              <a:solidFill>
                <a:schemeClr val="tx1"/>
              </a:solidFill>
            </a:rPr>
            <a:t>长老侍奉的责任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251641" y="2449170"/>
        <a:ext cx="3652118" cy="1347674"/>
      </dsp:txXfrm>
    </dsp:sp>
    <dsp:sp modelId="{E2941930-FE99-4996-85D2-D5393FA88C2D}">
      <dsp:nvSpPr>
        <dsp:cNvPr id="0" name=""/>
        <dsp:cNvSpPr/>
      </dsp:nvSpPr>
      <dsp:spPr>
        <a:xfrm rot="2670449">
          <a:off x="4642050" y="4347143"/>
          <a:ext cx="13620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02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E329C-24E5-4C1B-BB79-FD1C5B8C929B}">
      <dsp:nvSpPr>
        <dsp:cNvPr id="0" name=""/>
        <dsp:cNvSpPr/>
      </dsp:nvSpPr>
      <dsp:spPr>
        <a:xfrm>
          <a:off x="5511135" y="4824536"/>
          <a:ext cx="1905690" cy="12881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>
              <a:solidFill>
                <a:schemeClr val="tx1"/>
              </a:solidFill>
            </a:rPr>
            <a:t>照管神的教会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574017" y="4887418"/>
        <a:ext cx="1779926" cy="1162387"/>
      </dsp:txXfrm>
    </dsp:sp>
    <dsp:sp modelId="{ADEBE47D-1D79-4EAC-8092-CE4F7EF255B9}">
      <dsp:nvSpPr>
        <dsp:cNvPr id="0" name=""/>
        <dsp:cNvSpPr/>
      </dsp:nvSpPr>
      <dsp:spPr>
        <a:xfrm rot="7839678">
          <a:off x="2475295" y="4311130"/>
          <a:ext cx="1163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70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D078B-12C8-41C4-AEC8-30C98CA350C8}">
      <dsp:nvSpPr>
        <dsp:cNvPr id="0" name=""/>
        <dsp:cNvSpPr/>
      </dsp:nvSpPr>
      <dsp:spPr>
        <a:xfrm>
          <a:off x="1153223" y="4752510"/>
          <a:ext cx="1943124" cy="12881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>
              <a:solidFill>
                <a:schemeClr val="tx1"/>
              </a:solidFill>
            </a:rPr>
            <a:t>牧养神的群羊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216105" y="4815392"/>
        <a:ext cx="1817360" cy="116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6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8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C637-E34B-4072-9C76-540A71B9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BA5E3D-C7F7-4EC7-8FDE-DB108477F4A6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11DC-E039-4F50-833E-E93A8A6E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A33C-BE4F-4B44-9EC3-61F544C5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E133619-1092-472E-BCF5-C5D24A6AA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0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9439-769A-4EFE-8BB1-D64FABC8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7BF2D5-B5B4-4197-9F13-DB2C922AB0F5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E6915-AF6C-4089-A747-0BD1EB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BF07-29BA-476D-A1FF-927FDE0D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0D2D7DB-17DA-4823-83D8-EDEBE8843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4EC2-94A6-4EC4-A261-66B351BB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DD76AE-1ABE-4B63-A624-E4CEA7EA437E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0A2B7-B883-4516-917A-1BA78D66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97F7-91B2-4285-825E-CEF749B7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1861069-D793-4497-87FC-9365AB6F1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8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37BCD-3D82-4355-AC82-89B18AB2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EBB5A9-4C08-4E2E-AE71-B69791E00B9B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B5FB-5240-4C26-B36B-24552F58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FCED-DACE-49F6-83AD-BDEA308D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0AE0747-E555-4E4B-B837-33A19C859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12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B5396-388B-4DD9-9391-265ECA5E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2B9A98-E8BF-44EE-BAF6-A81254C9491B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4C319-53F0-4157-AE88-3E8A0588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6D509-23D3-4A71-952C-FC0C33EA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EDF6BE8D-953E-41C6-8CFF-C4B7A4547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9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618B6-44BB-4A18-8F4E-29C5D42A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0518B8-DBFD-4499-AE61-86E96AAAB2F7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684EB-5ACA-4184-A41C-7E4EC344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54D9-6A23-47C2-88BB-87732E0F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DE93249-E997-4520-A62D-A9E2CA2E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80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4CE8A-1AA1-43CD-A9A5-9533C8A0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B735E7-6966-4893-AD1C-D2FF012805F4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BB6B7-170C-4A67-888C-3F0F103B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205A-E559-48FD-BDCF-9E1F3E2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3241500-C252-4AD9-B0E8-C33699162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8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C65A2-2217-406D-91E6-830CB64B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02B8EE-EFD3-41F5-A082-DC85D6F0B333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E9840-1F91-415E-A821-2C784134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E11C-1436-4942-A33D-4AF45208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3A50E1C-B675-41AA-942E-C695184EE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0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273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34E9B-2379-4781-BB95-C68101F3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CDA924-DFB0-4AC6-BCB1-B132EF381297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33978-C8E8-4235-859C-95C542BB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F805A-8B9D-4AE9-9F52-986A550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9AD9416-8727-4032-B911-2423442FD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2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5FC13-6B46-4968-B406-0705B29F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A443DF-A861-4BC6-ABEB-75DD08AA3F5D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3F9C-6D76-4136-B551-73487AA0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A469-4C08-454B-AA3C-8888AA16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EE8F42F-930B-4C16-872A-533D8876D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7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3F46-B6D9-47BF-A186-0DE51798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ECCC7F-EEF5-4011-8E82-5D58D356938A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F35E-4C3B-4AF7-BB66-41D270FD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62FC-FF45-4699-AB16-F3CDE0E9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E579071-EE09-4668-B532-321E0D0F4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1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62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252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9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10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430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6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944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392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825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219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FC181-E1E5-4829-AF47-CAF1C04AE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12FC5E-8D20-408E-974C-729173342A8E}" type="datetimeFigureOut">
              <a:rPr lang="en-US" altLang="en-US"/>
              <a:pPr>
                <a:defRPr/>
              </a:pPr>
              <a:t>2/5/2023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597-8C07-4C1D-8F48-90EFD7202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658C-822D-4158-8FF9-0F96C193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70ED3EB-892A-498F-90B8-0D6382954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新細明體" panose="02020500000000000000" pitchFamily="18" charset="-120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18" r:id="rId1"/>
    <p:sldLayoutId id="2147487519" r:id="rId2"/>
    <p:sldLayoutId id="2147487520" r:id="rId3"/>
    <p:sldLayoutId id="2147487521" r:id="rId4"/>
    <p:sldLayoutId id="2147487522" r:id="rId5"/>
    <p:sldLayoutId id="2147487523" r:id="rId6"/>
    <p:sldLayoutId id="2147487524" r:id="rId7"/>
    <p:sldLayoutId id="2147487525" r:id="rId8"/>
    <p:sldLayoutId id="2147487526" r:id="rId9"/>
    <p:sldLayoutId id="2147487527" r:id="rId10"/>
    <p:sldLayoutId id="2147487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相关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9567"/>
          <a:stretch/>
        </p:blipFill>
        <p:spPr bwMode="auto">
          <a:xfrm>
            <a:off x="5523" y="0"/>
            <a:ext cx="9144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76017"/>
            <a:ext cx="3768155" cy="193931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859340"/>
            <a:ext cx="4326628" cy="552335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4DC5B5-9C4D-4E17-9EB3-3FCBBC8704E1}"/>
              </a:ext>
            </a:extLst>
          </p:cNvPr>
          <p:cNvSpPr txBox="1">
            <a:spLocks/>
          </p:cNvSpPr>
          <p:nvPr/>
        </p:nvSpPr>
        <p:spPr>
          <a:xfrm>
            <a:off x="-13138" y="5813815"/>
            <a:ext cx="90805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209596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耶和华对摩西说，</a:t>
            </a:r>
            <a:r>
              <a:rPr lang="zh-CN" altLang="en-US" sz="3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你从以色列的长老中招聚七十个人，</a:t>
            </a:r>
            <a:r>
              <a:rPr lang="zh-CN" altLang="en-US" sz="3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就是你所知道作百姓的长老和官长的，到我这里来，领他们到会幕前，使他们和你一同站立。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民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/Num. 11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indoor, building, government building&#10;&#10;Description automatically generated">
            <a:extLst>
              <a:ext uri="{FF2B5EF4-FFF2-40B4-BE49-F238E27FC236}">
                <a16:creationId xmlns:a16="http://schemas.microsoft.com/office/drawing/2014/main" id="{50E0EDF5-AAFC-72A0-7E5F-03ACB271D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413"/>
            <a:ext cx="4286250" cy="32194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061E54-1D23-DFC9-CCD4-F90B18921C3C}"/>
              </a:ext>
            </a:extLst>
          </p:cNvPr>
          <p:cNvSpPr txBox="1">
            <a:spLocks/>
          </p:cNvSpPr>
          <p:nvPr/>
        </p:nvSpPr>
        <p:spPr bwMode="auto">
          <a:xfrm>
            <a:off x="4716016" y="5260138"/>
            <a:ext cx="2520280" cy="5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犹太人会堂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270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0364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他们就这样行，把捐项托巴拿巴和扫罗，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送到众长老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那里。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/Acts 11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二人在各教会中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选立了长老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，又禁食祷告，就把他们交托所信的主。</a:t>
            </a:r>
            <a: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/Acts 11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88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796136" y="800700"/>
            <a:ext cx="1728192" cy="5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修道院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B7128-964B-1CF2-8BDA-BE1EA039A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" y="3338893"/>
            <a:ext cx="4599615" cy="2859650"/>
          </a:xfrm>
          <a:prstGeom prst="rect">
            <a:avLst/>
          </a:prstGeom>
        </p:spPr>
      </p:pic>
      <p:pic>
        <p:nvPicPr>
          <p:cNvPr id="8" name="Picture 7" descr="A large building with a tower&#10;&#10;Description automatically generated with medium confidence">
            <a:extLst>
              <a:ext uri="{FF2B5EF4-FFF2-40B4-BE49-F238E27FC236}">
                <a16:creationId xmlns:a16="http://schemas.microsoft.com/office/drawing/2014/main" id="{93F6E0D2-036F-4013-1F71-1B977F95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17436"/>
            <a:ext cx="4325315" cy="2870928"/>
          </a:xfrm>
          <a:prstGeom prst="rect">
            <a:avLst/>
          </a:prstGeom>
        </p:spPr>
      </p:pic>
      <p:pic>
        <p:nvPicPr>
          <p:cNvPr id="10" name="Picture 9" descr="A picture containing building, sky, outdoor, stone&#10;&#10;Description automatically generated">
            <a:extLst>
              <a:ext uri="{FF2B5EF4-FFF2-40B4-BE49-F238E27FC236}">
                <a16:creationId xmlns:a16="http://schemas.microsoft.com/office/drawing/2014/main" id="{50FF0F49-F2B2-BF64-1321-02B93231F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7"/>
            <a:ext cx="5580112" cy="2824835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8E25B8D8-453F-90AF-7C68-91DE7E746304}"/>
              </a:ext>
            </a:extLst>
          </p:cNvPr>
          <p:cNvSpPr txBox="1">
            <a:spLocks/>
          </p:cNvSpPr>
          <p:nvPr/>
        </p:nvSpPr>
        <p:spPr bwMode="auto">
          <a:xfrm>
            <a:off x="755576" y="6226043"/>
            <a:ext cx="1728192" cy="5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大学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D9B9EAC-4E91-96BD-4BA9-212A09B0DA06}"/>
              </a:ext>
            </a:extLst>
          </p:cNvPr>
          <p:cNvSpPr txBox="1">
            <a:spLocks/>
          </p:cNvSpPr>
          <p:nvPr/>
        </p:nvSpPr>
        <p:spPr bwMode="auto">
          <a:xfrm>
            <a:off x="6300192" y="6271190"/>
            <a:ext cx="1728192" cy="5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神学院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515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7247DEF0-540D-1D06-E29F-4FC6797432D6}"/>
              </a:ext>
            </a:extLst>
          </p:cNvPr>
          <p:cNvSpPr/>
          <p:nvPr/>
        </p:nvSpPr>
        <p:spPr>
          <a:xfrm>
            <a:off x="345549" y="4462532"/>
            <a:ext cx="8452902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352A449F-0BB5-C3B6-202F-802A2947ED00}"/>
              </a:ext>
            </a:extLst>
          </p:cNvPr>
          <p:cNvSpPr/>
          <p:nvPr/>
        </p:nvSpPr>
        <p:spPr>
          <a:xfrm>
            <a:off x="7805587" y="401630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34293DF-F29D-FA35-C41B-E7FAFC529FB1}"/>
              </a:ext>
            </a:extLst>
          </p:cNvPr>
          <p:cNvSpPr/>
          <p:nvPr/>
        </p:nvSpPr>
        <p:spPr>
          <a:xfrm>
            <a:off x="922357" y="400826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190E15E-C71B-F081-3544-85337C237464}"/>
              </a:ext>
            </a:extLst>
          </p:cNvPr>
          <p:cNvSpPr/>
          <p:nvPr/>
        </p:nvSpPr>
        <p:spPr>
          <a:xfrm>
            <a:off x="2690667" y="400826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080C8B6-DEAC-662A-EA5E-E8D2901B199C}"/>
              </a:ext>
            </a:extLst>
          </p:cNvPr>
          <p:cNvSpPr/>
          <p:nvPr/>
        </p:nvSpPr>
        <p:spPr>
          <a:xfrm>
            <a:off x="4493159" y="4033082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710CD62-E2BC-B5C7-8E52-5C435B7EFD8F}"/>
              </a:ext>
            </a:extLst>
          </p:cNvPr>
          <p:cNvSpPr/>
          <p:nvPr/>
        </p:nvSpPr>
        <p:spPr>
          <a:xfrm>
            <a:off x="6090196" y="402916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52B7BCE-D9C7-FC31-3733-419081704134}"/>
              </a:ext>
            </a:extLst>
          </p:cNvPr>
          <p:cNvSpPr txBox="1">
            <a:spLocks/>
          </p:cNvSpPr>
          <p:nvPr/>
        </p:nvSpPr>
        <p:spPr bwMode="auto">
          <a:xfrm>
            <a:off x="694855" y="742929"/>
            <a:ext cx="672985" cy="31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以色列长老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9DC1BDE-5980-282A-37F7-8F9C7D4654BD}"/>
              </a:ext>
            </a:extLst>
          </p:cNvPr>
          <p:cNvSpPr txBox="1">
            <a:spLocks/>
          </p:cNvSpPr>
          <p:nvPr/>
        </p:nvSpPr>
        <p:spPr bwMode="auto">
          <a:xfrm>
            <a:off x="2630990" y="790653"/>
            <a:ext cx="630619" cy="30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会堂长老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A231FCF8-55B2-FF19-2D00-8252D9E81E67}"/>
              </a:ext>
            </a:extLst>
          </p:cNvPr>
          <p:cNvSpPr txBox="1">
            <a:spLocks/>
          </p:cNvSpPr>
          <p:nvPr/>
        </p:nvSpPr>
        <p:spPr bwMode="auto">
          <a:xfrm>
            <a:off x="4330148" y="1212908"/>
            <a:ext cx="483704" cy="11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初期教会长老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9CC1C900-2184-76DA-FDCC-34DF45E61371}"/>
              </a:ext>
            </a:extLst>
          </p:cNvPr>
          <p:cNvSpPr txBox="1">
            <a:spLocks/>
          </p:cNvSpPr>
          <p:nvPr/>
        </p:nvSpPr>
        <p:spPr bwMode="auto">
          <a:xfrm>
            <a:off x="5967615" y="742929"/>
            <a:ext cx="483704" cy="24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长老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主教和牧师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7737292-2B60-F6AA-16A6-DA43DD79E295}"/>
              </a:ext>
            </a:extLst>
          </p:cNvPr>
          <p:cNvSpPr txBox="1">
            <a:spLocks/>
          </p:cNvSpPr>
          <p:nvPr/>
        </p:nvSpPr>
        <p:spPr bwMode="auto">
          <a:xfrm>
            <a:off x="2167758" y="1703919"/>
            <a:ext cx="463232" cy="11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被掳时期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9EE9DF0D-9D44-8038-CA61-21CB7D35BAAC}"/>
              </a:ext>
            </a:extLst>
          </p:cNvPr>
          <p:cNvSpPr txBox="1">
            <a:spLocks/>
          </p:cNvSpPr>
          <p:nvPr/>
        </p:nvSpPr>
        <p:spPr bwMode="auto">
          <a:xfrm>
            <a:off x="7627429" y="1032610"/>
            <a:ext cx="483704" cy="22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牧师和长老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551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88101B-2905-1A7F-E4C7-082C79AEB0D3}"/>
              </a:ext>
            </a:extLst>
          </p:cNvPr>
          <p:cNvGraphicFramePr/>
          <p:nvPr/>
        </p:nvGraphicFramePr>
        <p:xfrm>
          <a:off x="323528" y="116632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7FC34AFA-8A56-4C81-A45E-9047961AD0A4}"/>
              </a:ext>
            </a:extLst>
          </p:cNvPr>
          <p:cNvSpPr txBox="1">
            <a:spLocks/>
          </p:cNvSpPr>
          <p:nvPr/>
        </p:nvSpPr>
        <p:spPr bwMode="auto">
          <a:xfrm>
            <a:off x="0" y="620688"/>
            <a:ext cx="61654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一、长老侍奉的责任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83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、牧养神的群羊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我这作长老，作基督受苦的见证，同享后来所要显现之荣耀的，劝你们中间与我同作长老的人。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务要</a:t>
            </a:r>
            <a:r>
              <a:rPr lang="zh-CN" altLang="en-US" sz="4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牧养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在你们中间</a:t>
            </a:r>
            <a:r>
              <a:rPr lang="zh-CN" altLang="en-US" sz="4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神的群羊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/1Peter 5:1-2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99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他们吃完了早饭，耶稣对西门彼得说，约翰的儿子西门你爱我比这些更深吗？彼得说，主阿，是的。你知道我爱你。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耶稣对他说，你喂养我的小羊。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耶稣第二次又对他说，约翰的儿子西门，你爱我吗？彼得说，主阿，是的。你知道我爱你。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耶稣说，你牧养我的羊。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第三次对他说，约翰的儿子西门，你爱我吗？彼得因为耶稣第三次对他说，你爱我吗？就忧愁，对耶稣说，主阿，你是无所不知的，你知道我爱你。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耶稣说，你喂养我的羊。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21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15-17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45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51520" y="1124744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喂养：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教导和宣讲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牧养：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照顾、保护、辅导、医治、探访、倾听和引导等等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25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1124744"/>
            <a:ext cx="9036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、照管：按着神的旨意照管神的教会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保罗从米利都打发人往以弗所去，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请教会的长老来。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28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圣灵立你们作全群的监督，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你们就当为自己谨慎，也为全群谨慎，牧养神的教会，就是他用自己血所买来的。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/Acts 20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28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47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522442" y="4752758"/>
            <a:ext cx="7200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监督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CE70F8-A355-9826-67DB-6F43E1AA76AB}"/>
              </a:ext>
            </a:extLst>
          </p:cNvPr>
          <p:cNvSpPr txBox="1">
            <a:spLocks/>
          </p:cNvSpPr>
          <p:nvPr/>
        </p:nvSpPr>
        <p:spPr bwMode="auto">
          <a:xfrm>
            <a:off x="2765550" y="4242743"/>
            <a:ext cx="52920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对内：警戒、引导、劝勉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D19F47E-DE92-A046-8719-0D360B7E8D0E}"/>
              </a:ext>
            </a:extLst>
          </p:cNvPr>
          <p:cNvSpPr txBox="1">
            <a:spLocks/>
          </p:cNvSpPr>
          <p:nvPr/>
        </p:nvSpPr>
        <p:spPr bwMode="auto">
          <a:xfrm>
            <a:off x="2765550" y="5764088"/>
            <a:ext cx="5292080" cy="12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对外：分辨、制止、抵挡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A005308-EF5D-DB5C-401B-69B18DE3EA12}"/>
              </a:ext>
            </a:extLst>
          </p:cNvPr>
          <p:cNvSpPr/>
          <p:nvPr/>
        </p:nvSpPr>
        <p:spPr>
          <a:xfrm>
            <a:off x="2479656" y="4725145"/>
            <a:ext cx="285894" cy="172819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19FA639-3046-84F8-4F45-164833F8734A}"/>
              </a:ext>
            </a:extLst>
          </p:cNvPr>
          <p:cNvSpPr txBox="1">
            <a:spLocks/>
          </p:cNvSpPr>
          <p:nvPr/>
        </p:nvSpPr>
        <p:spPr bwMode="auto">
          <a:xfrm>
            <a:off x="0" y="764704"/>
            <a:ext cx="9144000" cy="18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28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圣灵立你们作全群的监督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，你们就当为自己谨慎，也为全群谨慎，牧养神的教会，就是他用自己血所买来的。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29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我知道我去之后，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必有凶暴的豺狼，进入你们中间，不爱惜羊群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。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A0B18EA-E7F2-26A2-EFC1-7F92DE52F557}"/>
              </a:ext>
            </a:extLst>
          </p:cNvPr>
          <p:cNvSpPr txBox="1">
            <a:spLocks/>
          </p:cNvSpPr>
          <p:nvPr/>
        </p:nvSpPr>
        <p:spPr bwMode="auto">
          <a:xfrm>
            <a:off x="5436096" y="3130776"/>
            <a:ext cx="3168352" cy="5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徒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20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28-29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  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369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71C84-2BE8-77CB-96D8-9F1A1F1AB49E}"/>
              </a:ext>
            </a:extLst>
          </p:cNvPr>
          <p:cNvSpPr txBox="1"/>
          <p:nvPr/>
        </p:nvSpPr>
        <p:spPr>
          <a:xfrm>
            <a:off x="27709" y="6927"/>
            <a:ext cx="9178636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5400" b="1" i="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5400" b="1" i="0" dirty="0">
                <a:solidFill>
                  <a:srgbClr val="000000"/>
                </a:solidFill>
                <a:effectLst/>
                <a:latin typeface="system-ui"/>
              </a:rPr>
              <a:t>我 這 作 長 老 、 作 基 督 受 苦 的 見 證 、 同 享 後 來 所 要 顯 現 之 榮 耀 的 ， 勸 你 們 中 間 與 我 同 作 長 老 的 人 ：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5 The elders which are among you I exhort, who am also an elder, and a witness of the sufferings of Christ, and also a partaker of the glory that shall be revealed:</a:t>
            </a:r>
          </a:p>
        </p:txBody>
      </p:sp>
    </p:spTree>
    <p:extLst>
      <p:ext uri="{BB962C8B-B14F-4D97-AF65-F5344CB8AC3E}">
        <p14:creationId xmlns:p14="http://schemas.microsoft.com/office/powerpoint/2010/main" val="22814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334D1C3-2DCB-FB9E-4E2B-FBC59369C5CD}"/>
              </a:ext>
            </a:extLst>
          </p:cNvPr>
          <p:cNvGrpSpPr/>
          <p:nvPr/>
        </p:nvGrpSpPr>
        <p:grpSpPr>
          <a:xfrm>
            <a:off x="952913" y="836712"/>
            <a:ext cx="7406719" cy="5953790"/>
            <a:chOff x="198622" y="497258"/>
            <a:chExt cx="6200272" cy="623158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40A86B-4C71-3CD2-E2FA-529348887D60}"/>
                </a:ext>
              </a:extLst>
            </p:cNvPr>
            <p:cNvSpPr/>
            <p:nvPr/>
          </p:nvSpPr>
          <p:spPr>
            <a:xfrm rot="2721766" flipV="1">
              <a:off x="3179744" y="4851908"/>
              <a:ext cx="776140" cy="382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346521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B204E5-B475-884C-BF7A-BD7118473FAC}"/>
                </a:ext>
              </a:extLst>
            </p:cNvPr>
            <p:cNvSpPr/>
            <p:nvPr/>
          </p:nvSpPr>
          <p:spPr>
            <a:xfrm>
              <a:off x="3572004" y="3478212"/>
              <a:ext cx="735757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735757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6E408F0-51CB-8CBE-EA0A-60952FA1913C}"/>
                </a:ext>
              </a:extLst>
            </p:cNvPr>
            <p:cNvSpPr/>
            <p:nvPr/>
          </p:nvSpPr>
          <p:spPr>
            <a:xfrm rot="18990220">
              <a:off x="3519711" y="2128693"/>
              <a:ext cx="548150" cy="3084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578638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B82F4E-FC9F-F0FA-CF3D-A0C703288F15}"/>
                </a:ext>
              </a:extLst>
            </p:cNvPr>
            <p:cNvSpPr/>
            <p:nvPr/>
          </p:nvSpPr>
          <p:spPr>
            <a:xfrm>
              <a:off x="198622" y="2046617"/>
              <a:ext cx="3521183" cy="3051192"/>
            </a:xfrm>
            <a:prstGeom prst="ellipse">
              <a:avLst/>
            </a:prstGeom>
            <a:blipFill>
              <a:blip r:embed="rId2"/>
              <a:srcRect/>
              <a:stretch>
                <a:fillRect t="-5000" b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FB0D91-E827-BC96-2165-5E9F1B8C03B1}"/>
                </a:ext>
              </a:extLst>
            </p:cNvPr>
            <p:cNvSpPr/>
            <p:nvPr/>
          </p:nvSpPr>
          <p:spPr>
            <a:xfrm rot="20961028">
              <a:off x="3748003" y="497258"/>
              <a:ext cx="2619948" cy="1753169"/>
            </a:xfrm>
            <a:custGeom>
              <a:avLst/>
              <a:gdLst>
                <a:gd name="connsiteX0" fmla="*/ 0 w 2812347"/>
                <a:gd name="connsiteY0" fmla="*/ 876585 h 1753169"/>
                <a:gd name="connsiteX1" fmla="*/ 1406174 w 2812347"/>
                <a:gd name="connsiteY1" fmla="*/ 0 h 1753169"/>
                <a:gd name="connsiteX2" fmla="*/ 2812348 w 2812347"/>
                <a:gd name="connsiteY2" fmla="*/ 876585 h 1753169"/>
                <a:gd name="connsiteX3" fmla="*/ 1406174 w 2812347"/>
                <a:gd name="connsiteY3" fmla="*/ 1753170 h 1753169"/>
                <a:gd name="connsiteX4" fmla="*/ 0 w 2812347"/>
                <a:gd name="connsiteY4" fmla="*/ 876585 h 175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347" h="1753169">
                  <a:moveTo>
                    <a:pt x="0" y="876585"/>
                  </a:moveTo>
                  <a:cubicBezTo>
                    <a:pt x="0" y="392460"/>
                    <a:pt x="629566" y="0"/>
                    <a:pt x="1406174" y="0"/>
                  </a:cubicBezTo>
                  <a:cubicBezTo>
                    <a:pt x="2182782" y="0"/>
                    <a:pt x="2812348" y="392460"/>
                    <a:pt x="2812348" y="876585"/>
                  </a:cubicBezTo>
                  <a:cubicBezTo>
                    <a:pt x="2812348" y="1360710"/>
                    <a:pt x="2182782" y="1753170"/>
                    <a:pt x="1406174" y="1753170"/>
                  </a:cubicBezTo>
                  <a:cubicBezTo>
                    <a:pt x="629566" y="1753170"/>
                    <a:pt x="0" y="1360710"/>
                    <a:pt x="0" y="8765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274" tIns="275161" rIns="430274" bIns="275161" numCol="1" spcCol="1270" anchor="ctr" anchorCtr="0">
              <a:noAutofit/>
            </a:bodyPr>
            <a:lstStyle/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不是勉强，  </a:t>
              </a:r>
              <a:endPara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乃是甘心</a:t>
              </a:r>
              <a:r>
                <a:rPr kumimoji="0" lang="zh-CN" alt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。</a:t>
              </a: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812C2-CE97-5D1B-03FA-7EDEF5DF2F1B}"/>
                </a:ext>
              </a:extLst>
            </p:cNvPr>
            <p:cNvSpPr/>
            <p:nvPr/>
          </p:nvSpPr>
          <p:spPr>
            <a:xfrm>
              <a:off x="4191426" y="2682555"/>
              <a:ext cx="2207468" cy="1753169"/>
            </a:xfrm>
            <a:custGeom>
              <a:avLst/>
              <a:gdLst>
                <a:gd name="connsiteX0" fmla="*/ 0 w 2207468"/>
                <a:gd name="connsiteY0" fmla="*/ 876585 h 1753169"/>
                <a:gd name="connsiteX1" fmla="*/ 1103734 w 2207468"/>
                <a:gd name="connsiteY1" fmla="*/ 0 h 1753169"/>
                <a:gd name="connsiteX2" fmla="*/ 2207468 w 2207468"/>
                <a:gd name="connsiteY2" fmla="*/ 876585 h 1753169"/>
                <a:gd name="connsiteX3" fmla="*/ 1103734 w 2207468"/>
                <a:gd name="connsiteY3" fmla="*/ 1753170 h 1753169"/>
                <a:gd name="connsiteX4" fmla="*/ 0 w 2207468"/>
                <a:gd name="connsiteY4" fmla="*/ 876585 h 175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468" h="1753169">
                  <a:moveTo>
                    <a:pt x="0" y="876585"/>
                  </a:moveTo>
                  <a:cubicBezTo>
                    <a:pt x="0" y="392460"/>
                    <a:pt x="494159" y="0"/>
                    <a:pt x="1103734" y="0"/>
                  </a:cubicBezTo>
                  <a:cubicBezTo>
                    <a:pt x="1713309" y="0"/>
                    <a:pt x="2207468" y="392460"/>
                    <a:pt x="2207468" y="876585"/>
                  </a:cubicBezTo>
                  <a:cubicBezTo>
                    <a:pt x="2207468" y="1360710"/>
                    <a:pt x="1713309" y="1753170"/>
                    <a:pt x="1103734" y="1753170"/>
                  </a:cubicBezTo>
                  <a:cubicBezTo>
                    <a:pt x="494159" y="1753170"/>
                    <a:pt x="0" y="1360710"/>
                    <a:pt x="0" y="8765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691" tIns="275161" rIns="341691" bIns="275161" numCol="1" spcCol="1270" anchor="ctr" anchorCtr="0">
              <a:noAutofit/>
            </a:bodyPr>
            <a:lstStyle/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不是贪财，</a:t>
              </a:r>
              <a:endPara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乃是乐意。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3DC550-31ED-610B-2791-50DE7BD778EE}"/>
                </a:ext>
              </a:extLst>
            </p:cNvPr>
            <p:cNvSpPr/>
            <p:nvPr/>
          </p:nvSpPr>
          <p:spPr>
            <a:xfrm rot="503061">
              <a:off x="3358219" y="4645723"/>
              <a:ext cx="2835091" cy="2083116"/>
            </a:xfrm>
            <a:custGeom>
              <a:avLst/>
              <a:gdLst>
                <a:gd name="connsiteX0" fmla="*/ 0 w 3404620"/>
                <a:gd name="connsiteY0" fmla="*/ 1041558 h 2083116"/>
                <a:gd name="connsiteX1" fmla="*/ 1702310 w 3404620"/>
                <a:gd name="connsiteY1" fmla="*/ 0 h 2083116"/>
                <a:gd name="connsiteX2" fmla="*/ 3404620 w 3404620"/>
                <a:gd name="connsiteY2" fmla="*/ 1041558 h 2083116"/>
                <a:gd name="connsiteX3" fmla="*/ 1702310 w 3404620"/>
                <a:gd name="connsiteY3" fmla="*/ 2083116 h 2083116"/>
                <a:gd name="connsiteX4" fmla="*/ 0 w 3404620"/>
                <a:gd name="connsiteY4" fmla="*/ 1041558 h 20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4620" h="2083116">
                  <a:moveTo>
                    <a:pt x="0" y="1041558"/>
                  </a:moveTo>
                  <a:cubicBezTo>
                    <a:pt x="0" y="466321"/>
                    <a:pt x="762150" y="0"/>
                    <a:pt x="1702310" y="0"/>
                  </a:cubicBezTo>
                  <a:cubicBezTo>
                    <a:pt x="2642470" y="0"/>
                    <a:pt x="3404620" y="466321"/>
                    <a:pt x="3404620" y="1041558"/>
                  </a:cubicBezTo>
                  <a:cubicBezTo>
                    <a:pt x="3404620" y="1616795"/>
                    <a:pt x="2642470" y="2083116"/>
                    <a:pt x="1702310" y="2083116"/>
                  </a:cubicBezTo>
                  <a:cubicBezTo>
                    <a:pt x="762150" y="2083116"/>
                    <a:pt x="0" y="1616795"/>
                    <a:pt x="0" y="10415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7010" tIns="323480" rIns="517010" bIns="323480" numCol="1" spcCol="1270" anchor="ctr" anchorCtr="0">
              <a:noAutofit/>
            </a:bodyPr>
            <a:lstStyle/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不是辖制，  </a:t>
              </a:r>
              <a:endPara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    </a:t>
              </a:r>
              <a:r>
                <a:rPr kumimoji="0" lang="zh-CN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乃是榜样。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27CF51F-075F-135A-E3FD-1E7D35EB622C}"/>
              </a:ext>
            </a:extLst>
          </p:cNvPr>
          <p:cNvSpPr txBox="1">
            <a:spLocks/>
          </p:cNvSpPr>
          <p:nvPr/>
        </p:nvSpPr>
        <p:spPr bwMode="auto">
          <a:xfrm>
            <a:off x="-12263" y="354338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二、长老侍奉的原则：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911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03649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、不出于勉强，乃是出于甘心。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务要牧养在你们中间神的群羊，按着神旨意照管他们。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不是出于勉强，乃是出于甘心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。也不是因为贪财，乃是出于乐意。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也不是辖制所托付你们的，乃是作群羊的榜样。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/1Peter 5:2-3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974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404664"/>
            <a:ext cx="9036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、不是因为贪财，乃是出于乐意。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务要牧养在你们中间神的群羊，按着神旨意照管他们。不是出于勉强，乃是出于甘心。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也不是因为贪财，乃是出于乐意。</a:t>
            </a: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也不是辖制所托付你们的，乃是作群羊的榜样。</a:t>
            </a: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/1Peter 5:2-3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64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0364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、不要辖制，乃是作群羊的榜样。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务要牧养在你们中间神的群羊，按着神旨意照管他们。不是出于勉强，乃是出于甘心。也不是因为贪财，乃是出于乐意。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也不是辖制所托付你们的，乃是作群羊的榜样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/1Peter 5:2-3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50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1124744"/>
            <a:ext cx="9036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我这作长老，作基督受苦的见证，同享后来所要显现之荣耀的，劝你们中间与我同作长老的人。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/1Peter 5:2-3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、温和谦卑：我这作长老的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劝你们中间与我同作长老的人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、活出生命的见证：作基督受苦的见证。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、信心坚定：同享后来所要显现之荣耀。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56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40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404664"/>
            <a:ext cx="90364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一、长老侍奉的责任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、牧养神的教会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、照管：按着神的旨意照管神的教会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二、长老侍奉的原则</a:t>
            </a:r>
            <a:b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、不出于勉强，乃是出于甘心。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、不要贪财，要有热情。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、不要辖制，要立榜样。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、温和谦卑：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我这作长老的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劝你们中间与我同作长老的人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、活出生命的见证：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作基督受苦的见证。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、信心坚定：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同享后来所要显现之荣耀。</a:t>
            </a:r>
          </a:p>
        </p:txBody>
      </p:sp>
    </p:spTree>
    <p:extLst>
      <p:ext uri="{BB962C8B-B14F-4D97-AF65-F5344CB8AC3E}">
        <p14:creationId xmlns:p14="http://schemas.microsoft.com/office/powerpoint/2010/main" val="2429694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71C84-2BE8-77CB-96D8-9F1A1F1AB49E}"/>
              </a:ext>
            </a:extLst>
          </p:cNvPr>
          <p:cNvSpPr txBox="1"/>
          <p:nvPr/>
        </p:nvSpPr>
        <p:spPr>
          <a:xfrm>
            <a:off x="27709" y="6927"/>
            <a:ext cx="917863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4800" b="1" i="0" dirty="0">
                <a:solidFill>
                  <a:srgbClr val="000000"/>
                </a:solidFill>
                <a:effectLst/>
                <a:latin typeface="system-ui"/>
              </a:rPr>
              <a:t>務 要 牧 養 在 你 們 中 間 神 的 群 羊 ， 按 著 神 旨 意 照 管 他 們 ； 不 是 出 於 勉 強 ， 乃 是 出 於 甘 心 ； 也 不 是 因 為 貪 財 ， 乃 是 出 於 樂 意 ；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Feed the flock of God which is among you, taking the oversight thereof, not by constraint, but willingly; not for filthy lucre, but of a ready mind;</a:t>
            </a:r>
          </a:p>
        </p:txBody>
      </p:sp>
    </p:spTree>
    <p:extLst>
      <p:ext uri="{BB962C8B-B14F-4D97-AF65-F5344CB8AC3E}">
        <p14:creationId xmlns:p14="http://schemas.microsoft.com/office/powerpoint/2010/main" val="4220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71C84-2BE8-77CB-96D8-9F1A1F1AB49E}"/>
              </a:ext>
            </a:extLst>
          </p:cNvPr>
          <p:cNvSpPr txBox="1"/>
          <p:nvPr/>
        </p:nvSpPr>
        <p:spPr>
          <a:xfrm>
            <a:off x="27709" y="6927"/>
            <a:ext cx="917863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4800" b="1" i="0" dirty="0">
                <a:solidFill>
                  <a:srgbClr val="000000"/>
                </a:solidFill>
                <a:effectLst/>
                <a:latin typeface="system-ui"/>
              </a:rPr>
              <a:t>也 不 是 轄 制 所 託 付 你 們 的 ， 乃 是 作 群 羊 的 榜 樣 。 </a:t>
            </a:r>
            <a:r>
              <a:rPr lang="en-US" altLang="zh-TW" sz="4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4800" b="1" i="0" dirty="0">
                <a:solidFill>
                  <a:srgbClr val="000000"/>
                </a:solidFill>
                <a:effectLst/>
                <a:latin typeface="system-ui"/>
              </a:rPr>
              <a:t>到 了 牧 長 顯 現 的 時 候 ， 你 們 必 得 那 永 不 衰 殘 的 榮 耀 冠 冕 。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Neither as being lords over God's heritage, but being examples to the flock.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And when the chief Shepherd shall appear, ye shall receive a crown of glory that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system-ui"/>
              </a:rPr>
              <a:t>fadeth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 not away.</a:t>
            </a:r>
          </a:p>
        </p:txBody>
      </p:sp>
    </p:spTree>
    <p:extLst>
      <p:ext uri="{BB962C8B-B14F-4D97-AF65-F5344CB8AC3E}">
        <p14:creationId xmlns:p14="http://schemas.microsoft.com/office/powerpoint/2010/main" val="238565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66"/>
            <a:ext cx="9143999" cy="6878966"/>
          </a:xfrm>
          <a:prstGeom prst="rect">
            <a:avLst/>
          </a:prstGeom>
        </p:spPr>
      </p:pic>
      <p:sp>
        <p:nvSpPr>
          <p:cNvPr id="392195" name="Title 1"/>
          <p:cNvSpPr>
            <a:spLocks noGrp="1"/>
          </p:cNvSpPr>
          <p:nvPr>
            <p:ph type="title"/>
          </p:nvPr>
        </p:nvSpPr>
        <p:spPr>
          <a:xfrm>
            <a:off x="17078" y="2209558"/>
            <a:ext cx="9109841" cy="1676642"/>
          </a:xfrm>
        </p:spPr>
        <p:txBody>
          <a:bodyPr/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彼得对教会领袖的劝勉</a:t>
            </a:r>
            <a:endParaRPr lang="en-US" altLang="en-US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7251A9F7-053B-46D2-807D-1BD29314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390" y="8746"/>
            <a:ext cx="33919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Sermon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1963743E-278D-4EB4-B42D-E105CC2F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632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 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</a:rPr>
              <a:t>讲员</a:t>
            </a:r>
            <a:r>
              <a:rPr lang="en-US" altLang="zh-CN" sz="4000" dirty="0">
                <a:solidFill>
                  <a:schemeClr val="bg1"/>
                </a:solidFill>
              </a:rPr>
              <a:t>:</a:t>
            </a:r>
            <a:r>
              <a:rPr lang="zh-CN" altLang="en-US" sz="4000" dirty="0">
                <a:solidFill>
                  <a:schemeClr val="bg1"/>
                </a:solidFill>
              </a:rPr>
              <a:t>	</a:t>
            </a:r>
            <a:r>
              <a:rPr lang="zh-CN" altLang="en-US" sz="3600" b="1" dirty="0">
                <a:solidFill>
                  <a:schemeClr val="bg1"/>
                </a:solidFill>
              </a:rPr>
              <a:t>田靈慧牧師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0166" cy="17641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55440" y="914400"/>
            <a:ext cx="4074160" cy="1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新細明體" panose="02020500000000000000" pitchFamily="18" charset="-120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8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证道</a:t>
            </a:r>
            <a:endParaRPr lang="en-US" altLang="en-US" sz="8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彼得对教会领袖的劝勉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800" b="1" dirty="0">
                <a:solidFill>
                  <a:srgbClr val="FFFF00"/>
                </a:solidFill>
              </a:rPr>
              <a:t/>
            </a:r>
            <a:br>
              <a:rPr lang="en-US" altLang="zh-CN" sz="800" b="1" dirty="0">
                <a:solidFill>
                  <a:srgbClr val="FFFF00"/>
                </a:solidFill>
              </a:rPr>
            </a:br>
            <a:r>
              <a:rPr lang="zh-CN" altLang="en-US" sz="4000" b="1" dirty="0">
                <a:solidFill>
                  <a:srgbClr val="FFFF00"/>
                </a:solidFill>
              </a:rPr>
              <a:t>彼前</a:t>
            </a:r>
            <a:r>
              <a:rPr lang="en-US" altLang="zh-CN" sz="4000" b="1" dirty="0">
                <a:solidFill>
                  <a:srgbClr val="FFFF00"/>
                </a:solidFill>
              </a:rPr>
              <a:t>5</a:t>
            </a:r>
            <a:r>
              <a:rPr lang="zh-CN" altLang="en-US" sz="4000" b="1" dirty="0">
                <a:solidFill>
                  <a:srgbClr val="FFFF00"/>
                </a:solidFill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</a:rPr>
              <a:t>1-4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56555C9C-AF44-7627-643E-00DF3F92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683568" y="476672"/>
            <a:ext cx="83529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他们身处百般的试炼中（一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被诬告为作恶的（三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又有火炼的试验临到（四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280C7EA-51AF-561C-1BF2-6C0D3B53AED0}"/>
              </a:ext>
            </a:extLst>
          </p:cNvPr>
          <p:cNvSpPr/>
          <p:nvPr/>
        </p:nvSpPr>
        <p:spPr>
          <a:xfrm>
            <a:off x="258867" y="697552"/>
            <a:ext cx="432048" cy="244827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89DFC-1B7A-6FD3-CEED-08F48BCD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70569"/>
            <a:ext cx="4286249" cy="258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87E93-97D1-F6A2-380C-01AB13AD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16" y="4270569"/>
            <a:ext cx="42862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683568" y="0"/>
            <a:ext cx="835292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基督也为你们受过苦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，给你们留下榜样，叫你们跟随他的脚踪行”（二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“在耶稣基督显现的时候，得着称赞、荣耀、尊贵”（一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）。</a:t>
            </a:r>
            <a:endParaRPr lang="zh-CN" altLang="en-US" sz="3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280C7EA-51AF-561C-1BF2-6C0D3B53AED0}"/>
              </a:ext>
            </a:extLst>
          </p:cNvPr>
          <p:cNvSpPr/>
          <p:nvPr/>
        </p:nvSpPr>
        <p:spPr>
          <a:xfrm>
            <a:off x="232988" y="1124744"/>
            <a:ext cx="432048" cy="244827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3203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1823</Words>
  <Application>Microsoft Office PowerPoint</Application>
  <PresentationFormat>On-screen Show (4:3)</PresentationFormat>
  <Paragraphs>54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等线</vt:lpstr>
      <vt:lpstr>等线 Light</vt:lpstr>
      <vt:lpstr>新細明體</vt:lpstr>
      <vt:lpstr>宋体</vt:lpstr>
      <vt:lpstr>system-ui</vt:lpstr>
      <vt:lpstr>汉仪中楷简</vt:lpstr>
      <vt:lpstr>Arial</vt:lpstr>
      <vt:lpstr>Calibri</vt:lpstr>
      <vt:lpstr>Calibri Light</vt:lpstr>
      <vt:lpstr>Times New Roman</vt:lpstr>
      <vt:lpstr>3_Office Theme</vt:lpstr>
      <vt:lpstr>15_Office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彼得对教会领袖的劝勉</vt:lpstr>
      <vt:lpstr>彼得对教会领袖的劝勉  彼前5：1-4</vt:lpstr>
      <vt:lpstr>祈祷/Prayer</vt:lpstr>
      <vt:lpstr>他们身处百般的试炼中（一6），  被诬告为作恶的（三16），  又有火炼的试验临到（四12）   </vt:lpstr>
      <vt:lpstr>   “基督也为你们受过苦，给你们留下榜样，叫你们跟随他的脚踪行”（二21），  “在耶稣基督显现的时候，得着称赞、荣耀、尊贵”（一7）。</vt:lpstr>
      <vt:lpstr>16耶和华对摩西说，你从以色列的长老中招聚七十个人，就是你所知道作百姓的长老和官长的，到我这里来，领他们到会幕前，使他们和你一同站立。                                       民/Num. 11：16</vt:lpstr>
      <vt:lpstr>30他们就这样行，把捐项托巴拿巴和扫罗，送到众长老那里。                                         徒/Acts 11：30   23二人在各教会中选立了长老，又禁食祷告，就把他们交托所信的主。                                           徒/Acts 11：30</vt:lpstr>
      <vt:lpstr>修道院</vt:lpstr>
      <vt:lpstr>PowerPoint Presentation</vt:lpstr>
      <vt:lpstr>PowerPoint Presentation</vt:lpstr>
      <vt:lpstr>1、牧养神的群羊  1我这作长老，作基督受苦的见证，同享后来所要显现之荣耀的，劝你们中间与我同作长老的人。   2 务要牧养在你们中间神的群羊。                                     彼前/1Peter 5:1-2</vt:lpstr>
      <vt:lpstr>15他们吃完了早饭，耶稣对西门彼得说，约翰的儿子西门你爱我比这些更深吗？彼得说，主阿，是的。你知道我爱你。耶稣对他说，你喂养我的小羊。 16耶稣第二次又对他说，约翰的儿子西门，你爱我吗？彼得说，主阿，是的。你知道我爱你。耶稣说，你牧养我的羊。 17第三次对他说，约翰的儿子西门，你爱我吗？彼得因为耶稣第三次对他说，你爱我吗？就忧愁，对耶稣说，主阿，你是无所不知的，你知道我爱你。耶稣说，你喂养我的羊。                                     约/John 21：15-17</vt:lpstr>
      <vt:lpstr>喂养：教导和宣讲  牧养：照顾、保护、辅导、医治、探访、倾听和引导等等 </vt:lpstr>
      <vt:lpstr>2、照管：按着神的旨意照管神的教会  17保罗从米利都打发人往以弗所去，请教会的长老来。  28圣灵立你们作全群的监督，你们就当为自己谨慎，也为全群谨慎，牧养神的教会，就是他用自己血所买来的。                          徒/Acts 20：17；28 </vt:lpstr>
      <vt:lpstr>监督   </vt:lpstr>
      <vt:lpstr>PowerPoint Presentation</vt:lpstr>
      <vt:lpstr>1、不出于勉强，乃是出于甘心。  2务要牧养在你们中间神的群羊，按着神旨意照管他们。不是出于勉强，乃是出于甘心。也不是因为贪财，乃是出于乐意。  3也不是辖制所托付你们的，乃是作群羊的榜样。                                 彼前/1Peter 5:2-3</vt:lpstr>
      <vt:lpstr>2、不是因为贪财，乃是出于乐意。  2务要牧养在你们中间神的群羊，按着神旨意照管他们。不是出于勉强，乃是出于甘心。也不是因为贪财，乃是出于乐意。  3也不是辖制所托付你们的，乃是作群羊的榜样。                                                 彼前/1Peter 5:2-3</vt:lpstr>
      <vt:lpstr>3、不要辖制，乃是作群羊的榜样。  2务要牧养在你们中间神的群羊，按着神旨意照管他们。不是出于勉强，乃是出于甘心。也不是因为贪财，乃是出于乐意。  3也不是辖制所托付你们的，乃是作群羊的榜样。                                       彼前/1Peter 5:2-3</vt:lpstr>
      <vt:lpstr>1我这作长老，作基督受苦的见证，同享后来所要显现之荣耀的，劝你们中间与我同作长老的人。                                     彼前/1Peter 5:2-3  A、温和谦卑：我这作长老的……劝你们中间与我同作长老的人  B、活出生命的见证：作基督受苦的见证。  C、信心坚定：同享后来所要显现之荣耀。</vt:lpstr>
      <vt:lpstr>总结 Summary</vt:lpstr>
      <vt:lpstr>一、长老侍奉的责任 1、牧养神的教会 2、照管：按着神的旨意照管神的教会  二、长老侍奉的原则 1、不出于勉强，乃是出于甘心。 2、不要贪财，要有热情。 3、不要辖制，要立榜样。  A、温和谦卑：我这作长老的……劝你们中间与我同作长老的人 B、活出生命的见证：作基督受苦的见证。 C、信心坚定：同享后来所要显现之荣耀。</vt:lpstr>
      <vt:lpstr>祈祷/Prayer</vt:lpstr>
    </vt:vector>
  </TitlesOfParts>
  <Company>THIG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eli</cp:lastModifiedBy>
  <cp:revision>676</cp:revision>
  <dcterms:created xsi:type="dcterms:W3CDTF">2012-02-03T13:37:34Z</dcterms:created>
  <dcterms:modified xsi:type="dcterms:W3CDTF">2023-02-05T21:37:06Z</dcterms:modified>
</cp:coreProperties>
</file>