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288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257CC-A6A8-45C0-ABA0-B11271A55E4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3AEAB-F72C-425F-8FB0-D93C9243F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50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3AEAB-F72C-425F-8FB0-D93C9243FC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38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3AEAB-F72C-425F-8FB0-D93C9243FC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49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3AEAB-F72C-425F-8FB0-D93C9243FC2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05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3AEAB-F72C-425F-8FB0-D93C9243FC2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53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3AEAB-F72C-425F-8FB0-D93C9243FC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95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3AEAB-F72C-425F-8FB0-D93C9243FC2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64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AB57A-B269-0CFF-8DFD-5671A68EA13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9699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0419588" y="914400"/>
            <a:ext cx="164592" cy="1165860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966960" y="1216152"/>
            <a:ext cx="1069848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119199"/>
            <a:ext cx="8503920" cy="82484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5000" b="1" i="0">
                <a:solidFill>
                  <a:srgbClr val="FFFFFF"/>
                </a:solidFill>
                <a:latin typeface="Microsoft YaHei"/>
              </a:defRPr>
            </a:pPr>
            <a:r>
              <a:rPr dirty="0" err="1"/>
              <a:t>智慧面对人生的苦难</a:t>
            </a:r>
            <a:r>
              <a:rPr lang="en-US" dirty="0"/>
              <a:t> (</a:t>
            </a:r>
            <a:r>
              <a:rPr lang="en-US" sz="5000" b="1" dirty="0" err="1">
                <a:solidFill>
                  <a:srgbClr val="FFFFFF"/>
                </a:solidFill>
                <a:latin typeface="Microsoft YaHei"/>
              </a:rPr>
              <a:t>逆境</a:t>
            </a:r>
            <a:r>
              <a:rPr lang="en-US" sz="5000" b="1" dirty="0">
                <a:solidFill>
                  <a:srgbClr val="FFFFFF"/>
                </a:solidFill>
                <a:latin typeface="Microsoft YaHei"/>
              </a:rPr>
              <a:t>)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7955279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600" b="1" i="0">
                <a:solidFill>
                  <a:srgbClr val="B78F4C"/>
                </a:solidFill>
                <a:latin typeface="Microsoft YaHei"/>
              </a:defRPr>
            </a:pPr>
            <a:r>
              <a:t>传道书 7:1–14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063240"/>
            <a:ext cx="9601200" cy="10515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FFFFFF"/>
                </a:solidFill>
                <a:latin typeface="Microsoft YaHei"/>
              </a:defRPr>
            </a:pPr>
            <a:r>
              <a:t>从“谁知道什么与他有益呢？”到“遭患难的日子你当思想”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2310" y="4443984"/>
            <a:ext cx="10962640" cy="1705610"/>
          </a:xfrm>
          <a:prstGeom prst="roundRect">
            <a:avLst/>
          </a:prstGeom>
          <a:solidFill>
            <a:srgbClr val="334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065056"/>
            <a:ext cx="11008360" cy="455509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6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遇亨通的日子你当喜乐；遭患难的日子你当思想</a:t>
            </a:r>
            <a:r>
              <a:rPr dirty="0"/>
              <a:t>。”——</a:t>
            </a:r>
            <a:r>
              <a:rPr dirty="0" err="1"/>
              <a:t>传道书</a:t>
            </a:r>
            <a:r>
              <a:rPr dirty="0"/>
              <a:t> 7:14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从“拥有多少”到“怎样活”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人很自然地问：我还能得到什么？怎样让生活更顺利？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传道者把问题转向更深处：在有限的人生里，我怎样在神面前活得有智慧？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“贪爱银子的，不因得银子知足；贪爱丰富的，也不因得利益知足。”——传道书 5:10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从第6章进入第7章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第6章问：什么对人真正有益？财富、地位、享受、长寿，都不能成为最终保障。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第7章开始回答：真正有益的，不一定是拥有更多、痛苦更少，而是从神而来的智慧。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“人一生虚度的日子，就如影儿经过，谁知道什么与他有益呢？”——传道书 6:12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苦难：智慧生命的课堂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圣经并不美化痛苦，也没有叫我们主动寻找苦难。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但神能使用我们无法避免的苦难，使我们数算日子、重新排序、学习信靠。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“求你指教我们怎样数算自己的日子，好叫我们得着智慧的心。”——诗篇 90:12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10652760" y="1444752"/>
            <a:ext cx="438912" cy="438912"/>
          </a:xfrm>
          <a:prstGeom prst="ellipse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Isosceles Triangle 11"/>
          <p:cNvSpPr/>
          <p:nvPr/>
        </p:nvSpPr>
        <p:spPr>
          <a:xfrm rot="10800000">
            <a:off x="10058400" y="1856232"/>
            <a:ext cx="1645920" cy="914400"/>
          </a:xfrm>
          <a:prstGeom prst="triangl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7:1｜美名胜过美好的膏油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“美名”代表一个人在神和人面前长期形成的品格、信誉与见证。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你是什么样的人，比你拥有什么更重要；生命留下的香气，比外在包装更长久。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4088" y="4233672"/>
            <a:ext cx="10863072" cy="2002536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502143"/>
            <a:ext cx="10724388" cy="120956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名誉强如美好的膏油；人死的日子胜过人生的日子</a:t>
            </a:r>
            <a:r>
              <a:rPr dirty="0"/>
              <a:t>。”</a:t>
            </a:r>
            <a:endParaRPr lang="en-US" dirty="0"/>
          </a:p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lang="en-US" dirty="0"/>
              <a:t> A good name is better than fine perfume, and the day of death better than the day of birth.</a:t>
            </a:r>
            <a:r>
              <a:rPr dirty="0"/>
              <a:t>——</a:t>
            </a:r>
            <a:r>
              <a:rPr dirty="0" err="1"/>
              <a:t>传道书</a:t>
            </a:r>
            <a:r>
              <a:rPr dirty="0"/>
              <a:t> 7:1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忠心到底比好的开始更重要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“人死的日子胜过人生的日子”不是悲观，而是从终点衡量人生。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人生真正的价值，不只在于开始时有多少潜力，而在于是否忠心跑完神所托付的道路。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“那美好的仗我已经打过了，当跑的路我已经跑尽了，所信的道我已经守住了。”——提摩太后书 4:7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7:2｜遭丧之家使人思想终局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宴乐容易使人暂时忘记生命有限；遭丧之家却迫使我们面对人人都要面对的终局。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死亡不是叫我们停止生活，而是帮助我们更认真、更真实、更有优先次序地生活。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40" y="4279392"/>
            <a:ext cx="10830560" cy="2337308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6150" y="4483711"/>
            <a:ext cx="10293350" cy="197900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往遭丧的家去，强如往宴乐的家去；因为死是众人的结局，活人也必将这事放在心上</a:t>
            </a:r>
            <a:r>
              <a:rPr dirty="0"/>
              <a:t>。”</a:t>
            </a:r>
            <a:r>
              <a:rPr lang="en-US" sz="2500" dirty="0">
                <a:solidFill>
                  <a:srgbClr val="FFFFFF"/>
                </a:solidFill>
                <a:latin typeface="Microsoft YaHei"/>
              </a:rPr>
              <a:t>It is better to go to a house of mourning than to go to a house of feasting, for death is the destiny of every man; the living should take this to heart.</a:t>
            </a:r>
            <a:endParaRPr lang="en-US" dirty="0"/>
          </a:p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——</a:t>
            </a:r>
            <a:r>
              <a:rPr dirty="0" err="1"/>
              <a:t>传道书</a:t>
            </a:r>
            <a:r>
              <a:rPr dirty="0"/>
              <a:t> 7:2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360152" y="1554480"/>
            <a:ext cx="109728" cy="777240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058400" y="1755648"/>
            <a:ext cx="713232" cy="109728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生命有限，所以重新排序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当我们知道生命像云雾，许多原本很大的争执、面子、得失会变小。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与神的关系、家人、饶恕、福音、爱与忠心，却会重新成为真正重要的事。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“你们的生命是什么呢？你们原来是一片云雾，出现少时就不见了。”——雅各书 4:14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7:3–4｜忧愁也能成为恩典的工具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喜乐是神的恩典；但圣经也提醒我们，有些功课只有在忧伤中才会认真学习。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眼泪常使人停止表演、面对内心，并重新思想自己与神、与人的关系。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184650"/>
            <a:ext cx="10863072" cy="1630934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2800" y="4557344"/>
            <a:ext cx="10708640" cy="82484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忧愁强如喜笑；因为面带愁容，终必使心喜乐。智慧人的心在遭丧之</a:t>
            </a:r>
            <a:r>
              <a:rPr lang="ja-JP" altLang="en-US" dirty="0"/>
              <a:t>家</a:t>
            </a:r>
            <a:r>
              <a:rPr lang="en-US" dirty="0"/>
              <a:t>。</a:t>
            </a:r>
            <a:r>
              <a:rPr lang="en-US" sz="2500" dirty="0" err="1">
                <a:solidFill>
                  <a:srgbClr val="FFFFFF"/>
                </a:solidFill>
                <a:latin typeface="Microsoft YaHei"/>
              </a:rPr>
              <a:t>愚昧人的心，在快乐之家</a:t>
            </a:r>
            <a:r>
              <a:rPr lang="en-US" sz="2500" dirty="0">
                <a:solidFill>
                  <a:srgbClr val="FFFFFF"/>
                </a:solidFill>
                <a:latin typeface="Microsoft YaHei"/>
              </a:rPr>
              <a:t>。”</a:t>
            </a:r>
            <a:r>
              <a:rPr dirty="0"/>
              <a:t>——</a:t>
            </a:r>
            <a:r>
              <a:rPr dirty="0" err="1"/>
              <a:t>传道书</a:t>
            </a:r>
            <a:r>
              <a:rPr dirty="0"/>
              <a:t> 7:3–4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患难可以产生属灵成长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苦难本身不是救主，也不会自动使人更属灵；有人受苦后反而更刚硬。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但当我们在苦难中转向神，祂能使患难产生忍耐、老练和更深的盼望。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“患难生忍耐，忍耐生老练，老练生盼望。”——罗马书 5:3–4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10</a:t>
            </a:r>
          </a:p>
        </p:txBody>
      </p:sp>
      <p:sp>
        <p:nvSpPr>
          <p:cNvPr id="11" name="Oval 10"/>
          <p:cNvSpPr/>
          <p:nvPr/>
        </p:nvSpPr>
        <p:spPr>
          <a:xfrm>
            <a:off x="9738360" y="1828800"/>
            <a:ext cx="731520" cy="384048"/>
          </a:xfrm>
          <a:prstGeom prst="ellips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149840" y="1645920"/>
            <a:ext cx="822960" cy="502920"/>
          </a:xfrm>
          <a:prstGeom prst="ellips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652760" y="1847088"/>
            <a:ext cx="658368" cy="347472"/>
          </a:xfrm>
          <a:prstGeom prst="ellips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881360" y="1435608"/>
            <a:ext cx="384048" cy="384048"/>
          </a:xfrm>
          <a:prstGeom prst="ellipse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苦难打破“我能掌控”的幻觉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顺境容易让我们以为，只要计划得够好、能力够强，就可以掌控人生。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有时神允许我们来到能力尽头，使我们从倚靠自己转向倚靠叫死人复活的神。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“叫我们不靠自己，只靠叫死人复活的神。”——哥林多后书 1:9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7:5｜智慧愿意接受责备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愚昧人只喜欢听让自己舒服的话；智慧人愿意让真理指出自己的盲点。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真正爱我们的人，不一定只肯定我们；有时忠实的责备，正是神保护我们的方式。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“听智慧人的责备，强如听愚昧人的歌唱。”——传道书 7:5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7:6｜不要用快乐麻醉灵魂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荆棘燃烧时声音很响、火焰很大，却很快熄灭；这正像没有根基的快乐。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娱乐可以暂时转移注意力，却不能回答罪、死亡、意义和永恒这些最深的问题。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“愚昧人的笑声，好像锅下烧荆棘的爆声；这也是虚空。”——传道书 7:6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7:7｜压力和利益会扭曲判断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长期受压、委屈或利益诱惑，都可能让原本有智慧的人做出错误决定。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rPr dirty="0" err="1"/>
              <a:t>苦难不是犯罪的许可证；别人做错，也不能成为我们失去原则的理由</a:t>
            </a:r>
            <a:r>
              <a:rPr dirty="0"/>
              <a:t>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0560" y="4114800"/>
            <a:ext cx="10746740" cy="1809750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4381659"/>
            <a:ext cx="10863072" cy="120956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勒索使智慧人变为愚妄；贿赂能败坏人的慧心</a:t>
            </a:r>
            <a:r>
              <a:rPr dirty="0"/>
              <a:t>。”</a:t>
            </a:r>
            <a:endParaRPr lang="en-US" dirty="0"/>
          </a:p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lang="en-US" sz="2500" dirty="0">
                <a:solidFill>
                  <a:srgbClr val="FFFFFF"/>
                </a:solidFill>
                <a:latin typeface="Microsoft YaHei"/>
              </a:rPr>
              <a:t>Extortion turns a wise man into a fool, and a bribe corrupts the heart.</a:t>
            </a:r>
            <a:br>
              <a:rPr lang="en-US" sz="2500" i="1" dirty="0">
                <a:solidFill>
                  <a:srgbClr val="FFFFFF"/>
                </a:solidFill>
                <a:latin typeface="Microsoft YaHei"/>
              </a:rPr>
            </a:br>
            <a:r>
              <a:rPr dirty="0"/>
              <a:t>——</a:t>
            </a:r>
            <a:r>
              <a:rPr dirty="0" err="1"/>
              <a:t>传道书</a:t>
            </a:r>
            <a:r>
              <a:rPr dirty="0"/>
              <a:t> 7:7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7:8｜终局强如起头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开始一件事往往令人兴奋；真正困难的是在漫长、缓慢、看不见结果时仍然忠心。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骄傲要求神照我的时间表；忍耐则相信神的时间和道路高过我的计划。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7116" y="4279392"/>
            <a:ext cx="10809732" cy="2029968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512430"/>
            <a:ext cx="10121138" cy="159428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事情的终局强如事情的起头；存心忍耐的，胜过居心骄傲的</a:t>
            </a:r>
            <a:r>
              <a:rPr dirty="0"/>
              <a:t>。”</a:t>
            </a:r>
            <a:endParaRPr lang="en-US" dirty="0"/>
          </a:p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lang="en-US" sz="2500" dirty="0">
                <a:solidFill>
                  <a:srgbClr val="FFFFFF"/>
                </a:solidFill>
                <a:latin typeface="Microsoft YaHei"/>
              </a:rPr>
              <a:t>The end of a matter is better than its beginning, and patience is better than pride.</a:t>
            </a:r>
            <a:br>
              <a:rPr lang="en-US" sz="2500" i="1" dirty="0">
                <a:solidFill>
                  <a:srgbClr val="FFFFFF"/>
                </a:solidFill>
                <a:latin typeface="Microsoft YaHei"/>
              </a:rPr>
            </a:br>
            <a:r>
              <a:rPr dirty="0"/>
              <a:t>——</a:t>
            </a:r>
            <a:r>
              <a:rPr dirty="0" err="1"/>
              <a:t>传道书</a:t>
            </a:r>
            <a:r>
              <a:rPr dirty="0"/>
              <a:t> 7:8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15</a:t>
            </a:r>
          </a:p>
        </p:txBody>
      </p:sp>
      <p:sp>
        <p:nvSpPr>
          <p:cNvPr id="11" name="Oval 10"/>
          <p:cNvSpPr/>
          <p:nvPr/>
        </p:nvSpPr>
        <p:spPr>
          <a:xfrm>
            <a:off x="10652760" y="1444752"/>
            <a:ext cx="438912" cy="438912"/>
          </a:xfrm>
          <a:prstGeom prst="ellipse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Isosceles Triangle 11"/>
          <p:cNvSpPr/>
          <p:nvPr/>
        </p:nvSpPr>
        <p:spPr>
          <a:xfrm rot="10800000">
            <a:off x="10058400" y="1856232"/>
            <a:ext cx="1645920" cy="914400"/>
          </a:xfrm>
          <a:prstGeom prst="triangl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7:9｜苦难中特别防备怒气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智慧人也会生气，但不会让怒气控制思想、言语和决定。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可以让怒气成为访客，却不要让它成为主人；特别不要在愤怒中作重大决定。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40" y="4233673"/>
            <a:ext cx="10671048" cy="2154427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2950" y="4679946"/>
            <a:ext cx="10440162" cy="120956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你不要心里急躁恼怒，因为恼怒存在愚昧人的怀中</a:t>
            </a:r>
            <a:r>
              <a:rPr dirty="0"/>
              <a:t>。”</a:t>
            </a:r>
            <a:endParaRPr lang="en-US" dirty="0"/>
          </a:p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lang="en-US" sz="2500" dirty="0">
                <a:solidFill>
                  <a:srgbClr val="FFFFFF"/>
                </a:solidFill>
                <a:latin typeface="Microsoft YaHei"/>
              </a:rPr>
              <a:t>Do not be quickly provoked in your spirit, for anger resides in the lap of fools.</a:t>
            </a:r>
            <a:r>
              <a:rPr dirty="0"/>
              <a:t>——</a:t>
            </a:r>
            <a:r>
              <a:rPr dirty="0" err="1"/>
              <a:t>传道书</a:t>
            </a:r>
            <a:r>
              <a:rPr dirty="0"/>
              <a:t> 7:9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7:10｜不要把过去理想化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人在困难中很容易说：“以前比现在好。”但记忆常常选择性地美化过去。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以色列人记得埃及的鱼，却忘了奴役的鞭子；智慧问的是：今天神要我怎样忠心？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94504"/>
            <a:ext cx="10287000" cy="82484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lang="en-US" sz="2500" i="1" dirty="0" err="1">
                <a:solidFill>
                  <a:srgbClr val="FFFFFF"/>
                </a:solidFill>
                <a:latin typeface="Microsoft YaHei"/>
              </a:rPr>
              <a:t>不要说：先前的日子强过如今的日子，是什么缘故呢？你这样问，不是出于智慧</a:t>
            </a:r>
            <a:r>
              <a:rPr dirty="0"/>
              <a:t>。”——</a:t>
            </a:r>
            <a:r>
              <a:rPr dirty="0" err="1"/>
              <a:t>传道书</a:t>
            </a:r>
            <a:r>
              <a:rPr dirty="0"/>
              <a:t> 7:10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7:11–12｜智慧比财富更宝贵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财富确实能提供许多现实保护，圣经并不否认金钱的实际作用。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但钱可以买医疗服务却不能保证健康；可以买房子却不能保证家庭幸福；智慧的价值更深。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2217928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117423"/>
            <a:ext cx="10287000" cy="197900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endParaRPr lang="en-US" dirty="0"/>
          </a:p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endParaRPr lang="en-US" dirty="0"/>
          </a:p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lang="en-US" sz="2500" i="1" dirty="0">
                <a:solidFill>
                  <a:srgbClr val="FFFFFF"/>
                </a:solidFill>
                <a:latin typeface="Microsoft YaHei"/>
              </a:rPr>
              <a:t>智慧和产业并好，而且见天日的人,得智慧更为有益。因为智慧护庇人，好像银钱护庇人一样；惟独智慧能保全智慧人的生命。这就是知识的益处</a:t>
            </a:r>
            <a:r>
              <a:rPr dirty="0"/>
              <a:t>。”——</a:t>
            </a:r>
            <a:r>
              <a:rPr dirty="0" err="1"/>
              <a:t>传道书</a:t>
            </a:r>
            <a:r>
              <a:rPr dirty="0"/>
              <a:t> 7:11–12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真正的保障是什么？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财富告诉我：我拥有什么；经验告诉我：我过去学会了什么。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智慧告诉我：如何使用神所赐的一切；信心更提醒我，最终的保障不是资源，而是神自己。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“你要专心仰赖耶和华，不可倚靠自己的聪明。”——箴言 3:5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7:13｜你要察看神的作为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面对无法改变的“曲”，智慧的第一步不是更用力地控制，而是停下来察看神的作为。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rPr dirty="0" err="1"/>
              <a:t>这不是消极放弃，而是承认人的有限，在神的主权中寻找自己当尽的责任</a:t>
            </a:r>
            <a:r>
              <a:rPr dirty="0"/>
              <a:t>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“你要察看神的作为；因神使为曲的，谁能变为直呢？”——传道书 7:13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360152" y="1554480"/>
            <a:ext cx="109728" cy="777240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058400" y="1755648"/>
            <a:ext cx="713232" cy="109728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神的主权与人的责任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神的主权不等于神喜悦罪恶；人的罪仍然是人的责任，神也不被恶试探。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十字架最清楚显明：人的恶真实存在，神却能在其中成就祂更高、更美的救赎旨意。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“我们晓得万事都互相效力，叫爱神的人得益处。”——罗马书 8:28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7:14｜两种日子，两种回应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亨通的日子：喜乐、感恩，不把恩典当作理所当然，也不因顺利而骄傲。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患难的日子：思想、反省、寻求神，不只问“什么时候结束”，也问“神在教我什么”。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334256"/>
            <a:ext cx="10863072" cy="190195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309783"/>
            <a:ext cx="10287000" cy="1594283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endParaRPr lang="en-US" dirty="0"/>
          </a:p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dirty="0" err="1"/>
              <a:t>遇亨通的日子你当喜乐；遭患难的日子你当思想；因为神使这两样并列。</a:t>
            </a:r>
            <a:r>
              <a:rPr lang="en-US" sz="2500" i="1" dirty="0" err="1">
                <a:solidFill>
                  <a:srgbClr val="FFFFFF"/>
                </a:solidFill>
                <a:latin typeface="Microsoft YaHei"/>
              </a:rPr>
              <a:t>因为神使这两样并列，为的是叫人查不出身后有什么事</a:t>
            </a:r>
            <a:r>
              <a:rPr lang="en-US" sz="2500" i="1" dirty="0">
                <a:solidFill>
                  <a:srgbClr val="FFFFFF"/>
                </a:solidFill>
                <a:latin typeface="Microsoft YaHei"/>
              </a:rPr>
              <a:t>。</a:t>
            </a:r>
            <a:r>
              <a:rPr dirty="0"/>
              <a:t>”——</a:t>
            </a:r>
            <a:r>
              <a:rPr dirty="0" err="1"/>
              <a:t>传道书</a:t>
            </a:r>
            <a:r>
              <a:rPr dirty="0"/>
              <a:t> 7:14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22</a:t>
            </a:r>
          </a:p>
        </p:txBody>
      </p:sp>
      <p:sp>
        <p:nvSpPr>
          <p:cNvPr id="11" name="Oval 10"/>
          <p:cNvSpPr/>
          <p:nvPr/>
        </p:nvSpPr>
        <p:spPr>
          <a:xfrm>
            <a:off x="9738360" y="1828800"/>
            <a:ext cx="731520" cy="384048"/>
          </a:xfrm>
          <a:prstGeom prst="ellips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149840" y="1645920"/>
            <a:ext cx="822960" cy="502920"/>
          </a:xfrm>
          <a:prstGeom prst="ellips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652760" y="1847088"/>
            <a:ext cx="658368" cy="347472"/>
          </a:xfrm>
          <a:prstGeom prst="ellips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881360" y="1435608"/>
            <a:ext cx="384048" cy="384048"/>
          </a:xfrm>
          <a:prstGeom prst="ellipse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神使这两样并列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成熟的信仰能够同时接受春天与冬天、得到与失去、笑与哭，而不因此否认神的良善。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环境改变，神仍然是神；我们的盼望最终不是环境永远顺利，而是神永不改变。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591056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94503"/>
            <a:ext cx="10287000" cy="82484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/>
              <a:t>“</a:t>
            </a:r>
            <a:r>
              <a:rPr lang="en-US" sz="2500" i="1" dirty="0" err="1">
                <a:solidFill>
                  <a:srgbClr val="FFFFFF"/>
                </a:solidFill>
                <a:latin typeface="Microsoft YaHei"/>
              </a:rPr>
              <a:t>虽然无花果树不发旺，葡萄树不结果</a:t>
            </a:r>
            <a:r>
              <a:rPr lang="en-US" sz="2500" i="1" dirty="0">
                <a:solidFill>
                  <a:srgbClr val="FFFFFF"/>
                </a:solidFill>
                <a:latin typeface="Microsoft YaHei"/>
              </a:rPr>
              <a:t>……</a:t>
            </a:r>
            <a:endParaRPr lang="en-US" dirty="0"/>
          </a:p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dirty="0" err="1"/>
              <a:t>然而，我要因耶和华欢欣，因救我的神喜乐</a:t>
            </a:r>
            <a:r>
              <a:rPr dirty="0"/>
              <a:t>。”——</a:t>
            </a:r>
            <a:r>
              <a:rPr dirty="0" err="1"/>
              <a:t>哈巴谷书</a:t>
            </a:r>
            <a:r>
              <a:rPr dirty="0"/>
              <a:t> 3:18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为什么神不让我们知道明天？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如果我们知道所有明天，也许会更依赖知识，而不是依赖神；未来的未知训练每天的信靠。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信心不是“我知道明天会发生什么”，而是“我知道谁掌管明天”。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“不要为明天忧虑，因为明天自有明天的忧虑。”——马太福音 6:34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24</a:t>
            </a:r>
          </a:p>
        </p:txBody>
      </p:sp>
      <p:sp>
        <p:nvSpPr>
          <p:cNvPr id="11" name="Oval 10"/>
          <p:cNvSpPr/>
          <p:nvPr/>
        </p:nvSpPr>
        <p:spPr>
          <a:xfrm>
            <a:off x="10652760" y="1444752"/>
            <a:ext cx="438912" cy="438912"/>
          </a:xfrm>
          <a:prstGeom prst="ellipse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Isosceles Triangle 11"/>
          <p:cNvSpPr/>
          <p:nvPr/>
        </p:nvSpPr>
        <p:spPr>
          <a:xfrm rot="10800000">
            <a:off x="10058400" y="1856232"/>
            <a:ext cx="1645920" cy="914400"/>
          </a:xfrm>
          <a:prstGeom prst="triangle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福音：基督进入我们的苦难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福音不是给我们一个解释所有苦难原因的公式，而是给我们一位进入苦难的救主。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86868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基督被拒绝、受苦、死亡，并从死里复活；因此死亡不是信徒故事的最后一句。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“复活在我，生命也在我；信我的人虽然死了，也必复活。”——约翰福音 11:25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738360" y="1600200"/>
            <a:ext cx="841248" cy="594360"/>
          </a:xfrm>
          <a:prstGeom prst="rect">
            <a:avLst/>
          </a:prstGeom>
          <a:solidFill>
            <a:srgbClr val="FFFFFF"/>
          </a:solidFill>
          <a:ln>
            <a:solidFill>
              <a:srgbClr val="B78F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597896" y="1600200"/>
            <a:ext cx="841248" cy="594360"/>
          </a:xfrm>
          <a:prstGeom prst="rect">
            <a:avLst/>
          </a:prstGeom>
          <a:solidFill>
            <a:srgbClr val="FFFFFF"/>
          </a:solidFill>
          <a:ln>
            <a:solidFill>
              <a:srgbClr val="B78F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552176" y="1600200"/>
            <a:ext cx="73152" cy="6217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课堂讨论｜面对人生的终局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1. 如果今天为自己写一句“墓志铭”，你最希望别人怎样评价你的一生？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2. 传道书7:1–2怎样帮助我们重新排列今天生活的优先次序？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“死是众人的结局，活人也必将这事放在心上。”——传道书 7:2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课堂讨论｜苦难与生命塑造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3. 过去有没有一件当时很痛苦、后来却成为神教导你的事情？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4. 困难迟迟没有解决时，我是否愿意问：“神要在我里面改变什么？”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“我受苦是与我有益，为要使我学习你的律例。”——诗篇 119:71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课堂讨论｜责备、忍耐与怒气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5. 当别人指出我的问题时，我第一反应是辩护、愤怒，还是愿意聆听？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6. 现在有没有一件事使我很急、很生气？7:8–9会怎样帮助我回应？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“存心忍耐的，胜过居心骄傲的。”——传道书 7:8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课堂讨论｜财富、智慧与倚靠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7. 我目前最容易倚靠的是金钱、经验、关系、健康，还是神？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8. 有哪些人生问题是钱可以帮助，却不能真正解决的？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“惟独智慧能保全智慧人的生命。这就是知识的益处。”——传道书 7:12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698480" cy="65836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t>课堂讨论｜亨通与患难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98448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2788920"/>
            <a:ext cx="10863072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481328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9. 在亨通的日子，我是否真正感恩，而不是把恩典看成理所当然？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971800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t>10. 在患难的日子，我能否从环境转向神，察看祂的作为？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4462272"/>
            <a:ext cx="10863072" cy="1353312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4626864"/>
            <a:ext cx="10287000" cy="9601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t>“遇亨通的日子你当喜乐；遭患难的日子你当思想。”——传道书 7:14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r"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584E0-F987-1A07-BFE8-025DCA9BC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032842-2C64-4CFF-F6B9-E2F447EBA35B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78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DD5228-F35B-08E4-89B5-AEB88A903727}"/>
              </a:ext>
            </a:extLst>
          </p:cNvPr>
          <p:cNvSpPr txBox="1"/>
          <p:nvPr/>
        </p:nvSpPr>
        <p:spPr>
          <a:xfrm>
            <a:off x="520700" y="448164"/>
            <a:ext cx="10928350" cy="122495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3800" b="1" i="0">
                <a:solidFill>
                  <a:srgbClr val="243548"/>
                </a:solidFill>
                <a:latin typeface="Microsoft YaHei"/>
              </a:defRPr>
            </a:pPr>
            <a:r>
              <a:rPr lang="en-US" sz="3800" b="1" dirty="0" err="1">
                <a:solidFill>
                  <a:srgbClr val="243548"/>
                </a:solidFill>
                <a:latin typeface="Microsoft YaHei"/>
              </a:rPr>
              <a:t>苦难不是人生最后的答案</a:t>
            </a:r>
            <a:endParaRPr lang="en-US" sz="3800" b="1" dirty="0">
              <a:solidFill>
                <a:srgbClr val="243548"/>
              </a:solidFill>
              <a:latin typeface="Microsoft YaHe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800" b="1" i="0">
                <a:solidFill>
                  <a:srgbClr val="243548"/>
                </a:solidFill>
                <a:latin typeface="Microsoft YaHei"/>
              </a:defRPr>
            </a:pPr>
            <a:endParaRPr kumimoji="0" lang="zh-CN" altLang="en-US" sz="3800" b="1" i="0" u="none" strike="noStrike" kern="1200" cap="none" spc="0" normalizeH="0" baseline="0" noProof="0" dirty="0">
              <a:ln>
                <a:noFill/>
              </a:ln>
              <a:solidFill>
                <a:srgbClr val="243548"/>
              </a:solidFill>
              <a:effectLst/>
              <a:uLnTx/>
              <a:uFillTx/>
              <a:latin typeface="Microsoft YaHei"/>
              <a:ea typeface="+mn-ea"/>
              <a:cs typeface="+mn-c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35BF052-6960-2DDA-1C18-5B1E3B3D6CF6}"/>
              </a:ext>
            </a:extLst>
          </p:cNvPr>
          <p:cNvSpPr/>
          <p:nvPr/>
        </p:nvSpPr>
        <p:spPr>
          <a:xfrm>
            <a:off x="593090" y="1230100"/>
            <a:ext cx="10928350" cy="1394228"/>
          </a:xfrm>
          <a:prstGeom prst="roundRect">
            <a:avLst/>
          </a:prstGeom>
          <a:solidFill>
            <a:srgbClr val="FFFFFF"/>
          </a:solidFill>
          <a:ln>
            <a:solidFill>
              <a:srgbClr val="EFEA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8F538-5014-88BF-5071-2BA71B985683}"/>
              </a:ext>
            </a:extLst>
          </p:cNvPr>
          <p:cNvSpPr txBox="1"/>
          <p:nvPr/>
        </p:nvSpPr>
        <p:spPr>
          <a:xfrm>
            <a:off x="896112" y="1264274"/>
            <a:ext cx="10287000" cy="13942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 b="0" i="0">
                <a:solidFill>
                  <a:srgbClr val="2D2D2D"/>
                </a:solidFill>
                <a:latin typeface="Microsoft YaHei"/>
              </a:defRPr>
            </a:pPr>
            <a:r>
              <a:rPr kumimoji="0" lang="zh-CN" alt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2D2D2D"/>
                </a:solidFill>
                <a:effectLst/>
                <a:uLnTx/>
                <a:uFillTx/>
                <a:latin typeface="Microsoft YaHei"/>
                <a:ea typeface="+mn-ea"/>
                <a:cs typeface="+mn-cs"/>
              </a:rPr>
              <a:t>当我们遇见亨通的日子：不要骄傲，要感恩；当我们遇见患难的日子：不要绝望，要思想；当我们看不见明天：不要恐惧，要信靠。</a:t>
            </a:r>
            <a:endParaRPr kumimoji="0" sz="2900" b="1" i="0" u="none" strike="noStrike" kern="1200" cap="none" spc="0" normalizeH="0" baseline="0" noProof="0" dirty="0">
              <a:ln>
                <a:noFill/>
              </a:ln>
              <a:solidFill>
                <a:srgbClr val="2D2D2D"/>
              </a:solidFill>
              <a:effectLst/>
              <a:uLnTx/>
              <a:uFillTx/>
              <a:latin typeface="Microsoft YaHei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18711D0-111E-9035-EAA5-F4E8C7A6A011}"/>
              </a:ext>
            </a:extLst>
          </p:cNvPr>
          <p:cNvSpPr/>
          <p:nvPr/>
        </p:nvSpPr>
        <p:spPr>
          <a:xfrm>
            <a:off x="470281" y="3924300"/>
            <a:ext cx="10928350" cy="1942084"/>
          </a:xfrm>
          <a:prstGeom prst="roundRect">
            <a:avLst/>
          </a:prstGeom>
          <a:solidFill>
            <a:srgbClr val="2435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A377EB-E7FA-9F0E-AF72-80532AE6FF79}"/>
              </a:ext>
            </a:extLst>
          </p:cNvPr>
          <p:cNvSpPr txBox="1"/>
          <p:nvPr/>
        </p:nvSpPr>
        <p:spPr>
          <a:xfrm>
            <a:off x="896112" y="4731694"/>
            <a:ext cx="10076688" cy="82484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>
              <a:defRPr sz="2500" b="0" i="1">
                <a:solidFill>
                  <a:srgbClr val="FFFFFF"/>
                </a:solidFill>
                <a:latin typeface="Microsoft YaHei"/>
              </a:defRPr>
            </a:pPr>
            <a:r>
              <a:rPr lang="en-US" sz="2500" i="1" dirty="0">
                <a:solidFill>
                  <a:srgbClr val="FFFFFF"/>
                </a:solidFill>
                <a:latin typeface="Microsoft YaHei"/>
              </a:rPr>
              <a:t>“</a:t>
            </a:r>
            <a:r>
              <a:rPr lang="en-US" sz="2500" i="1" dirty="0" err="1">
                <a:solidFill>
                  <a:srgbClr val="FFFFFF"/>
                </a:solidFill>
                <a:latin typeface="Microsoft YaHei"/>
              </a:rPr>
              <a:t>敬畏耶和华是智慧的开端；认识至圣者便是聪明</a:t>
            </a:r>
            <a:r>
              <a:rPr lang="en-US" sz="2500" i="1" dirty="0">
                <a:solidFill>
                  <a:srgbClr val="FFFFFF"/>
                </a:solidFill>
                <a:latin typeface="Microsoft YaHei"/>
              </a:rPr>
              <a:t>。”</a:t>
            </a:r>
            <a:r>
              <a:rPr lang="en-US" sz="2500" b="1" i="1" dirty="0">
                <a:solidFill>
                  <a:srgbClr val="FFFFFF"/>
                </a:solidFill>
                <a:latin typeface="Microsoft YaHei"/>
              </a:rPr>
              <a:t>  ——</a:t>
            </a:r>
            <a:r>
              <a:rPr lang="en-US" sz="2500" b="1" i="1" dirty="0" err="1">
                <a:solidFill>
                  <a:srgbClr val="FFFFFF"/>
                </a:solidFill>
                <a:latin typeface="Microsoft YaHei"/>
              </a:rPr>
              <a:t>箴言</a:t>
            </a:r>
            <a:r>
              <a:rPr lang="en-US" sz="2500" b="1" i="1" dirty="0">
                <a:solidFill>
                  <a:srgbClr val="FFFFFF"/>
                </a:solidFill>
                <a:latin typeface="Microsoft YaHei"/>
              </a:rPr>
              <a:t> 9:10</a:t>
            </a:r>
            <a:endParaRPr lang="en-US" sz="2500" i="1" dirty="0">
              <a:solidFill>
                <a:srgbClr val="FFFFFF"/>
              </a:solidFill>
              <a:latin typeface="Microsoft YaHe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1">
                <a:solidFill>
                  <a:srgbClr val="FFFFFF"/>
                </a:solidFill>
                <a:latin typeface="Microsoft YaHei"/>
              </a:defRPr>
            </a:pPr>
            <a:endParaRPr kumimoji="0" sz="25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A70DF1-92CA-E38F-EB02-0164D4AC180B}"/>
              </a:ext>
            </a:extLst>
          </p:cNvPr>
          <p:cNvSpPr txBox="1"/>
          <p:nvPr/>
        </p:nvSpPr>
        <p:spPr>
          <a:xfrm>
            <a:off x="11109960" y="6236208"/>
            <a:ext cx="457200" cy="256032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rgbClr val="696969"/>
                </a:solidFill>
                <a:latin typeface="Microsoft YaHei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96969"/>
                </a:solidFill>
                <a:effectLst/>
                <a:uLnTx/>
                <a:uFillTx/>
                <a:latin typeface="Microsoft YaHei"/>
                <a:ea typeface="+mn-ea"/>
                <a:cs typeface="+mn-cs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52674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a539a5f-cf0a-4876-96f8-03c0b930908e}" enabled="1" method="Standard" siteId="{7dd12bd6-325a-411f-8fed-b8004b6f2a52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1038</Words>
  <Application>Microsoft Office PowerPoint</Application>
  <PresentationFormat>Widescreen</PresentationFormat>
  <Paragraphs>168</Paragraphs>
  <Slides>31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Microsoft YaHei</vt:lpstr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BY Pang</cp:lastModifiedBy>
  <cp:revision>6</cp:revision>
  <dcterms:created xsi:type="dcterms:W3CDTF">2013-01-27T09:14:16Z</dcterms:created>
  <dcterms:modified xsi:type="dcterms:W3CDTF">2026-10-10T15:05:57Z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Internal Use Only</vt:lpwstr>
  </property>
</Properties>
</file>