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3" r:id="rId28"/>
    <p:sldId id="284" r:id="rId29"/>
    <p:sldId id="285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9" d="100"/>
          <a:sy n="99" d="100"/>
        </p:scale>
        <p:origin x="38" y="1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1104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根据扩充版Word讲义整理。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传道书5:8–6:12是一段极具现实感的经文。它从社会不公、权力层级谈到财富、劳碌、失去、享受、长寿、欲望与人生的有限。经文并不是简单地告诉我们“钱不好”，而是揭露一个深层事实：人常以为拥有越多就越安全、越快乐，但圣经反复指出，财富本身并不能给人知足，也不能保证人有能力享受财富。</a:t>
            </a:r>
          </a:p>
          <a:p>
            <a:endParaRPr/>
          </a:p>
          <a:p>
            <a:r>
              <a:t>现代社会不断向我们传递一个信息：只要收入再高一点、房子再大一点、投资账户再多一点、退休准备再充分一点，我们就会更安心。但传道者问的是更根本的问题：若一个人拥有很多，却没有平安、没有健康、没有时间、没有感恩、没有喜乐，甚至没有能力享受自己所有的，他是否真的富足？</a:t>
            </a:r>
          </a:p>
          <a:p>
            <a:endParaRPr/>
          </a:p>
          <a:p>
            <a:r>
              <a:t>耶稣在马可福音8:36说：“人若赚得全世界，赔上自己的生命，有什么益处呢？”这与传道书的智慧彼此呼应。人生真正的问题，不只是“我拥有多少”，而是“我是否认识赐下一切的神，并且能够在祂里面喜乐”。</a:t>
            </a:r>
          </a:p>
          <a:p>
            <a:endParaRPr/>
          </a:p>
          <a:p>
            <a:r>
              <a:t>【延伸经文】诗篇49:6–12指出，倚靠财货的人无法用财富赎回生命；路加福音12:22–34则把人的忧虑引向天父的供应。两处经文帮助我们区分生活所需与生命的根基。</a:t>
            </a:r>
          </a:p>
          <a:p>
            <a:endParaRPr/>
          </a:p>
          <a:p>
            <a:r>
              <a:t>【生活应用】请学员分别写下最近一个月最占据心思的三件事：收入、子女、工作、健康或服事。再问：如果其中一件发生变化，我的身份和喜乐是否也随之崩塌？本课不是要求停止努力，而是邀请我们调整依靠的对象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传道书5:8说：“你若在一省之中见穷人受欺压，并夺去公义公平的事，不要因此诧异；因有一位高过居高位的鉴察，在他们以上还有更高的。”传道者不是叫人对不公义冷漠，而是指出，堕落世界中权力会被滥用，这是罪在人类制度中的表现。</a:t>
            </a:r>
          </a:p>
          <a:p>
            <a:endParaRPr/>
          </a:p>
          <a:p>
            <a:r>
              <a:t>耶利米书17:9说：“人心比万物都诡诈，坏到极处。”罗马书3:23说：“因为世人都犯了罪，亏缺了神的荣耀。”因此，好的制度固然重要，公义的法律也重要，但没有任何制度本身能够根治人的罪性。</a:t>
            </a:r>
          </a:p>
          <a:p>
            <a:endParaRPr/>
          </a:p>
          <a:p>
            <a:r>
              <a:t>经文又提醒我们，地上的掌权者并不是最高权威。诗篇103:19说：“耶和华在天上立定宝座；他的权柄统管万有。”但以理书4:17也说：“至高者在人的国中掌权。”所以基督徒面对不公，一方面应当关心公义，另一方面也知道最终的审判属于神。</a:t>
            </a:r>
          </a:p>
          <a:p>
            <a:endParaRPr/>
          </a:p>
          <a:p>
            <a:r>
              <a:t>【延伸经文】弥迦书6:8呼召人行公义、好怜悯、存谦卑的心与神同行；以赛亚书1:17吩咐人为受欺压者伸冤；雅各书5:1–6严厉责备克扣工价的富足人。传道书5:9原文较难，可能强调君王与土地出产的关系，解经时不宜把这一节说成明确的制度方案。</a:t>
            </a:r>
          </a:p>
          <a:p>
            <a:endParaRPr/>
          </a:p>
          <a:p>
            <a:r>
              <a:t>【生活应用】当同事受到不公平对待、租赁关系出现争议、弱势家庭无法表达诉求时，先核实事实，拒绝传播未经证实的指控；在合法与合宜的渠道中作诚实见证，帮助有需要者获得支持，同时为掌权者与受害者祷告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传道书5:8说：“你若在一省之中见穷人受欺压，并夺去公义公平的事，不要因此诧异；因有一位高过居高位的鉴察，在他们以上还有更高的。”传道者不是叫人对不公义冷漠，而是指出，堕落世界中权力会被滥用，这是罪在人类制度中的表现。</a:t>
            </a:r>
          </a:p>
          <a:p>
            <a:endParaRPr/>
          </a:p>
          <a:p>
            <a:r>
              <a:t>耶利米书17:9说：“人心比万物都诡诈，坏到极处。”罗马书3:23说：“因为世人都犯了罪，亏缺了神的荣耀。”因此，好的制度固然重要，公义的法律也重要，但没有任何制度本身能够根治人的罪性。</a:t>
            </a:r>
          </a:p>
          <a:p>
            <a:endParaRPr/>
          </a:p>
          <a:p>
            <a:r>
              <a:t>经文又提醒我们，地上的掌权者并不是最高权威。诗篇103:19说：“耶和华在天上立定宝座；他的权柄统管万有。”但以理书4:17也说：“至高者在人的国中掌权。”所以基督徒面对不公，一方面应当关心公义，另一方面也知道最终的审判属于神。</a:t>
            </a:r>
          </a:p>
          <a:p>
            <a:endParaRPr/>
          </a:p>
          <a:p>
            <a:r>
              <a:t>【延伸经文】弥迦书6:8呼召人行公义、好怜悯、存谦卑的心与神同行；以赛亚书1:17吩咐人为受欺压者伸冤；雅各书5:1–6严厉责备克扣工价的富足人。传道书5:9原文较难，可能强调君王与土地出产的关系，解经时不宜把这一节说成明确的制度方案。</a:t>
            </a:r>
          </a:p>
          <a:p>
            <a:endParaRPr/>
          </a:p>
          <a:p>
            <a:r>
              <a:t>【生活应用】当同事受到不公平对待、租赁关系出现争议、弱势家庭无法表达诉求时，先核实事实，拒绝传播未经证实的指控；在合法与合宜的渠道中作诚实见证，帮助有需要者获得支持，同时为掌权者与受害者祷告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传道书5:10说：“贪爱银子的，不因得银子知足；贪爱丰富的，也不因得利益知足。这也是虚空。”问题不是“银子”本身，而是“贪爱”。提摩太前书6:10说：“贪财是万恶之根。”圣经并没有把钱本身定为邪恶，而是警告人心把钱当作偶像。</a:t>
            </a:r>
          </a:p>
          <a:p>
            <a:endParaRPr/>
          </a:p>
          <a:p>
            <a:r>
              <a:t>贪爱金钱最大的欺骗，是不断告诉我们：“再多一点，你就会满足。”但人的欲望若不被神约束，就没有终点。希伯来书13:5说：“你们存心不可贪爱钱财，要以自己所有的为足。”腓立比书4:11也说：“我无论在什么景况都可以知足，这是我已经学会了。”知足不是天生的，而是属灵操练。</a:t>
            </a:r>
          </a:p>
          <a:p>
            <a:endParaRPr/>
          </a:p>
          <a:p>
            <a:r>
              <a:t>知足也不等于懒惰或没有计划。箴言6:6–8称赞蚂蚁为未来预备粮食，提摩太前书5:8强调照顾家人的责任。真正的知足，是我可以努力工作，却不让工作定义我的价值；可以理财，却不把安全感建立在资产上；可以规划未来，却知道明天仍然在神手里。</a:t>
            </a:r>
          </a:p>
          <a:p>
            <a:endParaRPr/>
          </a:p>
          <a:p>
            <a:r>
              <a:t>【延伸经文】箴言30:8–9祈求不贫穷也不富足，免得在两种处境中远离神；路加福音3:12–14要求税吏与兵丁不勒索、知足于工价；歌罗西书3:5把贪婪称为拜偶像。提前6:10的重点是“贪财是万恶之根”，并非每一种罪都直接起于钱财。</a:t>
            </a:r>
          </a:p>
          <a:p>
            <a:endParaRPr/>
          </a:p>
          <a:p>
            <a:r>
              <a:t>【生活应用】为加薪、投资收益或晋升设定清楚目标，也设定“足够”的界限。每逢重大消费，问自己：这是需要、合理享受，还是为了胜过别人？与配偶坦诚讨论家庭预算、奉献、储蓄和给予，避免金钱成为不能触碰的话题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传道书5:11说：“货物增添，吃的人也增添，物主得什么益处呢？不过眼看而已！”财富增加，随之而来的常常还有责任、开销、税务、维护、管理与别人的期待。于是“拥有更多”有时只是意味着“管理更多”。</a:t>
            </a:r>
          </a:p>
          <a:p>
            <a:endParaRPr/>
          </a:p>
          <a:p>
            <a:r>
              <a:t>耶稣在路加福音12:15说：“人的生命不在乎家道丰富。”祂不是否定产业，而是拒绝用产业衡量生命。一个人可以有多套房子，却没有安稳；有很大投资组合，却整天担心市场；有很高职位，却没有时间陪家人。拥有和享受是两件不同的事。</a:t>
            </a:r>
          </a:p>
          <a:p>
            <a:endParaRPr/>
          </a:p>
          <a:p>
            <a:r>
              <a:t>【延伸经文】箴言15:16–17将少有财宝而敬畏耶和华，与多有财宝却烦乱作对比；路加福音12:15再次提醒生命不在乎家道丰富。</a:t>
            </a:r>
          </a:p>
          <a:p>
            <a:endParaRPr/>
          </a:p>
          <a:p>
            <a:r>
              <a:t>【生活应用】拥有房产、投资或事业会带来维修、税务、雇员与家庭责任。做重大购买前，除了价格，还应计算管理所需的时间和精力。每季度检查：新增资产是否挤压了敬拜、婚姻、亲子、休息与服事？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传道书5:12说：“劳碌的人不拘吃多吃少，睡得香甜；富足人的丰满却不容他睡觉。”经文不是浪漫化贫穷，而是指出财富越多，可能带来的忧虑也越多。人原本赚钱是为了安心，最后却可能因为财富而更加不安。</a:t>
            </a:r>
          </a:p>
          <a:p>
            <a:endParaRPr/>
          </a:p>
          <a:p>
            <a:r>
              <a:t>诗篇4:8说：“我必安然躺下睡觉，因为独有你耶和华使我安然居住。”真正的安全感不是资产，而是神。诗篇127:2也提醒人不要把一切建立在劳碌之上，因为“惟有耶和华所亲爱的，必叫他安然睡觉”。</a:t>
            </a:r>
          </a:p>
          <a:p>
            <a:endParaRPr/>
          </a:p>
          <a:p>
            <a:r>
              <a:t>【延伸经文】马太福音6:25–34教导不要被明天的忧虑辖制；彼得前书5:7鼓励把忧虑卸给神；马可福音6:31记载耶稣邀请门徒暂时歇息。睡眠问题也可能有身体或心理因素，不应简单归因于信心不足。</a:t>
            </a:r>
          </a:p>
          <a:p>
            <a:endParaRPr/>
          </a:p>
          <a:p>
            <a:r>
              <a:t>【生活应用】尝试一周“睡前交托”：睡前半小时停止查看股价、邮件或工作群，写下三件忧虑及可采取的一步行动，然后用诗篇4:8祷告。若长期失眠，应同时寻求适当医疗帮助。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传道书5:13说：“我见日光之下有一宗大祸患，就是财主积存资财，反害自己。”财富本来是工具，但若它成为人的身份、依靠和偶像，就可能反过来辖制人。</a:t>
            </a:r>
          </a:p>
          <a:p>
            <a:endParaRPr/>
          </a:p>
          <a:p>
            <a:r>
              <a:t>5:14说财物可能因祸患而消灭。箴言23:5形容钱财“必长翅膀，如鹰向天飞去”。投资、事业、产业都可能改变，因此圣经不是反对理财，而是反对把永恒安全感建立在无定的钱财上。</a:t>
            </a:r>
          </a:p>
          <a:p>
            <a:endParaRPr/>
          </a:p>
          <a:p>
            <a:r>
              <a:t>5:15又说：“他怎样从母胎赤身而来，也必照样赤身而去。”约伯记1:21说：“我赤身出于母胎，也必赤身归回。”提摩太前书6:7说：“我们没有带什么到世上来，也不能带什么去。”这逼我们面对一个问题：若死后什么物质财富都带不走，那么我一生真正积累的是什么？</a:t>
            </a:r>
          </a:p>
          <a:p>
            <a:endParaRPr/>
          </a:p>
          <a:p>
            <a:r>
              <a:t>路加福音12:16–21中，耶稣讲到无知财主扩建仓房，却在当夜面对死亡。耶稣的结论是：“凡为自己积财，在神面前却不富足的，也是这样。”因此最终的问题不是“我的净资产多少”，而是“我在神面前是否富足”。</a:t>
            </a:r>
          </a:p>
          <a:p>
            <a:endParaRPr/>
          </a:p>
          <a:p>
            <a:r>
              <a:t>【延伸经文】雅各书4:13–16提醒商人不可把明天视为必然；马太福音6:19–21区分地上的财宝与天上的财宝；路加福音16:10–13把金钱使用与忠心联系起来。传道书5:16–17更描写一生劳碌却无法带走所得的愁苦。</a:t>
            </a:r>
          </a:p>
          <a:p>
            <a:endParaRPr/>
          </a:p>
          <a:p>
            <a:r>
              <a:t>【生活应用】合理分散风险、建立应急储备、购买合适保险与安排遗嘱，是负责任的管理；但这些不能消除人生的有限。思考如何及早处理家庭财务沟通、债务与遗产安排，并在健康时就实践慷慨，而不是把所有分享推迟到“将来有余”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传道书5:13说：“我见日光之下有一宗大祸患，就是财主积存资财，反害自己。”财富本来是工具，但若它成为人的身份、依靠和偶像，就可能反过来辖制人。</a:t>
            </a:r>
          </a:p>
          <a:p>
            <a:endParaRPr/>
          </a:p>
          <a:p>
            <a:r>
              <a:t>5:14说财物可能因祸患而消灭。箴言23:5形容钱财“必长翅膀，如鹰向天飞去”。投资、事业、产业都可能改变，因此圣经不是反对理财，而是反对把永恒安全感建立在无定的钱财上。</a:t>
            </a:r>
          </a:p>
          <a:p>
            <a:endParaRPr/>
          </a:p>
          <a:p>
            <a:r>
              <a:t>5:15又说：“他怎样从母胎赤身而来，也必照样赤身而去。”约伯记1:21说：“我赤身出于母胎，也必赤身归回。”提摩太前书6:7说：“我们没有带什么到世上来，也不能带什么去。”这逼我们面对一个问题：若死后什么物质财富都带不走，那么我一生真正积累的是什么？</a:t>
            </a:r>
          </a:p>
          <a:p>
            <a:endParaRPr/>
          </a:p>
          <a:p>
            <a:r>
              <a:t>路加福音12:16–21中，耶稣讲到无知财主扩建仓房，却在当夜面对死亡。耶稣的结论是：“凡为自己积财，在神面前却不富足的，也是这样。”因此最终的问题不是“我的净资产多少”，而是“我在神面前是否富足”。</a:t>
            </a:r>
          </a:p>
          <a:p>
            <a:endParaRPr/>
          </a:p>
          <a:p>
            <a:r>
              <a:t>【延伸经文】雅各书4:13–16提醒商人不可把明天视为必然；马太福音6:19–21区分地上的财宝与天上的财宝；路加福音16:10–13把金钱使用与忠心联系起来。传道书5:16–17更描写一生劳碌却无法带走所得的愁苦。</a:t>
            </a:r>
          </a:p>
          <a:p>
            <a:endParaRPr/>
          </a:p>
          <a:p>
            <a:r>
              <a:t>【生活应用】合理分散风险、建立应急储备、购买合适保险与安排遗嘱，是负责任的管理；但这些不能消除人生的有限。思考如何及早处理家庭财务沟通、债务与遗产安排，并在健康时就实践慷慨，而不是把所有分享推迟到“将来有余”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5:18说：“我所见为善为美的，就是人在神赐他一生的日子吃喝，享受日光之下劳碌得来的好处，因为这是他的分。”这里出现三个重要概念：神赐的日子、劳碌所得、自己的分。</a:t>
            </a:r>
          </a:p>
          <a:p>
            <a:endParaRPr/>
          </a:p>
          <a:p>
            <a:r>
              <a:t>生命本身就是恩典。诗篇90:12说：“求你指教我们怎样数算自己的日子，好叫我们得着智慧的心。”数算日子不是悲观，而是承认有限，从而学习珍惜。</a:t>
            </a:r>
          </a:p>
          <a:p>
            <a:endParaRPr/>
          </a:p>
          <a:p>
            <a:r>
              <a:t>5:19进一步说：“神赐人资财丰富，使他能以吃用，能取自己的分，在他劳碌中喜乐，这乃是神的恩赐。”这节经文特别重要，因为它告诉我们：不只是财富来自神，连“享受财富的能力”也来自神。</a:t>
            </a:r>
          </a:p>
          <a:p>
            <a:endParaRPr/>
          </a:p>
          <a:p>
            <a:r>
              <a:t>有饭，也有胃口；有房子，也有家庭温暖；有工作，也有意义；有收入，也有知足；有假期，也有健康；有财富，也有慷慨的心；这些都不是理所当然。雅各书1:17说：“各样美善的恩赐和各样全备的赏赐都是从上头来的。”</a:t>
            </a:r>
          </a:p>
          <a:p>
            <a:endParaRPr/>
          </a:p>
          <a:p>
            <a:r>
              <a:t>5:20说：“他不多思念自己一生的年日，因为神应他的心使他喜乐。”这不是叫人不思想人生，而是说当人接受今天是神所赐，就不必一直被“够不够、别人有没有更多、未来会怎样”所捆绑。腓立比书4:6–7指出，祷告、祈求与感谢带来神所赐出人意外的平安。</a:t>
            </a:r>
          </a:p>
          <a:p>
            <a:endParaRPr/>
          </a:p>
          <a:p>
            <a:r>
              <a:t>【延伸经文】传道书2:24–26、3:12–13与9:7–10多次把吃喝、劳碌与喜乐描述为神所赐；申命记8:10–18提醒人在饱足时不可忘记赐力量得货财的神；提前4:4–5教导存感谢领受。</a:t>
            </a:r>
          </a:p>
          <a:p>
            <a:endParaRPr/>
          </a:p>
          <a:p>
            <a:r>
              <a:t>【生活应用】每周安排一顿不赶时间的家庭饭，彼此分享本周三件恩典；认真守住休息与敬拜时间。工作有成果时，感谢神也感谢同事；度假时练习真正放下工作，而非人在旅途心仍被工作捆绑。享受不等于奢侈，普通的一餐、一次散步和与亲人相处都可成为恩典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5:18说：“我所见为善为美的，就是人在神赐他一生的日子吃喝，享受日光之下劳碌得来的好处，因为这是他的分。”这里出现三个重要概念：神赐的日子、劳碌所得、自己的分。</a:t>
            </a:r>
          </a:p>
          <a:p>
            <a:endParaRPr/>
          </a:p>
          <a:p>
            <a:r>
              <a:t>生命本身就是恩典。诗篇90:12说：“求你指教我们怎样数算自己的日子，好叫我们得着智慧的心。”数算日子不是悲观，而是承认有限，从而学习珍惜。</a:t>
            </a:r>
          </a:p>
          <a:p>
            <a:endParaRPr/>
          </a:p>
          <a:p>
            <a:r>
              <a:t>5:19进一步说：“神赐人资财丰富，使他能以吃用，能取自己的分，在他劳碌中喜乐，这乃是神的恩赐。”这节经文特别重要，因为它告诉我们：不只是财富来自神，连“享受财富的能力”也来自神。</a:t>
            </a:r>
          </a:p>
          <a:p>
            <a:endParaRPr/>
          </a:p>
          <a:p>
            <a:r>
              <a:t>有饭，也有胃口；有房子，也有家庭温暖；有工作，也有意义；有收入，也有知足；有假期，也有健康；有财富，也有慷慨的心；这些都不是理所当然。雅各书1:17说：“各样美善的恩赐和各样全备的赏赐都是从上头来的。”</a:t>
            </a:r>
          </a:p>
          <a:p>
            <a:endParaRPr/>
          </a:p>
          <a:p>
            <a:r>
              <a:t>5:20说：“他不多思念自己一生的年日，因为神应他的心使他喜乐。”这不是叫人不思想人生，而是说当人接受今天是神所赐，就不必一直被“够不够、别人有没有更多、未来会怎样”所捆绑。腓立比书4:6–7指出，祷告、祈求与感谢带来神所赐出人意外的平安。</a:t>
            </a:r>
          </a:p>
          <a:p>
            <a:endParaRPr/>
          </a:p>
          <a:p>
            <a:r>
              <a:t>【延伸经文】传道书2:24–26、3:12–13与9:7–10多次把吃喝、劳碌与喜乐描述为神所赐；申命记8:10–18提醒人在饱足时不可忘记赐力量得货财的神；提前4:4–5教导存感谢领受。</a:t>
            </a:r>
          </a:p>
          <a:p>
            <a:endParaRPr/>
          </a:p>
          <a:p>
            <a:r>
              <a:t>【生活应用】每周安排一顿不赶时间的家庭饭，彼此分享本周三件恩典；认真守住休息与敬拜时间。工作有成果时，感谢神也感谢同事；度假时练习真正放下工作，而非人在旅途心仍被工作捆绑。享受不等于奢侈，普通的一餐、一次散步和与亲人相处都可成为恩典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传道书6:1–2描述一个几乎什么都有的人：资财、丰富、尊荣，一样都不缺；但经文说：“只是神使他不能吃用，反有外人来吃用。”传道者称这为“虚空，也是祸患”。</a:t>
            </a:r>
          </a:p>
          <a:p>
            <a:endParaRPr/>
          </a:p>
          <a:p>
            <a:r>
              <a:t>这揭示一种深层贫穷：有钱却没有喜乐；有资源却没有能力享受。真正的丰富不能只用资产衡量，还包括平安、时间、健康、家庭、关系、知足、感恩与属灵生命。</a:t>
            </a:r>
          </a:p>
          <a:p>
            <a:endParaRPr/>
          </a:p>
          <a:p>
            <a:r>
              <a:t>因此我们祷告时不应只求“主啊，多给我一点”，也应求“主啊，给我一颗能感谢、能享受、能分享的心”。</a:t>
            </a:r>
          </a:p>
          <a:p>
            <a:endParaRPr/>
          </a:p>
          <a:p>
            <a:r>
              <a:t>【延伸经文】路加福音12:16–21的财主有丰收却忽略灵魂；路加福音16:19–31的财主有奢华生活却忽略门口的拉撒路。两段叙事分别强调对神和对邻舍的责任。</a:t>
            </a:r>
          </a:p>
          <a:p>
            <a:endParaRPr/>
          </a:p>
          <a:p>
            <a:r>
              <a:t>【生活应用】当经济条件改善却仍持续焦虑、家庭疏离或没有时间敬拜时，不必立刻把问题归咎于财富本身；可以检视作息、关系、价值排序，并寻求牧养或专业帮助。也问：我是否愿意用资源让别人得到实际帮助？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6:3设想一个人有许多儿女、寿数很长，但“心里不得满享福乐”。在古代，多子与长寿通常被视为极大祝福，但传道者指出，外在祝福如果没有内在满足，仍不能保证幸福。</a:t>
            </a:r>
          </a:p>
          <a:p>
            <a:endParaRPr/>
          </a:p>
          <a:p>
            <a:r>
              <a:t>诗篇127:3说“儿女是耶和华所赐的产业”，诗篇128篇也把家庭与长寿视为祝福。然而祝福本身不能替代赐福的神。诗篇16:11说：“在你面前有满足的喜乐。”诗篇73:25则说：“除你以外，在天上我有谁呢？”真正的满足最终只能在神里面。</a:t>
            </a:r>
          </a:p>
          <a:p>
            <a:endParaRPr/>
          </a:p>
          <a:p>
            <a:r>
              <a:t>【延伸经文】诗篇90:10–12强调年日有限；马可福音10:13–16记载耶稣接纳小孩子；约翰三书4节以儿女按真理而行为喜乐。传道书6:3–6使用强烈的对比表达缺乏安息的悲哀，不是在贬低夭折或否定任何人的生命价值。</a:t>
            </a:r>
          </a:p>
          <a:p>
            <a:endParaRPr/>
          </a:p>
          <a:p>
            <a:r>
              <a:t>【生活应用】父母应珍惜儿女而非把孩子的学校、职业或婚姻当作自己的成绩单；年长者可把时间用于陪伴、见证和属灵传承。家庭聚会不只谈成就，也可以彼此询问最近的喜乐、压力与代祷需要。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6:7说：“人的劳碌都为口腹，心里却不知足。”人工作为了生活，但常常不知不觉变成“生活为了工作”。原本赚钱是为了家庭，后来却因为赚钱没有时间陪家人；原本投资为了安全，后来投资反而成为最大的焦虑来源。</a:t>
            </a:r>
          </a:p>
          <a:p>
            <a:endParaRPr/>
          </a:p>
          <a:p>
            <a:r>
              <a:t>约翰福音6:35中，耶稣说：“我就是生命的粮。到我这里来的，必定不饿；信我的，永远不渴。”人的身体需要食物，但灵魂需要神。若我们用财富、事业、娱乐、消费或成就填补只有神才能填补的位置，就会一直追逐却永远不饱。</a:t>
            </a:r>
          </a:p>
          <a:p>
            <a:endParaRPr/>
          </a:p>
          <a:p>
            <a:r>
              <a:t>【延伸经文】以赛亚书55:1–3邀请饥渴者来领受不花钱的满足；马太福音4:4提醒人活着不单靠食物；约翰福音4:13–14以活水比喻基督所赐的生命。</a:t>
            </a:r>
          </a:p>
          <a:p>
            <a:endParaRPr/>
          </a:p>
          <a:p>
            <a:r>
              <a:t>【生活应用】检查一周时间表：工作、通勤、娱乐与灵修各占多少？如果不断加班使家庭和敬拜长期缺席，可以与主管或家人商量合理界限。若退休后失去工作身份，也可在门徒训练、关怀和志愿服务中重新学习有意义地生活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6:8问：“智慧人比愚昧人有什么长处呢？”传道书并非否定智慧，因为2:13明确说智慧胜过愚昧；这里强调的是，再大的智慧也不能让人越过死亡与有限。</a:t>
            </a:r>
          </a:p>
          <a:p>
            <a:endParaRPr/>
          </a:p>
          <a:p>
            <a:r>
              <a:t>6:9说：“眼睛所看的比心里妄想的倒好。”这是一句很适合现代社会的经文：珍惜已经拥有的，胜过不断幻想还没有得到的。</a:t>
            </a:r>
          </a:p>
          <a:p>
            <a:endParaRPr/>
          </a:p>
          <a:p>
            <a:r>
              <a:t>社交媒体让比较变得前所未有地容易。我们不再只和邻居比较，而是与全世界比较：房子、旅行、事业、孩子、婚姻、财富甚至属灵生命。出埃及记20:17早已指出“不可贪恋”。提摩太前书6:6说：“敬虔加上知足的心便是大利了。”世界的公式是“更多财富=更富足”，圣经的公式却是“敬虔+知足=大利”。</a:t>
            </a:r>
          </a:p>
          <a:p>
            <a:endParaRPr/>
          </a:p>
          <a:p>
            <a:r>
              <a:t>【延伸经文】腓立比书4:8引导思想真实、可敬与可称赞的事；路加福音10:38–42中，马利亚选择专注聆听主；箴言14:30指出嫉妒使人心不安。</a:t>
            </a:r>
          </a:p>
          <a:p>
            <a:endParaRPr/>
          </a:p>
          <a:p>
            <a:r>
              <a:t>【生活应用】连续七天减少让自己不断比较的社交媒体内容；每天记下眼前已有的三项恩典，并向一位家人或同工表达具体感谢。面对别人升职、买房或子女成功，练习真诚祝贺，而不立即用自己的情况作比较。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6:10说：“先前所有的，早已起了名，并知道何为人；他也不能与那比自己力大的相争。”人最大的问题之一，是不愿接受自己只是受造者。我们可以计划、储蓄、投资、锻炼、买保险，却不能控制明天、寿命、经济、疾病、别人或世界局势。</a:t>
            </a:r>
          </a:p>
          <a:p>
            <a:endParaRPr/>
          </a:p>
          <a:p>
            <a:r>
              <a:t>箴言16:9说：“人心筹算自己的道路；惟耶和华指引他的脚步。”箴言19:21也说：“人心多有计谋；惟有耶和华的筹算才能立定。”这并不排斥计划，而是把计划放在神主权之下。</a:t>
            </a:r>
          </a:p>
          <a:p>
            <a:endParaRPr/>
          </a:p>
          <a:p>
            <a:r>
              <a:t>6:11提醒人，面对不可控的人生，人很容易用更多争辩来掩盖自己的有限。约伯在最后说：“我所说的是我不明白的。”（伯42:3）真正的智慧不是无所不知，而是知道自己不知道，并且在神面前谦卑。</a:t>
            </a:r>
          </a:p>
          <a:p>
            <a:endParaRPr/>
          </a:p>
          <a:p>
            <a:r>
              <a:t>6:12说：“谁知道什么与他有益呢？”我们常以为升职、赚钱、健康、顺利一定最好，但只有神看见整个人生。以赛亚书55:8–9说神的意念高过人的意念；罗马书8:28说神使万事互相效力，叫爱神的人得益处。信心不是知道未来，而是知道谁掌管未来。</a:t>
            </a:r>
          </a:p>
          <a:p>
            <a:endParaRPr/>
          </a:p>
          <a:p>
            <a:r>
              <a:t>【延伸经文】申命记29:29区分隐秘的事与已显明的事；雅各书4:15教导计划时说“主若愿意”；罗马书11:33–36颂赞神智慧深不可测。罗马书8:28的应许指向爱神、按祂旨意蒙召的人，不保证每件事都会立即照人的期待顺利。</a:t>
            </a:r>
          </a:p>
          <a:p>
            <a:endParaRPr/>
          </a:p>
          <a:p>
            <a:r>
              <a:t>【生活应用】为退休、医疗、孩子教育或搬迁做审慎规划，同时保留应对变化的空间。当计划落空时，可先哀伤、求助并调整，而不急着解释“神一定是为了某个好处”。信靠神也包含承认我们现在并不知道答案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6:10说：“先前所有的，早已起了名，并知道何为人；他也不能与那比自己力大的相争。”人最大的问题之一，是不愿接受自己只是受造者。我们可以计划、储蓄、投资、锻炼、买保险，却不能控制明天、寿命、经济、疾病、别人或世界局势。</a:t>
            </a:r>
          </a:p>
          <a:p>
            <a:endParaRPr/>
          </a:p>
          <a:p>
            <a:r>
              <a:t>箴言16:9说：“人心筹算自己的道路；惟耶和华指引他的脚步。”箴言19:21也说：“人心多有计谋；惟有耶和华的筹算才能立定。”这并不排斥计划，而是把计划放在神主权之下。</a:t>
            </a:r>
          </a:p>
          <a:p>
            <a:endParaRPr/>
          </a:p>
          <a:p>
            <a:r>
              <a:t>6:11提醒人，面对不可控的人生，人很容易用更多争辩来掩盖自己的有限。约伯在最后说：“我所说的是我不明白的。”（伯42:3）真正的智慧不是无所不知，而是知道自己不知道，并且在神面前谦卑。</a:t>
            </a:r>
          </a:p>
          <a:p>
            <a:endParaRPr/>
          </a:p>
          <a:p>
            <a:r>
              <a:t>6:12说：“谁知道什么与他有益呢？”我们常以为升职、赚钱、健康、顺利一定最好，但只有神看见整个人生。以赛亚书55:8–9说神的意念高过人的意念；罗马书8:28说神使万事互相效力，叫爱神的人得益处。信心不是知道未来，而是知道谁掌管未来。</a:t>
            </a:r>
          </a:p>
          <a:p>
            <a:endParaRPr/>
          </a:p>
          <a:p>
            <a:r>
              <a:t>【延伸经文】申命记29:29区分隐秘的事与已显明的事；雅各书4:15教导计划时说“主若愿意”；罗马书11:33–36颂赞神智慧深不可测。罗马书8:28的应许指向爱神、按祂旨意蒙召的人，不保证每件事都会立即照人的期待顺利。</a:t>
            </a:r>
          </a:p>
          <a:p>
            <a:endParaRPr/>
          </a:p>
          <a:p>
            <a:r>
              <a:t>【生活应用】为退休、医疗、孩子教育或搬迁做审慎规划，同时保留应对变化的空间。当计划落空时，可先哀伤、求助并调整，而不急着解释“神一定是为了某个好处”。信靠神也包含承认我们现在并不知道答案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传道书常用“虚空”描述人生。希伯来文hebel有气息、雾气、短暂、难以抓住的意思。它不只是“毫无意义”，而是强调人若离开神，想把短暂变成永恒、把有限变成终极、把受造物变成救主，最终一定抓不住。</a:t>
            </a:r>
          </a:p>
          <a:p>
            <a:endParaRPr/>
          </a:p>
          <a:p>
            <a:r>
              <a:t>财富本身不是虚空，把财富当神才显出虚空；工作本身不是虚空，把工作当终极身份才显出虚空；家庭本身不是虚空，要求家庭满足只有神能满足的需要就会失望。</a:t>
            </a:r>
          </a:p>
          <a:p>
            <a:endParaRPr/>
          </a:p>
          <a:p>
            <a:r>
              <a:t>【延伸经文】诗篇39:4–7以年日短暂呼求盼望；雅各书4:14把生命比作短暂的云雾；哥林多后书4:16–18将暂时的患难与永恒的荣耀对照。</a:t>
            </a:r>
          </a:p>
          <a:p>
            <a:endParaRPr/>
          </a:p>
          <a:p>
            <a:r>
              <a:t>【生活应用】请学员用一句话补全：“我最想抓住、却最不能保证的，是______。”在祷告中把这件事交托神；同时做今天能做的忠心之事，避免因人生短暂而陷入消极或放纵。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第一，财富是工具，不是主人。马太福音6:24说：“你们不能又事奉神，又事奉玛门。”钱可以养家、帮助穷人、支持教会、支持宣教，但不能坐在心的宝座上。</a:t>
            </a:r>
          </a:p>
          <a:p>
            <a:endParaRPr/>
          </a:p>
          <a:p>
            <a:r>
              <a:t>第二，真正的富足不是拥有，而是知足。希伯来书13:5、腓立比书4:11、提摩太前书6:6都强调知足。知足不是“我什么都不要”，而是“神今天所给我的，足够让我感恩”。</a:t>
            </a:r>
          </a:p>
          <a:p>
            <a:endParaRPr/>
          </a:p>
          <a:p>
            <a:r>
              <a:t>第三，享受也是神的恩赐。传道书5:19把“在劳碌中喜乐”称为神的恩赐。我们需要求神给我们感恩的胃口、安静的心、休息的能力、与家人相处的时间，以及在丰富中不失去简单喜乐的心。</a:t>
            </a:r>
          </a:p>
          <a:p>
            <a:endParaRPr/>
          </a:p>
          <a:p>
            <a:r>
              <a:t>第四，安全感必须建立在神身上。诗篇62:10说：“若财宝加增，不要放在心上。”财宝可以放在银行、投资账户、产业里，却不要放在心的宝座上。</a:t>
            </a:r>
          </a:p>
          <a:p>
            <a:endParaRPr/>
          </a:p>
          <a:p>
            <a:r>
              <a:t>第五，人生真正的问题不是“留下多少”，而是“带着什么去见神”。哥林多前书15:58说：“你们的劳苦，在主里面不是徒然的。”启示录14:13也说，信徒做工的果效随着他们。物质财富不能带走，但在主里的忠心有永恒价值。</a:t>
            </a:r>
          </a:p>
          <a:p>
            <a:endParaRPr/>
          </a:p>
          <a:p>
            <a:r>
              <a:t>【延伸经文】原则一参路16:13、弗4:28；原则二参腓4:11–13、箴30:8–9；原则三参传3:13、提前4:4；原则四参诗62:10、提前6:17；原则五参林后5:9–10、林前15:58。</a:t>
            </a:r>
          </a:p>
          <a:p>
            <a:endParaRPr/>
          </a:p>
          <a:p>
            <a:r>
              <a:t>【生活应用】将五个原则转成五项自查：本月有没有一笔为炫耀而花的钱？有没有一件已有的恩典值得感谢？有没有安排休息？遇到资产波动时第一反应是什么？有没有为永恒价值投入时间、关怀与资源？每人选一项作为下周行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第一，财富是工具，不是主人。马太福音6:24说：“你们不能又事奉神，又事奉玛门。”钱可以养家、帮助穷人、支持教会、支持宣教，但不能坐在心的宝座上。</a:t>
            </a:r>
          </a:p>
          <a:p>
            <a:endParaRPr/>
          </a:p>
          <a:p>
            <a:r>
              <a:t>第二，真正的富足不是拥有，而是知足。希伯来书13:5、腓立比书4:11、提摩太前书6:6都强调知足。知足不是“我什么都不要”，而是“神今天所给我的，足够让我感恩”。</a:t>
            </a:r>
          </a:p>
          <a:p>
            <a:endParaRPr/>
          </a:p>
          <a:p>
            <a:r>
              <a:t>第三，享受也是神的恩赐。传道书5:19把“在劳碌中喜乐”称为神的恩赐。我们需要求神给我们感恩的胃口、安静的心、休息的能力、与家人相处的时间，以及在丰富中不失去简单喜乐的心。</a:t>
            </a:r>
          </a:p>
          <a:p>
            <a:endParaRPr/>
          </a:p>
          <a:p>
            <a:r>
              <a:t>第四，安全感必须建立在神身上。诗篇62:10说：“若财宝加增，不要放在心上。”财宝可以放在银行、投资账户、产业里，却不要放在心的宝座上。</a:t>
            </a:r>
          </a:p>
          <a:p>
            <a:endParaRPr/>
          </a:p>
          <a:p>
            <a:r>
              <a:t>第五，人生真正的问题不是“留下多少”，而是“带着什么去见神”。哥林多前书15:58说：“你们的劳苦，在主里面不是徒然的。”启示录14:13也说，信徒做工的果效随着他们。物质财富不能带走，但在主里的忠心有永恒价值。</a:t>
            </a:r>
          </a:p>
          <a:p>
            <a:endParaRPr/>
          </a:p>
          <a:p>
            <a:r>
              <a:t>【延伸经文】原则一参路16:13、弗4:28；原则二参腓4:11–13、箴30:8–9；原则三参传3:13、提前4:4；原则四参诗62:10、提前6:17；原则五参林后5:9–10、林前15:58。</a:t>
            </a:r>
          </a:p>
          <a:p>
            <a:endParaRPr/>
          </a:p>
          <a:p>
            <a:r>
              <a:t>【生活应用】将五个原则转成五项自查：本月有没有一笔为炫耀而花的钱？有没有一件已有的恩典值得感谢？有没有安排休息？遇到资产波动时第一反应是什么？有没有为永恒价值投入时间、关怀与资源？每人选一项作为下周行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传道书不断证明：财富不能满足，智慧不能救人，长寿不能胜过死亡，劳碌不能给人终极意义。为什么？因为人的问题最终不是经济问题，而是属灵问题。</a:t>
            </a:r>
          </a:p>
          <a:p>
            <a:endParaRPr/>
          </a:p>
          <a:p>
            <a:r>
              <a:t>约翰福音6:35中，耶稣说：“我就是生命的粮。”腓立比书3:8中，保罗说他以认识基督为至宝。基督徒不是拒绝神所赐的一切，而是在一切恩典之上，以赐恩典的主为至宝。</a:t>
            </a:r>
          </a:p>
          <a:p>
            <a:endParaRPr/>
          </a:p>
          <a:p>
            <a:r>
              <a:t>腓立比书4:12–13的背景也很重要：保罗说他知道怎样处卑贱，也知道怎样处丰富，然后说“我靠着那加给我力量的，凡事都能做”。这不是成功口号，而是说：无论有余还是缺乏，基督都使他能够忠心、知足地生活。</a:t>
            </a:r>
          </a:p>
          <a:p>
            <a:endParaRPr/>
          </a:p>
          <a:p>
            <a:r>
              <a:t>【延伸经文】歌罗西书1:15–20宣告万有靠基督而立；希伯来书2:14–15指出基督借着死释放惧怕死亡的人；哥林多前书15:20–26宣告基督复活与死亡最终被废除。基督不仅教人更平静地使用钱财，更借十字架与复活带来超越死亡的盼望。</a:t>
            </a:r>
          </a:p>
          <a:p>
            <a:endParaRPr/>
          </a:p>
          <a:p>
            <a:r>
              <a:t>【生活应用】在财富增长时问“我如何荣耀基督”，在失去或患病时问“我如何倚靠基督”。邀请学员分享一次因信仰而改变消费、工作选择、饶恕或关怀方式的真实经历；避免把属灵成熟简单等同于经济顺利。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第一，接受神所赐的。每个人的家庭、恩赐、职业、财富、寿命和道路都不同。属灵成熟包括学习说：“主啊，这是你今天给我的分。”</a:t>
            </a:r>
          </a:p>
          <a:p>
            <a:endParaRPr/>
          </a:p>
          <a:p>
            <a:r>
              <a:t>第二，享受神所赐的。提摩太前书4:4说：“凡神所造的物都是好的，若感谢着领受，就没有一样可弃的。”基督徒不是苦行主义者，而是以感恩的心领受食物、家庭、工作、友谊与大自然。</a:t>
            </a:r>
          </a:p>
          <a:p>
            <a:endParaRPr/>
          </a:p>
          <a:p>
            <a:r>
              <a:t>第三，忠心管理神所赐的。哥林多前书4:2说：“所求于管家的，是要他有忠心。”时间、健康、恩赐、职位、财富都不是绝对属于我们，而是神暂时托付给我们的。</a:t>
            </a:r>
          </a:p>
          <a:p>
            <a:endParaRPr/>
          </a:p>
          <a:p>
            <a:r>
              <a:t>【延伸经文】接受：诗篇16:5–6、林前4:7；享受：传9:7–10、雅1:17；管理：彼前4:10、路12:42–48。所谓“我的分”并非宿命论，而是在神赐的处境中忠心回应。</a:t>
            </a:r>
          </a:p>
          <a:p>
            <a:endParaRPr/>
          </a:p>
          <a:p>
            <a:r>
              <a:t>【生活应用】画三个同心圆：已领受的恩典、可以喜乐享受的恩典、需要负责管理的托付。把时间、技能、家庭关系、收入与服事机会写入圆中；本周为每个圆分别采取一个具体行动。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一个没有感恩的人，即使拥有很多，也可能一直觉得缺乏；一个懂得感恩的人，即使拥有有限，也可以经历丰富。帖撒罗尼迦前书5:18说：“凡事谢恩。”感恩不是否认困难，而是在困难中仍承认神的恩典。</a:t>
            </a:r>
          </a:p>
          <a:p>
            <a:endParaRPr/>
          </a:p>
          <a:p>
            <a:r>
              <a:t>以弗所书4:28说，人应当劳力做正经事，“就可有余，分给那缺少的人”。圣经的财富循环是：工作→得着→感恩→享受→分享→荣耀神。世界常见的循环却是：工作→得着→比较→想要更多→焦虑→再工作。</a:t>
            </a:r>
          </a:p>
          <a:p>
            <a:endParaRPr/>
          </a:p>
          <a:p>
            <a:r>
              <a:t>提摩太前书6:17–19特别吩咐今世富足的人，不要倚靠无定的钱财，要倚靠那厚赐百物给我们享受的神，并且甘心施舍、乐意供给人。财富真正的属灵价值，不只是提高生活水平，也包括提高给予能力。</a:t>
            </a:r>
          </a:p>
          <a:p>
            <a:endParaRPr/>
          </a:p>
          <a:p>
            <a:r>
              <a:t>【延伸经文】哥林多后书8:12–15强调照着所有的甘心乐意与彼此补足；哥林多后书9:6–8强调乐意捐献；约翰一书3:17–18提醒爱心要有行动。奉献与分享不是购买神祝福的交易，也不应忽略家人的合理需要。</a:t>
            </a:r>
          </a:p>
          <a:p>
            <a:endParaRPr/>
          </a:p>
          <a:p>
            <a:r>
              <a:t>【生活应用】与家人讨论年度给予计划：教会事工、宣教、困境家庭、社区服务或教育支持。除了钱，也考虑陪伴孤独者、指导年轻人、提供专业技能。给予时保护受助者尊严，避免公开炫耀自己的善行（太6:1–4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1. 传道书5:10为什么说“贪爱银子的，不因得银子知足”？金钱本身与贪爱金钱有什么区别？</a:t>
            </a:r>
          </a:p>
          <a:p>
            <a:endParaRPr/>
          </a:p>
          <a:p>
            <a:r>
              <a:t>2. 传道书5:12为什么说劳碌的人可能睡得更香甜？财富为什么有时反而增加焦虑？</a:t>
            </a:r>
          </a:p>
          <a:p>
            <a:endParaRPr/>
          </a:p>
          <a:p>
            <a:r>
              <a:t>3. 传道书5:15“赤身而来，赤身而去”如何改变我们的消费、储蓄和投资观？参：伯1:21；提前6:7；路12:16–21。</a:t>
            </a:r>
          </a:p>
          <a:p>
            <a:endParaRPr/>
          </a:p>
          <a:p>
            <a:r>
              <a:t>4. 为什么传道书5:19说“能够享受”也是神的恩赐？我们是否只为“拥有”感谢神，却很少为“能享受”感谢神？</a:t>
            </a:r>
          </a:p>
          <a:p>
            <a:endParaRPr/>
          </a:p>
          <a:p>
            <a:r>
              <a:t>5. 传道书6:2中的人什么都有，为什么仍被称为“虚空”？</a:t>
            </a:r>
          </a:p>
          <a:p>
            <a:endParaRPr/>
          </a:p>
          <a:p>
            <a:r>
              <a:t>6. 如何理解传道书6:9“眼睛所看的比心里妄想的倒好”？社交媒体是否使这节经文更重要？</a:t>
            </a:r>
          </a:p>
          <a:p>
            <a:endParaRPr/>
          </a:p>
          <a:p>
            <a:r>
              <a:t>7. 基督徒怎样平衡为未来储蓄与信靠神？参：箴6:6–8；太6:25–34；雅4:13–15。</a:t>
            </a:r>
          </a:p>
          <a:p>
            <a:endParaRPr/>
          </a:p>
          <a:p>
            <a:r>
              <a:t>8. 什么叫“在神面前富足”？参：路12:21；太6:19–21；提前6:17–19。</a:t>
            </a:r>
          </a:p>
          <a:p>
            <a:endParaRPr/>
          </a:p>
          <a:p>
            <a:r>
              <a:t>9. 如果神今天问：“我托付给你的财富、时间、恩赐和机会，你怎样使用？”我们会怎样回答？</a:t>
            </a:r>
          </a:p>
          <a:p>
            <a:endParaRPr/>
          </a:p>
          <a:p>
            <a:r>
              <a:t>10. 现在是否有一件东西，我们以为“得到以后我才会满足”？它是否正在取代神的位置？</a:t>
            </a:r>
          </a:p>
          <a:p>
            <a:endParaRPr/>
          </a:p>
          <a:p>
            <a:r>
              <a:t>【带领者追问】讨论时请先请学员观察经文，再分享经历，最后形成行动。例如第3题可追问：在保障家人基本需要与避免贪婪之间，你如何作决定？第7题可追问：哪些是应当做的规划，哪些已成为控制未来的执念？</a:t>
            </a:r>
          </a:p>
          <a:p>
            <a:endParaRPr/>
          </a:p>
          <a:p>
            <a:r>
              <a:t>【补充讨论】11. 若财富增加却使你减少敬拜和陪伴，你愿意调整什么？参：可8:36；太6:33。</a:t>
            </a:r>
          </a:p>
          <a:p>
            <a:r>
              <a:t>12. 当投资亏损、失业或退休计划改变时，哪些应许能帮助你面对恐惧？参：诗46:1–3；腓4:6–7。</a:t>
            </a:r>
          </a:p>
          <a:p>
            <a:r>
              <a:t>13. 你如何教导下一代既勤劳理财又慷慨分享？参：申6:6–7；弗4:28。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1. 传道书5:10为什么说“贪爱银子的，不因得银子知足”？金钱本身与贪爱金钱有什么区别？</a:t>
            </a:r>
          </a:p>
          <a:p>
            <a:endParaRPr/>
          </a:p>
          <a:p>
            <a:r>
              <a:t>2. 传道书5:12为什么说劳碌的人可能睡得更香甜？财富为什么有时反而增加焦虑？</a:t>
            </a:r>
          </a:p>
          <a:p>
            <a:endParaRPr/>
          </a:p>
          <a:p>
            <a:r>
              <a:t>3. 传道书5:15“赤身而来，赤身而去”如何改变我们的消费、储蓄和投资观？参：伯1:21；提前6:7；路12:16–21。</a:t>
            </a:r>
          </a:p>
          <a:p>
            <a:endParaRPr/>
          </a:p>
          <a:p>
            <a:r>
              <a:t>4. 为什么传道书5:19说“能够享受”也是神的恩赐？我们是否只为“拥有”感谢神，却很少为“能享受”感谢神？</a:t>
            </a:r>
          </a:p>
          <a:p>
            <a:endParaRPr/>
          </a:p>
          <a:p>
            <a:r>
              <a:t>5. 传道书6:2中的人什么都有，为什么仍被称为“虚空”？</a:t>
            </a:r>
          </a:p>
          <a:p>
            <a:endParaRPr/>
          </a:p>
          <a:p>
            <a:r>
              <a:t>6. 如何理解传道书6:9“眼睛所看的比心里妄想的倒好”？社交媒体是否使这节经文更重要？</a:t>
            </a:r>
          </a:p>
          <a:p>
            <a:endParaRPr/>
          </a:p>
          <a:p>
            <a:r>
              <a:t>7. 基督徒怎样平衡为未来储蓄与信靠神？参：箴6:6–8；太6:25–34；雅4:13–15。</a:t>
            </a:r>
          </a:p>
          <a:p>
            <a:endParaRPr/>
          </a:p>
          <a:p>
            <a:r>
              <a:t>8. 什么叫“在神面前富足”？参：路12:21；太6:19–21；提前6:17–19。</a:t>
            </a:r>
          </a:p>
          <a:p>
            <a:endParaRPr/>
          </a:p>
          <a:p>
            <a:r>
              <a:t>9. 如果神今天问：“我托付给你的财富、时间、恩赐和机会，你怎样使用？”我们会怎样回答？</a:t>
            </a:r>
          </a:p>
          <a:p>
            <a:endParaRPr/>
          </a:p>
          <a:p>
            <a:r>
              <a:t>10. 现在是否有一件东西，我们以为“得到以后我才会满足”？它是否正在取代神的位置？</a:t>
            </a:r>
          </a:p>
          <a:p>
            <a:endParaRPr/>
          </a:p>
          <a:p>
            <a:r>
              <a:t>【带领者追问】讨论时请先请学员观察经文，再分享经历，最后形成行动。例如第3题可追问：在保障家人基本需要与避免贪婪之间，你如何作决定？第7题可追问：哪些是应当做的规划，哪些已成为控制未来的执念？</a:t>
            </a:r>
          </a:p>
          <a:p>
            <a:endParaRPr/>
          </a:p>
          <a:p>
            <a:r>
              <a:t>【补充讨论】11. 若财富增加却使你减少敬拜和陪伴，你愿意调整什么？参：可8:36；太6:33。</a:t>
            </a:r>
          </a:p>
          <a:p>
            <a:r>
              <a:t>12. 当投资亏损、失业或退休计划改变时，哪些应许能帮助你面对恐惧？参：诗46:1–3；腓4:6–7。</a:t>
            </a:r>
          </a:p>
          <a:p>
            <a:r>
              <a:t>13. 你如何教导下一代既勤劳理财又慷慨分享？参：申6:6–7；弗4:28。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传道书5:8–6:12不是教人怎样变穷，也不是教人怎样变富，而是教人怎样成为真正自由的人：不被金钱控制、不被比较控制、不被未来控制、不被“更多”控制。</a:t>
            </a:r>
          </a:p>
          <a:p>
            <a:endParaRPr/>
          </a:p>
          <a:p>
            <a:r>
              <a:t>我们可以工作，却不敬拜工作；可以赚钱，却不敬拜金钱；可以投资，却不把盼望放在投资上；可以规划退休，却知道永恒比退休更重要；可以享受神所赐的一切，却知道赐恩典的神比恩典本身更宝贵。</a:t>
            </a:r>
          </a:p>
          <a:p>
            <a:endParaRPr/>
          </a:p>
          <a:p>
            <a:r>
              <a:t>整段经文可以浓缩为一句话：人生真正的富足，不是拥有自己想要的一切，而是在敬畏神中，感恩地接受、喜乐地享受、忠心地管理神已经赐给我们的一切。</a:t>
            </a:r>
          </a:p>
          <a:p>
            <a:endParaRPr/>
          </a:p>
          <a:p>
            <a:r>
              <a:t>【总结与回应】可以请学员安静两分钟，思考三个问题：我正在追逐什么？我忽略了神已经赐下的什么？我本周愿意忠心管理哪一项托付？随后两人一组分享一项实际行动并彼此代祷。以传道书12:13“敬畏神，谨守他的诫命”作为整卷书的呼应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结合Word讲义第十八部分的十道讨论题，按课堂时间选择。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可结合Word讲义结尾完整祷告，带领全班同心祷告。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04FCE83-A224-5B30-42AC-FB5B886FDE5A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6642100"/>
            <a:ext cx="969963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F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10896"/>
            <a:ext cx="11064240" cy="987552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1">
                <a:solidFill>
                  <a:srgbClr val="F5CA7E"/>
                </a:solidFill>
                <a:latin typeface="Times New Roman"/>
                <a:ea typeface="Microsoft YaHei"/>
              </a:rPr>
              <a:t>传道书 5:8—6:12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271016"/>
            <a:ext cx="10972800" cy="22860"/>
          </a:xfrm>
          <a:prstGeom prst="rect">
            <a:avLst/>
          </a:prstGeom>
          <a:solid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1554480"/>
            <a:ext cx="10789920" cy="3337560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0">
                <a:solidFill>
                  <a:srgbClr val="FFFFFF"/>
                </a:solidFill>
                <a:latin typeface="Times New Roman"/>
                <a:ea typeface="Microsoft YaHei"/>
              </a:rPr>
              <a:t>财富、知足与从神而来的享受。</a:t>
            </a:r>
          </a:p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0">
                <a:solidFill>
                  <a:srgbClr val="FFFFFF"/>
                </a:solidFill>
                <a:latin typeface="Times New Roman"/>
                <a:ea typeface="Microsoft YaHei"/>
              </a:rPr>
              <a:t>人在日光之下真正拥有的是什么？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4965192"/>
            <a:ext cx="10881360" cy="566928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700"/>
              </a:spcAft>
            </a:pPr>
            <a:r>
              <a:rPr sz="2200" b="0">
                <a:solidFill>
                  <a:srgbClr val="F5CA7E"/>
                </a:solidFill>
                <a:latin typeface="Times New Roman"/>
                <a:ea typeface="Microsoft YaHei"/>
              </a:rPr>
              <a:t>相关经文：核心经文：传5:18–19；6:9。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577840"/>
            <a:ext cx="10881360" cy="868680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700"/>
              </a:spcAft>
            </a:pPr>
            <a:r>
              <a:rPr sz="2200" b="0">
                <a:solidFill>
                  <a:srgbClr val="DDE8EE"/>
                </a:solidFill>
                <a:latin typeface="Times New Roman"/>
                <a:ea typeface="Microsoft YaHei"/>
              </a:rPr>
              <a:t>生活应用：以敬畏神的心领受、享受并忠心管理祂的恩赐。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52760" y="6528816"/>
            <a:ext cx="1005840" cy="237744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700"/>
              </a:spcAft>
            </a:pPr>
            <a:r>
              <a:rPr sz="1200" b="0">
                <a:solidFill>
                  <a:srgbClr val="DDE8EE"/>
                </a:solidFill>
                <a:latin typeface="Times New Roman"/>
                <a:ea typeface="Microsoft YaHei"/>
              </a:rPr>
              <a:t>01 / 30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F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10896"/>
            <a:ext cx="11064240" cy="987552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1">
                <a:solidFill>
                  <a:srgbClr val="F5CA7E"/>
                </a:solidFill>
                <a:latin typeface="Times New Roman"/>
                <a:ea typeface="Microsoft YaHei"/>
              </a:rPr>
              <a:t>本课学习目标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271016"/>
            <a:ext cx="10972800" cy="22860"/>
          </a:xfrm>
          <a:prstGeom prst="rect">
            <a:avLst/>
          </a:prstGeom>
          <a:solid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1554480"/>
            <a:ext cx="10789920" cy="3337560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0">
                <a:solidFill>
                  <a:srgbClr val="FFFFFF"/>
                </a:solidFill>
                <a:latin typeface="Times New Roman"/>
                <a:ea typeface="Microsoft YaHei"/>
              </a:rPr>
              <a:t>认识财富与满足的属灵关系。</a:t>
            </a:r>
          </a:p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0">
                <a:solidFill>
                  <a:srgbClr val="FFFFFF"/>
                </a:solidFill>
                <a:latin typeface="Times New Roman"/>
                <a:ea typeface="Microsoft YaHei"/>
              </a:rPr>
              <a:t>明白在劳碌中喜乐是神的恩赐。</a:t>
            </a:r>
          </a:p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0">
                <a:solidFill>
                  <a:srgbClr val="FFFFFF"/>
                </a:solidFill>
                <a:latin typeface="Times New Roman"/>
                <a:ea typeface="Microsoft YaHei"/>
              </a:rPr>
              <a:t>学习知足、感恩，并以基督为至宝。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4965192"/>
            <a:ext cx="10881360" cy="566928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700"/>
              </a:spcAft>
            </a:pPr>
            <a:r>
              <a:rPr sz="2200" b="0">
                <a:solidFill>
                  <a:srgbClr val="F5CA7E"/>
                </a:solidFill>
                <a:latin typeface="Times New Roman"/>
                <a:ea typeface="Microsoft YaHei"/>
              </a:rPr>
              <a:t>相关经文：传5:18–20；提前6:6–10。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577840"/>
            <a:ext cx="10881360" cy="868680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700"/>
              </a:spcAft>
            </a:pPr>
            <a:r>
              <a:rPr sz="2200" b="0">
                <a:solidFill>
                  <a:srgbClr val="DDE8EE"/>
                </a:solidFill>
                <a:latin typeface="Times New Roman"/>
                <a:ea typeface="Microsoft YaHei"/>
              </a:rPr>
              <a:t>生活应用：愿我们既勤劳作工，也倚靠赐福的主。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52760" y="6528816"/>
            <a:ext cx="1005840" cy="237744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700"/>
              </a:spcAft>
            </a:pPr>
            <a:r>
              <a:rPr sz="1200" b="0">
                <a:solidFill>
                  <a:srgbClr val="DDE8EE"/>
                </a:solidFill>
                <a:latin typeface="Times New Roman"/>
                <a:ea typeface="Microsoft YaHei"/>
              </a:rPr>
              <a:t>02 / 30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F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10896"/>
            <a:ext cx="11064240" cy="987552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1">
                <a:solidFill>
                  <a:srgbClr val="F5CA7E"/>
                </a:solidFill>
                <a:latin typeface="Times New Roman"/>
                <a:ea typeface="Microsoft YaHei"/>
              </a:rPr>
              <a:t>引言：人真正需要的是更多财富，还是享受财富的能力？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271016"/>
            <a:ext cx="10972800" cy="22860"/>
          </a:xfrm>
          <a:prstGeom prst="rect">
            <a:avLst/>
          </a:prstGeom>
          <a:solid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320" y="1572768"/>
            <a:ext cx="3154680" cy="3063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0080" y="1554480"/>
            <a:ext cx="7452360" cy="3337560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0">
                <a:solidFill>
                  <a:srgbClr val="FFFFFF"/>
                </a:solidFill>
                <a:latin typeface="Times New Roman"/>
                <a:ea typeface="Microsoft YaHei"/>
              </a:rPr>
              <a:t>财富可以满足生活所需，却不能满足灵魂。</a:t>
            </a:r>
          </a:p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0">
                <a:solidFill>
                  <a:srgbClr val="FFFFFF"/>
                </a:solidFill>
                <a:latin typeface="Times New Roman"/>
                <a:ea typeface="Microsoft YaHei"/>
              </a:rPr>
              <a:t>传道者邀请我们思考：拥有更多，是否就有更多平安？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4965192"/>
            <a:ext cx="10881360" cy="566928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700"/>
              </a:spcAft>
            </a:pPr>
            <a:r>
              <a:rPr sz="2200" b="0">
                <a:solidFill>
                  <a:srgbClr val="F5CA7E"/>
                </a:solidFill>
                <a:latin typeface="Times New Roman"/>
                <a:ea typeface="Microsoft YaHei"/>
              </a:rPr>
              <a:t>相关经文：诗49:6–12；路12:22–34。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5577840"/>
            <a:ext cx="10881360" cy="868680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700"/>
              </a:spcAft>
            </a:pPr>
            <a:r>
              <a:rPr sz="2200" b="0">
                <a:solidFill>
                  <a:srgbClr val="DDE8EE"/>
                </a:solidFill>
                <a:latin typeface="Times New Roman"/>
                <a:ea typeface="Microsoft YaHei"/>
              </a:rPr>
              <a:t>生活应用：省察最占据自己心思的事，并把忧虑带到神面前。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52760" y="6528816"/>
            <a:ext cx="1005840" cy="237744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700"/>
              </a:spcAft>
            </a:pPr>
            <a:r>
              <a:rPr sz="1200" b="0">
                <a:solidFill>
                  <a:srgbClr val="DDE8EE"/>
                </a:solidFill>
                <a:latin typeface="Times New Roman"/>
                <a:ea typeface="Microsoft YaHei"/>
              </a:rPr>
              <a:t>03 / 30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F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10896"/>
            <a:ext cx="11064240" cy="987552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1">
                <a:solidFill>
                  <a:srgbClr val="F5CA7E"/>
                </a:solidFill>
                <a:latin typeface="Times New Roman"/>
                <a:ea typeface="Microsoft YaHei"/>
              </a:rPr>
              <a:t>传道书5:8–9：面对不公，不要以为地上的权力是最后答案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271016"/>
            <a:ext cx="10972800" cy="22860"/>
          </a:xfrm>
          <a:prstGeom prst="rect">
            <a:avLst/>
          </a:prstGeom>
          <a:solid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1554480"/>
            <a:ext cx="10789920" cy="3337560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0">
                <a:solidFill>
                  <a:srgbClr val="FFFFFF"/>
                </a:solidFill>
                <a:latin typeface="Times New Roman"/>
                <a:ea typeface="Microsoft YaHei"/>
              </a:rPr>
              <a:t>穷人受欺压、公义被夺去，显明人的罪性。</a:t>
            </a:r>
          </a:p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0">
                <a:solidFill>
                  <a:srgbClr val="FFFFFF"/>
                </a:solidFill>
                <a:latin typeface="Times New Roman"/>
                <a:ea typeface="Microsoft YaHei"/>
              </a:rPr>
              <a:t>地上的权力不是最终权柄；神仍察看世人的作为。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4965192"/>
            <a:ext cx="10881360" cy="566928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700"/>
              </a:spcAft>
            </a:pPr>
            <a:r>
              <a:rPr sz="2200" b="0">
                <a:solidFill>
                  <a:srgbClr val="F5CA7E"/>
                </a:solidFill>
                <a:latin typeface="Times New Roman"/>
                <a:ea typeface="Microsoft YaHei"/>
              </a:rPr>
              <a:t>相关经文：传5:8–9；耶17:9；罗3:23。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577840"/>
            <a:ext cx="10881360" cy="868680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700"/>
              </a:spcAft>
            </a:pPr>
            <a:r>
              <a:rPr sz="2200" b="0">
                <a:solidFill>
                  <a:srgbClr val="DDE8EE"/>
                </a:solidFill>
                <a:latin typeface="Times New Roman"/>
                <a:ea typeface="Microsoft YaHei"/>
              </a:rPr>
              <a:t>生活应用：面对不公时，要查明事实，以诚实和怜悯行事。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52760" y="6528816"/>
            <a:ext cx="1005840" cy="237744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700"/>
              </a:spcAft>
            </a:pPr>
            <a:r>
              <a:rPr sz="1200" b="0">
                <a:solidFill>
                  <a:srgbClr val="DDE8EE"/>
                </a:solidFill>
                <a:latin typeface="Times New Roman"/>
                <a:ea typeface="Microsoft YaHei"/>
              </a:rPr>
              <a:t>04 / 30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F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10896"/>
            <a:ext cx="11064240" cy="482568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700"/>
              </a:spcAft>
            </a:pPr>
            <a:r>
              <a:rPr sz="2600" b="1" dirty="0">
                <a:solidFill>
                  <a:srgbClr val="F5CA7E"/>
                </a:solidFill>
                <a:latin typeface="Times New Roman"/>
                <a:ea typeface="Microsoft YaHei"/>
              </a:rPr>
              <a:t>传道书5:8–9：面对不公，不要以为地上的权力是最后答案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271016"/>
            <a:ext cx="10972800" cy="22860"/>
          </a:xfrm>
          <a:prstGeom prst="rect">
            <a:avLst/>
          </a:prstGeom>
          <a:solid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1554480"/>
            <a:ext cx="10789920" cy="3337560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0">
                <a:solidFill>
                  <a:srgbClr val="FFFFFF"/>
                </a:solidFill>
                <a:latin typeface="Times New Roman"/>
                <a:ea typeface="Microsoft YaHei"/>
              </a:rPr>
              <a:t>“耶和华在天上立定宝座；他的权柄统管万有。”</a:t>
            </a:r>
          </a:p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0">
                <a:solidFill>
                  <a:srgbClr val="FFFFFF"/>
                </a:solidFill>
                <a:latin typeface="Times New Roman"/>
                <a:ea typeface="Microsoft YaHei"/>
              </a:rPr>
              <a:t>敬畏神使我们既不纵容罪恶，也不因不公而失去盼望。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4965192"/>
            <a:ext cx="10881360" cy="566928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700"/>
              </a:spcAft>
            </a:pPr>
            <a:r>
              <a:rPr sz="2200" b="0">
                <a:solidFill>
                  <a:srgbClr val="F5CA7E"/>
                </a:solidFill>
                <a:latin typeface="Times New Roman"/>
                <a:ea typeface="Microsoft YaHei"/>
              </a:rPr>
              <a:t>相关经文：诗103:19；但4:17；弥6:8。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577840"/>
            <a:ext cx="10881360" cy="868680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700"/>
              </a:spcAft>
            </a:pPr>
            <a:r>
              <a:rPr sz="2200" b="0">
                <a:solidFill>
                  <a:srgbClr val="DDE8EE"/>
                </a:solidFill>
                <a:latin typeface="Times New Roman"/>
                <a:ea typeface="Microsoft YaHei"/>
              </a:rPr>
              <a:t>生活应用：为受欺压的人祷告，并在能力范围内伸张公义。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52760" y="6528816"/>
            <a:ext cx="1005840" cy="237744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700"/>
              </a:spcAft>
            </a:pPr>
            <a:r>
              <a:rPr sz="1200" b="0">
                <a:solidFill>
                  <a:srgbClr val="DDE8EE"/>
                </a:solidFill>
                <a:latin typeface="Times New Roman"/>
                <a:ea typeface="Microsoft YaHei"/>
              </a:rPr>
              <a:t>05 / 30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F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10896"/>
            <a:ext cx="11064240" cy="987552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1">
                <a:solidFill>
                  <a:srgbClr val="F5CA7E"/>
                </a:solidFill>
                <a:latin typeface="Times New Roman"/>
                <a:ea typeface="Microsoft YaHei"/>
              </a:rPr>
              <a:t>传道书5:10：爱钱的人永远不会因钱满足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271016"/>
            <a:ext cx="10972800" cy="22860"/>
          </a:xfrm>
          <a:prstGeom prst="rect">
            <a:avLst/>
          </a:prstGeom>
          <a:solid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320" y="1572768"/>
            <a:ext cx="3154680" cy="3063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0080" y="1554480"/>
            <a:ext cx="7452360" cy="3337560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0">
                <a:solidFill>
                  <a:srgbClr val="FFFFFF"/>
                </a:solidFill>
                <a:latin typeface="Times New Roman"/>
                <a:ea typeface="Microsoft YaHei"/>
              </a:rPr>
              <a:t>“贪爱银子的，不因得银子知足。”</a:t>
            </a:r>
          </a:p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0">
                <a:solidFill>
                  <a:srgbClr val="FFFFFF"/>
                </a:solidFill>
                <a:latin typeface="Times New Roman"/>
                <a:ea typeface="Microsoft YaHei"/>
              </a:rPr>
              <a:t>问题不在于金钱本身，而在于人心是否把金钱当作主人。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4965192"/>
            <a:ext cx="10881360" cy="566928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700"/>
              </a:spcAft>
            </a:pPr>
            <a:r>
              <a:rPr sz="2200" b="0">
                <a:solidFill>
                  <a:srgbClr val="F5CA7E"/>
                </a:solidFill>
                <a:latin typeface="Times New Roman"/>
                <a:ea typeface="Microsoft YaHei"/>
              </a:rPr>
              <a:t>相关经文：传5:10；提前6:6–10；来13:5。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5577840"/>
            <a:ext cx="10881360" cy="868680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700"/>
              </a:spcAft>
            </a:pPr>
            <a:r>
              <a:rPr sz="2200" b="0">
                <a:solidFill>
                  <a:srgbClr val="DDE8EE"/>
                </a:solidFill>
                <a:latin typeface="Times New Roman"/>
                <a:ea typeface="Microsoft YaHei"/>
              </a:rPr>
              <a:t>生活应用：努力工作与审慎理财，同时操练知足和慷慨。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52760" y="6528816"/>
            <a:ext cx="1005840" cy="237744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700"/>
              </a:spcAft>
            </a:pPr>
            <a:r>
              <a:rPr sz="1200" b="0">
                <a:solidFill>
                  <a:srgbClr val="DDE8EE"/>
                </a:solidFill>
                <a:latin typeface="Times New Roman"/>
                <a:ea typeface="Microsoft YaHei"/>
              </a:rPr>
              <a:t>06 / 30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F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10896"/>
            <a:ext cx="11064240" cy="987552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1">
                <a:solidFill>
                  <a:srgbClr val="F5CA7E"/>
                </a:solidFill>
                <a:latin typeface="Times New Roman"/>
                <a:ea typeface="Microsoft YaHei"/>
              </a:rPr>
              <a:t>传道书5:11：拥有增加，不等于享受增加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271016"/>
            <a:ext cx="10972800" cy="22860"/>
          </a:xfrm>
          <a:prstGeom prst="rect">
            <a:avLst/>
          </a:prstGeom>
          <a:solid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1554480"/>
            <a:ext cx="10789920" cy="3337560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0">
                <a:solidFill>
                  <a:srgbClr val="FFFFFF"/>
                </a:solidFill>
                <a:latin typeface="Times New Roman"/>
                <a:ea typeface="Microsoft YaHei"/>
              </a:rPr>
              <a:t>“货物增添，吃的人也增添。”</a:t>
            </a:r>
          </a:p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0">
                <a:solidFill>
                  <a:srgbClr val="FFFFFF"/>
                </a:solidFill>
                <a:latin typeface="Times New Roman"/>
                <a:ea typeface="Microsoft YaHei"/>
              </a:rPr>
              <a:t>财富增长常伴随更多责任，却不保证更多喜乐。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4965192"/>
            <a:ext cx="10881360" cy="566928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700"/>
              </a:spcAft>
            </a:pPr>
            <a:r>
              <a:rPr sz="2200" b="0">
                <a:solidFill>
                  <a:srgbClr val="F5CA7E"/>
                </a:solidFill>
                <a:latin typeface="Times New Roman"/>
                <a:ea typeface="Microsoft YaHei"/>
              </a:rPr>
              <a:t>相关经文：传5:11；路12:15；箴15:16–17。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577840"/>
            <a:ext cx="10881360" cy="868680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700"/>
              </a:spcAft>
            </a:pPr>
            <a:r>
              <a:rPr sz="2200" b="0">
                <a:solidFill>
                  <a:srgbClr val="DDE8EE"/>
                </a:solidFill>
                <a:latin typeface="Times New Roman"/>
                <a:ea typeface="Microsoft YaHei"/>
              </a:rPr>
              <a:t>生活应用：作重大购买前，也要计算管理它所需的时间和精力。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52760" y="6528816"/>
            <a:ext cx="1005840" cy="237744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700"/>
              </a:spcAft>
            </a:pPr>
            <a:r>
              <a:rPr sz="1200" b="0">
                <a:solidFill>
                  <a:srgbClr val="DDE8EE"/>
                </a:solidFill>
                <a:latin typeface="Times New Roman"/>
                <a:ea typeface="Microsoft YaHei"/>
              </a:rPr>
              <a:t>07 / 30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F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10896"/>
            <a:ext cx="11064240" cy="987552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1">
                <a:solidFill>
                  <a:srgbClr val="F5CA7E"/>
                </a:solidFill>
                <a:latin typeface="Times New Roman"/>
                <a:ea typeface="Microsoft YaHei"/>
              </a:rPr>
              <a:t>传道书5:12：为什么劳碌人的睡眠反而香甜？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271016"/>
            <a:ext cx="10972800" cy="22860"/>
          </a:xfrm>
          <a:prstGeom prst="rect">
            <a:avLst/>
          </a:prstGeom>
          <a:solid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320" y="1572768"/>
            <a:ext cx="3154680" cy="3063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0080" y="1554480"/>
            <a:ext cx="7452360" cy="3337560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0">
                <a:solidFill>
                  <a:srgbClr val="FFFFFF"/>
                </a:solidFill>
                <a:latin typeface="Times New Roman"/>
                <a:ea typeface="Microsoft YaHei"/>
              </a:rPr>
              <a:t>“劳碌的人……睡得香甜。”</a:t>
            </a:r>
          </a:p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0">
                <a:solidFill>
                  <a:srgbClr val="FFFFFF"/>
                </a:solidFill>
                <a:latin typeface="Times New Roman"/>
                <a:ea typeface="Microsoft YaHei"/>
              </a:rPr>
              <a:t>真正的安息不是来自账户余额，而是来自对神的信靠。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4965192"/>
            <a:ext cx="10881360" cy="566928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700"/>
              </a:spcAft>
            </a:pPr>
            <a:r>
              <a:rPr sz="2200" b="0">
                <a:solidFill>
                  <a:srgbClr val="F5CA7E"/>
                </a:solidFill>
                <a:latin typeface="Times New Roman"/>
                <a:ea typeface="Microsoft YaHei"/>
              </a:rPr>
              <a:t>相关经文：传5:12；诗4:8；彼前5:7。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5577840"/>
            <a:ext cx="10881360" cy="868680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700"/>
              </a:spcAft>
            </a:pPr>
            <a:r>
              <a:rPr sz="2200" b="0">
                <a:solidFill>
                  <a:srgbClr val="DDE8EE"/>
                </a:solidFill>
                <a:latin typeface="Times New Roman"/>
                <a:ea typeface="Microsoft YaHei"/>
              </a:rPr>
              <a:t>生活应用：睡前放下工作与投资资讯，把忧虑交托给神。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52760" y="6528816"/>
            <a:ext cx="1005840" cy="237744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700"/>
              </a:spcAft>
            </a:pPr>
            <a:r>
              <a:rPr sz="1200" b="0">
                <a:solidFill>
                  <a:srgbClr val="DDE8EE"/>
                </a:solidFill>
                <a:latin typeface="Times New Roman"/>
                <a:ea typeface="Microsoft YaHei"/>
              </a:rPr>
              <a:t>08 / 30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F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10896"/>
            <a:ext cx="11064240" cy="987552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1">
                <a:solidFill>
                  <a:srgbClr val="F5CA7E"/>
                </a:solidFill>
                <a:latin typeface="Times New Roman"/>
                <a:ea typeface="Microsoft YaHei"/>
              </a:rPr>
              <a:t>传道书5:13–17：财富也可能反过来伤害人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271016"/>
            <a:ext cx="10972800" cy="22860"/>
          </a:xfrm>
          <a:prstGeom prst="rect">
            <a:avLst/>
          </a:prstGeom>
          <a:solid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1554480"/>
            <a:ext cx="10789920" cy="3337560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0">
                <a:solidFill>
                  <a:srgbClr val="FFFFFF"/>
                </a:solidFill>
                <a:latin typeface="Times New Roman"/>
                <a:ea typeface="Microsoft YaHei"/>
              </a:rPr>
              <a:t>“财主积存资财，反害自己。”</a:t>
            </a:r>
          </a:p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0">
                <a:solidFill>
                  <a:srgbClr val="FFFFFF"/>
                </a:solidFill>
                <a:latin typeface="Times New Roman"/>
                <a:ea typeface="Microsoft YaHei"/>
              </a:rPr>
              <a:t>财富可能因祸患消失；积蓄不能成为我们永恒的保障。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4965192"/>
            <a:ext cx="10881360" cy="566928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700"/>
              </a:spcAft>
            </a:pPr>
            <a:r>
              <a:rPr sz="2200" b="0">
                <a:solidFill>
                  <a:srgbClr val="F5CA7E"/>
                </a:solidFill>
                <a:latin typeface="Times New Roman"/>
                <a:ea typeface="Microsoft YaHei"/>
              </a:rPr>
              <a:t>相关经文：传5:13–14；箴23:5；太6:19–21。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577840"/>
            <a:ext cx="10881360" cy="868680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700"/>
              </a:spcAft>
            </a:pPr>
            <a:r>
              <a:rPr sz="2200" b="0">
                <a:solidFill>
                  <a:srgbClr val="DDE8EE"/>
                </a:solidFill>
                <a:latin typeface="Times New Roman"/>
                <a:ea typeface="Microsoft YaHei"/>
              </a:rPr>
              <a:t>生活应用：尽管谨慎管理财务，仍不把安全感建立在财物上。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52760" y="6528816"/>
            <a:ext cx="1005840" cy="237744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700"/>
              </a:spcAft>
            </a:pPr>
            <a:r>
              <a:rPr sz="1200" b="0">
                <a:solidFill>
                  <a:srgbClr val="DDE8EE"/>
                </a:solidFill>
                <a:latin typeface="Times New Roman"/>
                <a:ea typeface="Microsoft YaHei"/>
              </a:rPr>
              <a:t>09 / 30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F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10896"/>
            <a:ext cx="11064240" cy="531940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1" dirty="0">
                <a:solidFill>
                  <a:srgbClr val="F5CA7E"/>
                </a:solidFill>
                <a:latin typeface="Times New Roman"/>
                <a:ea typeface="Microsoft YaHei"/>
              </a:rPr>
              <a:t>传道书5:13–17：财富也可能反过来伤害人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271016"/>
            <a:ext cx="10972800" cy="22860"/>
          </a:xfrm>
          <a:prstGeom prst="rect">
            <a:avLst/>
          </a:prstGeom>
          <a:solid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1554480"/>
            <a:ext cx="10789920" cy="3337560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0">
                <a:solidFill>
                  <a:srgbClr val="FFFFFF"/>
                </a:solidFill>
                <a:latin typeface="Times New Roman"/>
                <a:ea typeface="Microsoft YaHei"/>
              </a:rPr>
              <a:t>“他怎样从母胎赤身而来，也必照样赤身而去。”</a:t>
            </a:r>
          </a:p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0">
                <a:solidFill>
                  <a:srgbClr val="FFFFFF"/>
                </a:solidFill>
                <a:latin typeface="Times New Roman"/>
                <a:ea typeface="Microsoft YaHei"/>
              </a:rPr>
              <a:t>人生真正的丰富，在于是否在神面前富足。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4965192"/>
            <a:ext cx="10881360" cy="566928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700"/>
              </a:spcAft>
            </a:pPr>
            <a:r>
              <a:rPr sz="2200" b="0">
                <a:solidFill>
                  <a:srgbClr val="F5CA7E"/>
                </a:solidFill>
                <a:latin typeface="Times New Roman"/>
                <a:ea typeface="Microsoft YaHei"/>
              </a:rPr>
              <a:t>相关经文：传5:15–17；伯1:21；路12:16–21。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577840"/>
            <a:ext cx="10881360" cy="868680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700"/>
              </a:spcAft>
            </a:pPr>
            <a:r>
              <a:rPr sz="2200" b="0">
                <a:solidFill>
                  <a:srgbClr val="DDE8EE"/>
                </a:solidFill>
                <a:latin typeface="Times New Roman"/>
                <a:ea typeface="Microsoft YaHei"/>
              </a:rPr>
              <a:t>生活应用：思想自己留下的属灵影响，而不只计算留下的财产。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52760" y="6528816"/>
            <a:ext cx="1005840" cy="237744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700"/>
              </a:spcAft>
            </a:pPr>
            <a:r>
              <a:rPr sz="1200" b="0">
                <a:solidFill>
                  <a:srgbClr val="DDE8EE"/>
                </a:solidFill>
                <a:latin typeface="Times New Roman"/>
                <a:ea typeface="Microsoft YaHei"/>
              </a:rPr>
              <a:t>10 / 30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F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10896"/>
            <a:ext cx="11064240" cy="987552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1">
                <a:solidFill>
                  <a:srgbClr val="F5CA7E"/>
                </a:solidFill>
                <a:latin typeface="Times New Roman"/>
                <a:ea typeface="Microsoft YaHei"/>
              </a:rPr>
              <a:t>传道书5:18–20：真正的福气，是神赐人享受自己劳碌所得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271016"/>
            <a:ext cx="10972800" cy="22860"/>
          </a:xfrm>
          <a:prstGeom prst="rect">
            <a:avLst/>
          </a:prstGeom>
          <a:solid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320" y="1572768"/>
            <a:ext cx="3154680" cy="3063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0080" y="1554480"/>
            <a:ext cx="7452360" cy="3337560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0">
                <a:solidFill>
                  <a:srgbClr val="FFFFFF"/>
                </a:solidFill>
                <a:latin typeface="Times New Roman"/>
                <a:ea typeface="Microsoft YaHei"/>
              </a:rPr>
              <a:t>“人在神赐他一生的日子……享受劳碌得来的好处。”</a:t>
            </a:r>
          </a:p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0">
                <a:solidFill>
                  <a:srgbClr val="FFFFFF"/>
                </a:solidFill>
                <a:latin typeface="Times New Roman"/>
                <a:ea typeface="Microsoft YaHei"/>
              </a:rPr>
              <a:t>日子、工作与享受，都是神所赐的分。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4965192"/>
            <a:ext cx="10881360" cy="566928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700"/>
              </a:spcAft>
            </a:pPr>
            <a:r>
              <a:rPr sz="2200" b="0">
                <a:solidFill>
                  <a:srgbClr val="F5CA7E"/>
                </a:solidFill>
                <a:latin typeface="Times New Roman"/>
                <a:ea typeface="Microsoft YaHei"/>
              </a:rPr>
              <a:t>相关经文：传5:18；诗90:12；雅1:17。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5577840"/>
            <a:ext cx="10881360" cy="868680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700"/>
              </a:spcAft>
            </a:pPr>
            <a:r>
              <a:rPr sz="2200" b="0">
                <a:solidFill>
                  <a:srgbClr val="DDE8EE"/>
                </a:solidFill>
                <a:latin typeface="Times New Roman"/>
                <a:ea typeface="Microsoft YaHei"/>
              </a:rPr>
              <a:t>生活应用：珍惜今天，与家人分享神所赐的平凡喜乐。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52760" y="6528816"/>
            <a:ext cx="1005840" cy="237744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700"/>
              </a:spcAft>
            </a:pPr>
            <a:r>
              <a:rPr sz="1200" b="0">
                <a:solidFill>
                  <a:srgbClr val="DDE8EE"/>
                </a:solidFill>
                <a:latin typeface="Times New Roman"/>
                <a:ea typeface="Microsoft YaHei"/>
              </a:rPr>
              <a:t>11 / 30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F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10896"/>
            <a:ext cx="11064240" cy="987552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700"/>
              </a:spcAft>
            </a:pPr>
            <a:r>
              <a:rPr sz="2600" b="1">
                <a:solidFill>
                  <a:srgbClr val="F5CA7E"/>
                </a:solidFill>
                <a:latin typeface="Times New Roman"/>
                <a:ea typeface="Microsoft YaHei"/>
              </a:rPr>
              <a:t>传道书5:18–20：真正的福气，是神赐人享受自己劳碌所得｜深入思想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271016"/>
            <a:ext cx="10972800" cy="22860"/>
          </a:xfrm>
          <a:prstGeom prst="rect">
            <a:avLst/>
          </a:prstGeom>
          <a:solid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1554480"/>
            <a:ext cx="10789920" cy="3337560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0">
                <a:solidFill>
                  <a:srgbClr val="FFFFFF"/>
                </a:solidFill>
                <a:latin typeface="Times New Roman"/>
                <a:ea typeface="Microsoft YaHei"/>
              </a:rPr>
              <a:t>“在他劳碌中喜乐，这乃是神的恩赐。”</a:t>
            </a:r>
          </a:p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0">
                <a:solidFill>
                  <a:srgbClr val="FFFFFF"/>
                </a:solidFill>
                <a:latin typeface="Times New Roman"/>
                <a:ea typeface="Microsoft YaHei"/>
              </a:rPr>
              <a:t>神不只赐下丰富，也赐人感恩和享受的能力。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4965192"/>
            <a:ext cx="10881360" cy="566928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700"/>
              </a:spcAft>
            </a:pPr>
            <a:r>
              <a:rPr sz="2200" b="0">
                <a:solidFill>
                  <a:srgbClr val="F5CA7E"/>
                </a:solidFill>
                <a:latin typeface="Times New Roman"/>
                <a:ea typeface="Microsoft YaHei"/>
              </a:rPr>
              <a:t>相关经文：传5:19–20；腓4:6–7。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577840"/>
            <a:ext cx="10881360" cy="868680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700"/>
              </a:spcAft>
            </a:pPr>
            <a:r>
              <a:rPr sz="2200" b="0">
                <a:solidFill>
                  <a:srgbClr val="DDE8EE"/>
                </a:solidFill>
                <a:latin typeface="Times New Roman"/>
                <a:ea typeface="Microsoft YaHei"/>
              </a:rPr>
              <a:t>生活应用：为每日饮食、家庭温暖、工作成果和安息感谢神。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52760" y="6528816"/>
            <a:ext cx="1005840" cy="237744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700"/>
              </a:spcAft>
            </a:pPr>
            <a:r>
              <a:rPr sz="1200" b="0">
                <a:solidFill>
                  <a:srgbClr val="DDE8EE"/>
                </a:solidFill>
                <a:latin typeface="Times New Roman"/>
                <a:ea typeface="Microsoft YaHei"/>
              </a:rPr>
              <a:t>12 / 30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F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10896"/>
            <a:ext cx="11064240" cy="987552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1">
                <a:solidFill>
                  <a:srgbClr val="F5CA7E"/>
                </a:solidFill>
                <a:latin typeface="Times New Roman"/>
                <a:ea typeface="Microsoft YaHei"/>
              </a:rPr>
              <a:t>传道书6:1–2：最大的悲剧不是没有，而是有却不能享受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271016"/>
            <a:ext cx="10972800" cy="22860"/>
          </a:xfrm>
          <a:prstGeom prst="rect">
            <a:avLst/>
          </a:prstGeom>
          <a:solid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1554480"/>
            <a:ext cx="10789920" cy="3337560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0">
                <a:solidFill>
                  <a:srgbClr val="FFFFFF"/>
                </a:solidFill>
                <a:latin typeface="Times New Roman"/>
                <a:ea typeface="Microsoft YaHei"/>
              </a:rPr>
              <a:t>有人拥有资财、丰富和尊荣，却不能享用。</a:t>
            </a:r>
          </a:p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0">
                <a:solidFill>
                  <a:srgbClr val="FFFFFF"/>
                </a:solidFill>
                <a:latin typeface="Times New Roman"/>
                <a:ea typeface="Microsoft YaHei"/>
              </a:rPr>
              <a:t>可见，拥有与享受并不是同一回事。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4965192"/>
            <a:ext cx="10881360" cy="566928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700"/>
              </a:spcAft>
            </a:pPr>
            <a:r>
              <a:rPr sz="2200" b="0">
                <a:solidFill>
                  <a:srgbClr val="F5CA7E"/>
                </a:solidFill>
                <a:latin typeface="Times New Roman"/>
                <a:ea typeface="Microsoft YaHei"/>
              </a:rPr>
              <a:t>相关经文：传6:1–2；路12:16–21。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577840"/>
            <a:ext cx="10881360" cy="868680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700"/>
              </a:spcAft>
            </a:pPr>
            <a:r>
              <a:rPr sz="2200" b="0">
                <a:solidFill>
                  <a:srgbClr val="DDE8EE"/>
                </a:solidFill>
                <a:latin typeface="Times New Roman"/>
                <a:ea typeface="Microsoft YaHei"/>
              </a:rPr>
              <a:t>生活应用：求主赐一颗感恩、分享并珍惜关系的心。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52760" y="6528816"/>
            <a:ext cx="1005840" cy="237744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700"/>
              </a:spcAft>
            </a:pPr>
            <a:r>
              <a:rPr sz="1200" b="0">
                <a:solidFill>
                  <a:srgbClr val="DDE8EE"/>
                </a:solidFill>
                <a:latin typeface="Times New Roman"/>
                <a:ea typeface="Microsoft YaHei"/>
              </a:rPr>
              <a:t>13 / 30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F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10896"/>
            <a:ext cx="11064240" cy="987552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1">
                <a:solidFill>
                  <a:srgbClr val="F5CA7E"/>
                </a:solidFill>
                <a:latin typeface="Times New Roman"/>
                <a:ea typeface="Microsoft YaHei"/>
              </a:rPr>
              <a:t>传道书6:3–6：长寿、多子也不能自动带来满足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271016"/>
            <a:ext cx="10972800" cy="22860"/>
          </a:xfrm>
          <a:prstGeom prst="rect">
            <a:avLst/>
          </a:prstGeom>
          <a:solid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320" y="1572768"/>
            <a:ext cx="3154680" cy="3063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0080" y="1554480"/>
            <a:ext cx="7452360" cy="3337560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0">
                <a:solidFill>
                  <a:srgbClr val="FFFFFF"/>
                </a:solidFill>
                <a:latin typeface="Times New Roman"/>
                <a:ea typeface="Microsoft YaHei"/>
              </a:rPr>
              <a:t>多子与长寿本是祝福，却不能自动带来满足。</a:t>
            </a:r>
          </a:p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0">
                <a:solidFill>
                  <a:srgbClr val="FFFFFF"/>
                </a:solidFill>
                <a:latin typeface="Times New Roman"/>
                <a:ea typeface="Microsoft YaHei"/>
              </a:rPr>
              <a:t>若不认识赐福的神，外在福分仍无法填满内心。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4965192"/>
            <a:ext cx="10881360" cy="566928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700"/>
              </a:spcAft>
            </a:pPr>
            <a:r>
              <a:rPr sz="2200" b="0">
                <a:solidFill>
                  <a:srgbClr val="F5CA7E"/>
                </a:solidFill>
                <a:latin typeface="Times New Roman"/>
                <a:ea typeface="Microsoft YaHei"/>
              </a:rPr>
              <a:t>相关经文：传6:3–6；诗127:3；诗16:11。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5577840"/>
            <a:ext cx="10881360" cy="868680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700"/>
              </a:spcAft>
            </a:pPr>
            <a:r>
              <a:rPr sz="2200" b="0">
                <a:solidFill>
                  <a:srgbClr val="DDE8EE"/>
                </a:solidFill>
                <a:latin typeface="Times New Roman"/>
                <a:ea typeface="Microsoft YaHei"/>
              </a:rPr>
              <a:t>生活应用：珍惜儿女与长辈，把属灵传承看得比外在成就更重。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52760" y="6528816"/>
            <a:ext cx="1005840" cy="237744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700"/>
              </a:spcAft>
            </a:pPr>
            <a:r>
              <a:rPr sz="1200" b="0">
                <a:solidFill>
                  <a:srgbClr val="DDE8EE"/>
                </a:solidFill>
                <a:latin typeface="Times New Roman"/>
                <a:ea typeface="Microsoft YaHei"/>
              </a:rPr>
              <a:t>14 / 30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F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10896"/>
            <a:ext cx="11064240" cy="987552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1">
                <a:solidFill>
                  <a:srgbClr val="F5CA7E"/>
                </a:solidFill>
                <a:latin typeface="Times New Roman"/>
                <a:ea typeface="Microsoft YaHei"/>
              </a:rPr>
              <a:t>传道书6:7：人的劳碌可以养口腹，却不一定满足心灵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271016"/>
            <a:ext cx="10972800" cy="22860"/>
          </a:xfrm>
          <a:prstGeom prst="rect">
            <a:avLst/>
          </a:prstGeom>
          <a:solid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1554480"/>
            <a:ext cx="10789920" cy="3337560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0">
                <a:solidFill>
                  <a:srgbClr val="FFFFFF"/>
                </a:solidFill>
                <a:latin typeface="Times New Roman"/>
                <a:ea typeface="Microsoft YaHei"/>
              </a:rPr>
              <a:t>“人的劳碌都为口腹，心里却不知足。”</a:t>
            </a:r>
          </a:p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0">
                <a:solidFill>
                  <a:srgbClr val="FFFFFF"/>
                </a:solidFill>
                <a:latin typeface="Times New Roman"/>
                <a:ea typeface="Microsoft YaHei"/>
              </a:rPr>
              <a:t>惟有基督这生命的粮，能满足人灵魂深处的饥渴。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4965192"/>
            <a:ext cx="10881360" cy="566928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700"/>
              </a:spcAft>
            </a:pPr>
            <a:r>
              <a:rPr sz="2200" b="0">
                <a:solidFill>
                  <a:srgbClr val="F5CA7E"/>
                </a:solidFill>
                <a:latin typeface="Times New Roman"/>
                <a:ea typeface="Microsoft YaHei"/>
              </a:rPr>
              <a:t>相关经文：传6:7；约6:35；太4:4。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577840"/>
            <a:ext cx="10881360" cy="868680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700"/>
              </a:spcAft>
            </a:pPr>
            <a:r>
              <a:rPr sz="2200" b="0">
                <a:solidFill>
                  <a:srgbClr val="DDE8EE"/>
                </a:solidFill>
                <a:latin typeface="Times New Roman"/>
                <a:ea typeface="Microsoft YaHei"/>
              </a:rPr>
              <a:t>生活应用：检视时间安排，不要让工作挤走敬拜和家庭。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52760" y="6528816"/>
            <a:ext cx="1005840" cy="237744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700"/>
              </a:spcAft>
            </a:pPr>
            <a:r>
              <a:rPr sz="1200" b="0">
                <a:solidFill>
                  <a:srgbClr val="DDE8EE"/>
                </a:solidFill>
                <a:latin typeface="Times New Roman"/>
                <a:ea typeface="Microsoft YaHei"/>
              </a:rPr>
              <a:t>15 / 30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F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10896"/>
            <a:ext cx="11064240" cy="987552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1">
                <a:solidFill>
                  <a:srgbClr val="F5CA7E"/>
                </a:solidFill>
                <a:latin typeface="Times New Roman"/>
                <a:ea typeface="Microsoft YaHei"/>
              </a:rPr>
              <a:t>传道书6:8–9：珍惜眼前所有，胜过不断追逐没有的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271016"/>
            <a:ext cx="10972800" cy="22860"/>
          </a:xfrm>
          <a:prstGeom prst="rect">
            <a:avLst/>
          </a:prstGeom>
          <a:solid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320" y="1572768"/>
            <a:ext cx="3154680" cy="3063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0080" y="1554480"/>
            <a:ext cx="7452360" cy="3337560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0">
                <a:solidFill>
                  <a:srgbClr val="FFFFFF"/>
                </a:solidFill>
                <a:latin typeface="Times New Roman"/>
                <a:ea typeface="Microsoft YaHei"/>
              </a:rPr>
              <a:t>“眼睛所看的比心里妄想的倒好。”</a:t>
            </a:r>
          </a:p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0">
                <a:solidFill>
                  <a:srgbClr val="FFFFFF"/>
                </a:solidFill>
                <a:latin typeface="Times New Roman"/>
                <a:ea typeface="Microsoft YaHei"/>
              </a:rPr>
              <a:t>珍惜眼前的恩典，胜过无止境地羡慕别人的生活。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4965192"/>
            <a:ext cx="10881360" cy="566928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700"/>
              </a:spcAft>
            </a:pPr>
            <a:r>
              <a:rPr sz="2200" b="0">
                <a:solidFill>
                  <a:srgbClr val="F5CA7E"/>
                </a:solidFill>
                <a:latin typeface="Times New Roman"/>
                <a:ea typeface="Microsoft YaHei"/>
              </a:rPr>
              <a:t>相关经文：传6:8–9；出20:17；腓4:8。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5577840"/>
            <a:ext cx="10881360" cy="868680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700"/>
              </a:spcAft>
            </a:pPr>
            <a:r>
              <a:rPr sz="2200" b="0">
                <a:solidFill>
                  <a:srgbClr val="DDE8EE"/>
                </a:solidFill>
                <a:latin typeface="Times New Roman"/>
                <a:ea typeface="Microsoft YaHei"/>
              </a:rPr>
              <a:t>生活应用：减少无谓比较，每天记录三件值得感谢的事。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52760" y="6528816"/>
            <a:ext cx="1005840" cy="237744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700"/>
              </a:spcAft>
            </a:pPr>
            <a:r>
              <a:rPr sz="1200" b="0">
                <a:solidFill>
                  <a:srgbClr val="DDE8EE"/>
                </a:solidFill>
                <a:latin typeface="Times New Roman"/>
                <a:ea typeface="Microsoft YaHei"/>
              </a:rPr>
              <a:t>16 / 30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F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10896"/>
            <a:ext cx="11064240" cy="987552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1">
                <a:solidFill>
                  <a:srgbClr val="F5CA7E"/>
                </a:solidFill>
                <a:latin typeface="Times New Roman"/>
                <a:ea typeface="Microsoft YaHei"/>
              </a:rPr>
              <a:t>传道书6:10–12：承认人的有限，学习敬畏神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271016"/>
            <a:ext cx="10972800" cy="22860"/>
          </a:xfrm>
          <a:prstGeom prst="rect">
            <a:avLst/>
          </a:prstGeom>
          <a:solid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1554480"/>
            <a:ext cx="10789920" cy="3337560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0">
                <a:solidFill>
                  <a:srgbClr val="FFFFFF"/>
                </a:solidFill>
                <a:latin typeface="Times New Roman"/>
                <a:ea typeface="Microsoft YaHei"/>
              </a:rPr>
              <a:t>人可以筹算自己的道路，却不能掌握明天。</a:t>
            </a:r>
          </a:p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0">
                <a:solidFill>
                  <a:srgbClr val="FFFFFF"/>
                </a:solidFill>
                <a:latin typeface="Times New Roman"/>
                <a:ea typeface="Microsoft YaHei"/>
              </a:rPr>
              <a:t>承认自己是受造者，是学习敬畏神的开始。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4965192"/>
            <a:ext cx="10881360" cy="566928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700"/>
              </a:spcAft>
            </a:pPr>
            <a:r>
              <a:rPr sz="2200" b="0">
                <a:solidFill>
                  <a:srgbClr val="F5CA7E"/>
                </a:solidFill>
                <a:latin typeface="Times New Roman"/>
                <a:ea typeface="Microsoft YaHei"/>
              </a:rPr>
              <a:t>相关经文：传6:10；箴16:9；雅4:13–15。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577840"/>
            <a:ext cx="10881360" cy="868680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700"/>
              </a:spcAft>
            </a:pPr>
            <a:r>
              <a:rPr sz="2200" b="0">
                <a:solidFill>
                  <a:srgbClr val="DDE8EE"/>
                </a:solidFill>
                <a:latin typeface="Times New Roman"/>
                <a:ea typeface="Microsoft YaHei"/>
              </a:rPr>
              <a:t>生活应用：认真规划未来，也谦卑地说：“主若愿意。”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52760" y="6528816"/>
            <a:ext cx="1005840" cy="237744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700"/>
              </a:spcAft>
            </a:pPr>
            <a:r>
              <a:rPr sz="1200" b="0">
                <a:solidFill>
                  <a:srgbClr val="DDE8EE"/>
                </a:solidFill>
                <a:latin typeface="Times New Roman"/>
                <a:ea typeface="Microsoft YaHei"/>
              </a:rPr>
              <a:t>17 / 30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F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10896"/>
            <a:ext cx="11064240" cy="531940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1" dirty="0">
                <a:solidFill>
                  <a:srgbClr val="F5CA7E"/>
                </a:solidFill>
                <a:latin typeface="Times New Roman"/>
                <a:ea typeface="Microsoft YaHei"/>
              </a:rPr>
              <a:t>传道书6:10–12：承认人的有限，学习敬畏神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271016"/>
            <a:ext cx="10972800" cy="22860"/>
          </a:xfrm>
          <a:prstGeom prst="rect">
            <a:avLst/>
          </a:prstGeom>
          <a:solid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1554480"/>
            <a:ext cx="10789920" cy="3337560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0">
                <a:solidFill>
                  <a:srgbClr val="FFFFFF"/>
                </a:solidFill>
                <a:latin typeface="Times New Roman"/>
                <a:ea typeface="Microsoft YaHei"/>
              </a:rPr>
              <a:t>“谁知道什么与他有益呢？”</a:t>
            </a:r>
          </a:p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0">
                <a:solidFill>
                  <a:srgbClr val="FFFFFF"/>
                </a:solidFill>
                <a:latin typeface="Times New Roman"/>
                <a:ea typeface="Microsoft YaHei"/>
              </a:rPr>
              <a:t>我们不能参透一生的道路，却可以信靠掌管万有的主。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4965192"/>
            <a:ext cx="10881360" cy="566928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700"/>
              </a:spcAft>
            </a:pPr>
            <a:r>
              <a:rPr sz="2200" b="0">
                <a:solidFill>
                  <a:srgbClr val="F5CA7E"/>
                </a:solidFill>
                <a:latin typeface="Times New Roman"/>
                <a:ea typeface="Microsoft YaHei"/>
              </a:rPr>
              <a:t>相关经文：传6:11–12；赛55:8–9；罗8:28。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577840"/>
            <a:ext cx="10881360" cy="868680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700"/>
              </a:spcAft>
            </a:pPr>
            <a:r>
              <a:rPr sz="2200" b="0">
                <a:solidFill>
                  <a:srgbClr val="DDE8EE"/>
                </a:solidFill>
                <a:latin typeface="Times New Roman"/>
                <a:ea typeface="Microsoft YaHei"/>
              </a:rPr>
              <a:t>生活应用：计划改变时，容许自己哀伤，也继续祷告与求助。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52760" y="6528816"/>
            <a:ext cx="1005840" cy="237744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700"/>
              </a:spcAft>
            </a:pPr>
            <a:r>
              <a:rPr sz="1200" b="0">
                <a:solidFill>
                  <a:srgbClr val="DDE8EE"/>
                </a:solidFill>
                <a:latin typeface="Times New Roman"/>
                <a:ea typeface="Microsoft YaHei"/>
              </a:rPr>
              <a:t>18 / 30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F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10896"/>
            <a:ext cx="11064240" cy="987552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1">
                <a:solidFill>
                  <a:srgbClr val="F5CA7E"/>
                </a:solidFill>
                <a:latin typeface="Times New Roman"/>
                <a:ea typeface="Microsoft YaHei"/>
              </a:rPr>
              <a:t>“虚空”的真正含义：不是人生毫无意义，而是人抓不住受造物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271016"/>
            <a:ext cx="10972800" cy="22860"/>
          </a:xfrm>
          <a:prstGeom prst="rect">
            <a:avLst/>
          </a:prstGeom>
          <a:solid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320" y="1572768"/>
            <a:ext cx="3154680" cy="3063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0080" y="1554480"/>
            <a:ext cx="7452360" cy="3337560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0">
                <a:solidFill>
                  <a:srgbClr val="FFFFFF"/>
                </a:solidFill>
                <a:latin typeface="Times New Roman"/>
                <a:ea typeface="Microsoft YaHei"/>
              </a:rPr>
              <a:t>“虚空”提醒我们：人生短暂，如气息难以抓住。</a:t>
            </a:r>
          </a:p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0">
                <a:solidFill>
                  <a:srgbClr val="FFFFFF"/>
                </a:solidFill>
                <a:latin typeface="Times New Roman"/>
                <a:ea typeface="Microsoft YaHei"/>
              </a:rPr>
              <a:t>受造之物是恩典，却不能取代永恒的创造主。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4965192"/>
            <a:ext cx="10881360" cy="566928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700"/>
              </a:spcAft>
            </a:pPr>
            <a:r>
              <a:rPr sz="2200" b="0">
                <a:solidFill>
                  <a:srgbClr val="F5CA7E"/>
                </a:solidFill>
                <a:latin typeface="Times New Roman"/>
                <a:ea typeface="Microsoft YaHei"/>
              </a:rPr>
              <a:t>相关经文：传1:2；诗39:4–7；雅4:14。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5577840"/>
            <a:ext cx="10881360" cy="868680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700"/>
              </a:spcAft>
            </a:pPr>
            <a:r>
              <a:rPr sz="2200" b="0">
                <a:solidFill>
                  <a:srgbClr val="DDE8EE"/>
                </a:solidFill>
                <a:latin typeface="Times New Roman"/>
                <a:ea typeface="Microsoft YaHei"/>
              </a:rPr>
              <a:t>生活应用：辨认自己最想抓住的事，并把它重新交托给神。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52760" y="6528816"/>
            <a:ext cx="1005840" cy="237744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700"/>
              </a:spcAft>
            </a:pPr>
            <a:r>
              <a:rPr sz="1200" b="0">
                <a:solidFill>
                  <a:srgbClr val="DDE8EE"/>
                </a:solidFill>
                <a:latin typeface="Times New Roman"/>
                <a:ea typeface="Microsoft YaHei"/>
              </a:rPr>
              <a:t>19 / 30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F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10896"/>
            <a:ext cx="11064240" cy="987552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1">
                <a:solidFill>
                  <a:srgbClr val="F5CA7E"/>
                </a:solidFill>
                <a:latin typeface="Times New Roman"/>
                <a:ea typeface="Microsoft YaHei"/>
              </a:rPr>
              <a:t>五个属灵原则：如何建立合乎圣经的财富观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271016"/>
            <a:ext cx="10972800" cy="22860"/>
          </a:xfrm>
          <a:prstGeom prst="rect">
            <a:avLst/>
          </a:prstGeom>
          <a:solid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1554480"/>
            <a:ext cx="10789920" cy="3337560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0">
                <a:solidFill>
                  <a:srgbClr val="FFFFFF"/>
                </a:solidFill>
                <a:latin typeface="Times New Roman"/>
                <a:ea typeface="Microsoft YaHei"/>
              </a:rPr>
              <a:t>第一，财富是工具，不是主人。</a:t>
            </a:r>
          </a:p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0">
                <a:solidFill>
                  <a:srgbClr val="FFFFFF"/>
                </a:solidFill>
                <a:latin typeface="Times New Roman"/>
                <a:ea typeface="Microsoft YaHei"/>
              </a:rPr>
              <a:t>第二，敬虔加上知足的心，便是大利。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4965192"/>
            <a:ext cx="10881360" cy="566928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700"/>
              </a:spcAft>
            </a:pPr>
            <a:r>
              <a:rPr sz="2200" b="0">
                <a:solidFill>
                  <a:srgbClr val="F5CA7E"/>
                </a:solidFill>
                <a:latin typeface="Times New Roman"/>
                <a:ea typeface="Microsoft YaHei"/>
              </a:rPr>
              <a:t>相关经文：太6:24；提前6:6；来13:5。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577840"/>
            <a:ext cx="10881360" cy="868680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700"/>
              </a:spcAft>
            </a:pPr>
            <a:r>
              <a:rPr sz="2200" b="0">
                <a:solidFill>
                  <a:srgbClr val="DDE8EE"/>
                </a:solidFill>
                <a:latin typeface="Times New Roman"/>
                <a:ea typeface="Microsoft YaHei"/>
              </a:rPr>
              <a:t>生活应用：用金钱养家、帮助穷人，并支持福音事工。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52760" y="6528816"/>
            <a:ext cx="1005840" cy="237744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700"/>
              </a:spcAft>
            </a:pPr>
            <a:r>
              <a:rPr sz="1200" b="0">
                <a:solidFill>
                  <a:srgbClr val="DDE8EE"/>
                </a:solidFill>
                <a:latin typeface="Times New Roman"/>
                <a:ea typeface="Microsoft YaHei"/>
              </a:rPr>
              <a:t>20 / 30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F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10896"/>
            <a:ext cx="11064240" cy="531940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1" dirty="0" err="1">
                <a:solidFill>
                  <a:srgbClr val="F5CA7E"/>
                </a:solidFill>
                <a:latin typeface="Times New Roman"/>
                <a:ea typeface="Microsoft YaHei"/>
              </a:rPr>
              <a:t>五个属灵原则：如何建立合乎圣经的财富观</a:t>
            </a:r>
            <a:endParaRPr sz="2900" b="1" dirty="0">
              <a:solidFill>
                <a:srgbClr val="F5CA7E"/>
              </a:solidFill>
              <a:latin typeface="Times New Roman"/>
              <a:ea typeface="Microsoft YaHei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94360" y="1271016"/>
            <a:ext cx="10972800" cy="22860"/>
          </a:xfrm>
          <a:prstGeom prst="rect">
            <a:avLst/>
          </a:prstGeom>
          <a:solid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1554480"/>
            <a:ext cx="10789920" cy="3337560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0">
                <a:solidFill>
                  <a:srgbClr val="FFFFFF"/>
                </a:solidFill>
                <a:latin typeface="Times New Roman"/>
                <a:ea typeface="Microsoft YaHei"/>
              </a:rPr>
              <a:t>第三，享受劳碌所得，是神的恩赐。</a:t>
            </a:r>
          </a:p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0">
                <a:solidFill>
                  <a:srgbClr val="FFFFFF"/>
                </a:solidFill>
                <a:latin typeface="Times New Roman"/>
                <a:ea typeface="Microsoft YaHei"/>
              </a:rPr>
              <a:t>第四，不倚靠无定的钱财，而要倚靠神。</a:t>
            </a:r>
          </a:p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0">
                <a:solidFill>
                  <a:srgbClr val="FFFFFF"/>
                </a:solidFill>
                <a:latin typeface="Times New Roman"/>
                <a:ea typeface="Microsoft YaHei"/>
              </a:rPr>
              <a:t>第五，在主里面的劳苦不是徒然的。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4965192"/>
            <a:ext cx="10881360" cy="566928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700"/>
              </a:spcAft>
            </a:pPr>
            <a:r>
              <a:rPr sz="2200" b="0">
                <a:solidFill>
                  <a:srgbClr val="F5CA7E"/>
                </a:solidFill>
                <a:latin typeface="Times New Roman"/>
                <a:ea typeface="Microsoft YaHei"/>
              </a:rPr>
              <a:t>相关经文：传5:19；提前6:17；林前15:58。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577840"/>
            <a:ext cx="10881360" cy="868680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700"/>
              </a:spcAft>
            </a:pPr>
            <a:r>
              <a:rPr sz="2200" b="0">
                <a:solidFill>
                  <a:srgbClr val="DDE8EE"/>
                </a:solidFill>
                <a:latin typeface="Times New Roman"/>
                <a:ea typeface="Microsoft YaHei"/>
              </a:rPr>
              <a:t>生活应用：把财富、时间与恩赐当作神所托付的产业。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52760" y="6528816"/>
            <a:ext cx="1005840" cy="237744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700"/>
              </a:spcAft>
            </a:pPr>
            <a:r>
              <a:rPr sz="1200" b="0">
                <a:solidFill>
                  <a:srgbClr val="DDE8EE"/>
                </a:solidFill>
                <a:latin typeface="Times New Roman"/>
                <a:ea typeface="Microsoft YaHei"/>
              </a:rPr>
              <a:t>21 / 30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F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10896"/>
            <a:ext cx="11064240" cy="987552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1">
                <a:solidFill>
                  <a:srgbClr val="F5CA7E"/>
                </a:solidFill>
                <a:latin typeface="Times New Roman"/>
                <a:ea typeface="Microsoft YaHei"/>
              </a:rPr>
              <a:t>新约的答案：基督是传道书最终的盼望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271016"/>
            <a:ext cx="10972800" cy="22860"/>
          </a:xfrm>
          <a:prstGeom prst="rect">
            <a:avLst/>
          </a:prstGeom>
          <a:solid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1554480"/>
            <a:ext cx="10789920" cy="3337560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0">
                <a:solidFill>
                  <a:srgbClr val="FFFFFF"/>
                </a:solidFill>
                <a:latin typeface="Times New Roman"/>
                <a:ea typeface="Microsoft YaHei"/>
              </a:rPr>
              <a:t>财富不能胜过死亡，智慧也不能赐下永生。</a:t>
            </a:r>
          </a:p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0">
                <a:solidFill>
                  <a:srgbClr val="FFFFFF"/>
                </a:solidFill>
                <a:latin typeface="Times New Roman"/>
                <a:ea typeface="Microsoft YaHei"/>
              </a:rPr>
              <a:t>耶稣说：“我就是生命的粮。”</a:t>
            </a:r>
          </a:p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0">
                <a:solidFill>
                  <a:srgbClr val="FFFFFF"/>
                </a:solidFill>
                <a:latin typeface="Times New Roman"/>
                <a:ea typeface="Microsoft YaHei"/>
              </a:rPr>
              <a:t>认识基督，是远胜过世上一切的至宝。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4965192"/>
            <a:ext cx="10881360" cy="566928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700"/>
              </a:spcAft>
            </a:pPr>
            <a:r>
              <a:rPr sz="2200" b="0">
                <a:solidFill>
                  <a:srgbClr val="F5CA7E"/>
                </a:solidFill>
                <a:latin typeface="Times New Roman"/>
                <a:ea typeface="Microsoft YaHei"/>
              </a:rPr>
              <a:t>相关经文：约6:35；腓3:8；来2:14–15。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577840"/>
            <a:ext cx="10881360" cy="868680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700"/>
              </a:spcAft>
            </a:pPr>
            <a:r>
              <a:rPr sz="2200" b="0">
                <a:solidFill>
                  <a:srgbClr val="DDE8EE"/>
                </a:solidFill>
                <a:latin typeface="Times New Roman"/>
                <a:ea typeface="Microsoft YaHei"/>
              </a:rPr>
              <a:t>生活应用：无论丰富或缺乏，都靠基督学习知足与忠心。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52760" y="6528816"/>
            <a:ext cx="1005840" cy="237744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700"/>
              </a:spcAft>
            </a:pPr>
            <a:r>
              <a:rPr sz="1200" b="0">
                <a:solidFill>
                  <a:srgbClr val="DDE8EE"/>
                </a:solidFill>
                <a:latin typeface="Times New Roman"/>
                <a:ea typeface="Microsoft YaHei"/>
              </a:rPr>
              <a:t>22 / 30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F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10896"/>
            <a:ext cx="11064240" cy="987552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1">
                <a:solidFill>
                  <a:srgbClr val="F5CA7E"/>
                </a:solidFill>
                <a:latin typeface="Times New Roman"/>
                <a:ea typeface="Microsoft YaHei"/>
              </a:rPr>
              <a:t>三个层次理解“我的分”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271016"/>
            <a:ext cx="10972800" cy="22860"/>
          </a:xfrm>
          <a:prstGeom prst="rect">
            <a:avLst/>
          </a:prstGeom>
          <a:solid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320" y="1572768"/>
            <a:ext cx="3154680" cy="3063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0080" y="1554480"/>
            <a:ext cx="7452360" cy="3337560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0">
                <a:solidFill>
                  <a:srgbClr val="FFFFFF"/>
                </a:solidFill>
                <a:latin typeface="Times New Roman"/>
                <a:ea typeface="Microsoft YaHei"/>
              </a:rPr>
              <a:t>接受神所赐的分，不与别人争竞。</a:t>
            </a:r>
          </a:p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0">
                <a:solidFill>
                  <a:srgbClr val="FFFFFF"/>
                </a:solidFill>
                <a:latin typeface="Times New Roman"/>
                <a:ea typeface="Microsoft YaHei"/>
              </a:rPr>
              <a:t>享受神所赐的恩典，以感谢的心领受。</a:t>
            </a:r>
          </a:p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0">
                <a:solidFill>
                  <a:srgbClr val="FFFFFF"/>
                </a:solidFill>
                <a:latin typeface="Times New Roman"/>
                <a:ea typeface="Microsoft YaHei"/>
              </a:rPr>
              <a:t>忠心管理神所托付的时间、财富与恩赐。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4965192"/>
            <a:ext cx="10881360" cy="566928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700"/>
              </a:spcAft>
            </a:pPr>
            <a:r>
              <a:rPr sz="2200" b="0">
                <a:solidFill>
                  <a:srgbClr val="F5CA7E"/>
                </a:solidFill>
                <a:latin typeface="Times New Roman"/>
                <a:ea typeface="Microsoft YaHei"/>
              </a:rPr>
              <a:t>相关经文：传5:18–19；提前4:4；林前4:2。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5577840"/>
            <a:ext cx="10881360" cy="868680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700"/>
              </a:spcAft>
            </a:pPr>
            <a:r>
              <a:rPr sz="2200" b="0">
                <a:solidFill>
                  <a:srgbClr val="DDE8EE"/>
                </a:solidFill>
                <a:latin typeface="Times New Roman"/>
                <a:ea typeface="Microsoft YaHei"/>
              </a:rPr>
              <a:t>生活应用：今天就用一项具体行动回应神的托付。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52760" y="6528816"/>
            <a:ext cx="1005840" cy="237744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700"/>
              </a:spcAft>
            </a:pPr>
            <a:r>
              <a:rPr sz="1200" b="0">
                <a:solidFill>
                  <a:srgbClr val="DDE8EE"/>
                </a:solidFill>
                <a:latin typeface="Times New Roman"/>
                <a:ea typeface="Microsoft YaHei"/>
              </a:rPr>
              <a:t>23 / 30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F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10896"/>
            <a:ext cx="11064240" cy="987552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1">
                <a:solidFill>
                  <a:srgbClr val="F5CA7E"/>
                </a:solidFill>
                <a:latin typeface="Times New Roman"/>
                <a:ea typeface="Microsoft YaHei"/>
              </a:rPr>
              <a:t>从“拥有”进入“感恩”，从“积存”进入“分享”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271016"/>
            <a:ext cx="10972800" cy="22860"/>
          </a:xfrm>
          <a:prstGeom prst="rect">
            <a:avLst/>
          </a:prstGeom>
          <a:solid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1554480"/>
            <a:ext cx="10789920" cy="3337560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0">
                <a:solidFill>
                  <a:srgbClr val="FFFFFF"/>
                </a:solidFill>
                <a:latin typeface="Times New Roman"/>
                <a:ea typeface="Microsoft YaHei"/>
              </a:rPr>
              <a:t>“凡事谢恩。”感恩使我们看见神的供应。</a:t>
            </a:r>
          </a:p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0">
                <a:solidFill>
                  <a:srgbClr val="FFFFFF"/>
                </a:solidFill>
                <a:latin typeface="Times New Roman"/>
                <a:ea typeface="Microsoft YaHei"/>
              </a:rPr>
              <a:t>“有余，分给那缺少的人。”分享使财富成为祝福。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4965192"/>
            <a:ext cx="10881360" cy="566928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700"/>
              </a:spcAft>
            </a:pPr>
            <a:r>
              <a:rPr sz="2200" b="0">
                <a:solidFill>
                  <a:srgbClr val="F5CA7E"/>
                </a:solidFill>
                <a:latin typeface="Times New Roman"/>
                <a:ea typeface="Microsoft YaHei"/>
              </a:rPr>
              <a:t>相关经文：帖前5:18；弗4:28；提前6:17–19。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577840"/>
            <a:ext cx="10881360" cy="868680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700"/>
              </a:spcAft>
            </a:pPr>
            <a:r>
              <a:rPr sz="2200" b="0">
                <a:solidFill>
                  <a:srgbClr val="DDE8EE"/>
                </a:solidFill>
                <a:latin typeface="Times New Roman"/>
                <a:ea typeface="Microsoft YaHei"/>
              </a:rPr>
              <a:t>生活应用：与家人商量一个实际的关怀或奉献计划。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52760" y="6528816"/>
            <a:ext cx="1005840" cy="237744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700"/>
              </a:spcAft>
            </a:pPr>
            <a:r>
              <a:rPr sz="1200" b="0">
                <a:solidFill>
                  <a:srgbClr val="DDE8EE"/>
                </a:solidFill>
                <a:latin typeface="Times New Roman"/>
                <a:ea typeface="Microsoft YaHei"/>
              </a:rPr>
              <a:t>24 / 30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F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10896"/>
            <a:ext cx="11064240" cy="987552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1">
                <a:solidFill>
                  <a:srgbClr val="F5CA7E"/>
                </a:solidFill>
                <a:latin typeface="Times New Roman"/>
                <a:ea typeface="Microsoft YaHei"/>
              </a:rPr>
              <a:t>课堂讨论题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271016"/>
            <a:ext cx="10972800" cy="22860"/>
          </a:xfrm>
          <a:prstGeom prst="rect">
            <a:avLst/>
          </a:prstGeom>
          <a:solid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320" y="1572768"/>
            <a:ext cx="3154680" cy="3063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0080" y="1554480"/>
            <a:ext cx="7452360" cy="3337560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0">
                <a:solidFill>
                  <a:srgbClr val="FFFFFF"/>
                </a:solidFill>
                <a:latin typeface="Times New Roman"/>
                <a:ea typeface="Microsoft YaHei"/>
              </a:rPr>
              <a:t>为什么贪爱银子的人不能因银子知足？</a:t>
            </a:r>
          </a:p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0">
                <a:solidFill>
                  <a:srgbClr val="FFFFFF"/>
                </a:solidFill>
                <a:latin typeface="Times New Roman"/>
                <a:ea typeface="Microsoft YaHei"/>
              </a:rPr>
              <a:t>财富何以使人焦虑，也可能使人失去安息？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52760" y="6528816"/>
            <a:ext cx="1005840" cy="237744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700"/>
              </a:spcAft>
            </a:pPr>
            <a:r>
              <a:rPr sz="1200" b="0">
                <a:solidFill>
                  <a:srgbClr val="DDE8EE"/>
                </a:solidFill>
                <a:latin typeface="Times New Roman"/>
                <a:ea typeface="Microsoft YaHei"/>
              </a:rPr>
              <a:t>25 / 30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F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10896"/>
            <a:ext cx="11064240" cy="531940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1" dirty="0" err="1">
                <a:solidFill>
                  <a:srgbClr val="F5CA7E"/>
                </a:solidFill>
                <a:latin typeface="Times New Roman"/>
                <a:ea typeface="Microsoft YaHei"/>
              </a:rPr>
              <a:t>课堂讨论题</a:t>
            </a:r>
            <a:endParaRPr sz="2900" b="1" dirty="0">
              <a:solidFill>
                <a:srgbClr val="F5CA7E"/>
              </a:solidFill>
              <a:latin typeface="Times New Roman"/>
              <a:ea typeface="Microsoft YaHei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94360" y="1271016"/>
            <a:ext cx="10972800" cy="22860"/>
          </a:xfrm>
          <a:prstGeom prst="rect">
            <a:avLst/>
          </a:prstGeom>
          <a:solid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1554480"/>
            <a:ext cx="10789920" cy="3337560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0">
                <a:solidFill>
                  <a:srgbClr val="FFFFFF"/>
                </a:solidFill>
                <a:latin typeface="Times New Roman"/>
                <a:ea typeface="Microsoft YaHei"/>
              </a:rPr>
              <a:t>“赤身而来，赤身而去”怎样改变我们的财富观？</a:t>
            </a:r>
          </a:p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0">
                <a:solidFill>
                  <a:srgbClr val="FFFFFF"/>
                </a:solidFill>
                <a:latin typeface="Times New Roman"/>
                <a:ea typeface="Microsoft YaHei"/>
              </a:rPr>
              <a:t>我们怎样学习享受神的恩赐，并在神面前富足？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52760" y="6528816"/>
            <a:ext cx="1005840" cy="237744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700"/>
              </a:spcAft>
            </a:pPr>
            <a:r>
              <a:rPr sz="1200" b="0">
                <a:solidFill>
                  <a:srgbClr val="DDE8EE"/>
                </a:solidFill>
                <a:latin typeface="Times New Roman"/>
                <a:ea typeface="Microsoft YaHei"/>
              </a:rPr>
              <a:t>26 / 30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F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10896"/>
            <a:ext cx="11064240" cy="987552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1">
                <a:solidFill>
                  <a:srgbClr val="F5CA7E"/>
                </a:solidFill>
                <a:latin typeface="Times New Roman"/>
                <a:ea typeface="Microsoft YaHei"/>
              </a:rPr>
              <a:t>结论：真正的富足，是从神手中接过今天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271016"/>
            <a:ext cx="10972800" cy="22860"/>
          </a:xfrm>
          <a:prstGeom prst="rect">
            <a:avLst/>
          </a:prstGeom>
          <a:solid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320" y="1572768"/>
            <a:ext cx="3154680" cy="3063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0080" y="1554480"/>
            <a:ext cx="7452360" cy="3337560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0">
                <a:solidFill>
                  <a:srgbClr val="FFFFFF"/>
                </a:solidFill>
                <a:latin typeface="Times New Roman"/>
                <a:ea typeface="Microsoft YaHei"/>
              </a:rPr>
              <a:t>真正的富足，不是拥有想要的一切。</a:t>
            </a:r>
          </a:p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0">
                <a:solidFill>
                  <a:srgbClr val="FFFFFF"/>
                </a:solidFill>
                <a:latin typeface="Times New Roman"/>
                <a:ea typeface="Microsoft YaHei"/>
              </a:rPr>
              <a:t>乃是敬畏神，感恩地领受、喜乐地享受，</a:t>
            </a:r>
          </a:p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0">
                <a:solidFill>
                  <a:srgbClr val="FFFFFF"/>
                </a:solidFill>
                <a:latin typeface="Times New Roman"/>
                <a:ea typeface="Microsoft YaHei"/>
              </a:rPr>
              <a:t>并忠心管理祂今天所赐的一切。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52760" y="6528816"/>
            <a:ext cx="1005840" cy="237744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700"/>
              </a:spcAft>
            </a:pPr>
            <a:r>
              <a:rPr sz="1200" b="0">
                <a:solidFill>
                  <a:srgbClr val="DDE8EE"/>
                </a:solidFill>
                <a:latin typeface="Times New Roman"/>
                <a:ea typeface="Microsoft YaHei"/>
              </a:rPr>
              <a:t>28 / 30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F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10896"/>
            <a:ext cx="11064240" cy="987552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1">
                <a:solidFill>
                  <a:srgbClr val="F5CA7E"/>
                </a:solidFill>
                <a:latin typeface="Times New Roman"/>
                <a:ea typeface="Microsoft YaHei"/>
              </a:rPr>
              <a:t>课堂讨论｜从听道到行道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271016"/>
            <a:ext cx="10972800" cy="22860"/>
          </a:xfrm>
          <a:prstGeom prst="rect">
            <a:avLst/>
          </a:prstGeom>
          <a:solid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1554480"/>
            <a:ext cx="10789920" cy="3337560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0">
                <a:solidFill>
                  <a:srgbClr val="FFFFFF"/>
                </a:solidFill>
                <a:latin typeface="Times New Roman"/>
                <a:ea typeface="Microsoft YaHei"/>
              </a:rPr>
              <a:t>我的安全感建立在什么之上？</a:t>
            </a:r>
          </a:p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0">
                <a:solidFill>
                  <a:srgbClr val="FFFFFF"/>
                </a:solidFill>
                <a:latin typeface="Times New Roman"/>
                <a:ea typeface="Microsoft YaHei"/>
              </a:rPr>
              <a:t>我是否感恩享受神今天的供应？</a:t>
            </a:r>
          </a:p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0">
                <a:solidFill>
                  <a:srgbClr val="FFFFFF"/>
                </a:solidFill>
                <a:latin typeface="Times New Roman"/>
                <a:ea typeface="Microsoft YaHei"/>
              </a:rPr>
              <a:t>我如何让财富成为别人的祝福？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4965192"/>
            <a:ext cx="10881360" cy="566928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700"/>
              </a:spcAft>
            </a:pPr>
            <a:r>
              <a:rPr sz="2200" b="0">
                <a:solidFill>
                  <a:srgbClr val="F5CA7E"/>
                </a:solidFill>
                <a:latin typeface="Times New Roman"/>
                <a:ea typeface="Microsoft YaHei"/>
              </a:rPr>
              <a:t>相关经文：传5:19；6:9；雅1:22。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577840"/>
            <a:ext cx="10881360" cy="868680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700"/>
              </a:spcAft>
            </a:pPr>
            <a:r>
              <a:rPr sz="2200" b="0">
                <a:solidFill>
                  <a:srgbClr val="DDE8EE"/>
                </a:solidFill>
                <a:latin typeface="Times New Roman"/>
                <a:ea typeface="Microsoft YaHei"/>
              </a:rPr>
              <a:t>生活应用：请分享一项本周愿意付诸行动的改变。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52760" y="6528816"/>
            <a:ext cx="1005840" cy="237744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700"/>
              </a:spcAft>
            </a:pPr>
            <a:r>
              <a:rPr sz="1200" b="0">
                <a:solidFill>
                  <a:srgbClr val="DDE8EE"/>
                </a:solidFill>
                <a:latin typeface="Times New Roman"/>
                <a:ea typeface="Microsoft YaHei"/>
              </a:rPr>
              <a:t>29 / 30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F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10896"/>
            <a:ext cx="11064240" cy="987552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1">
                <a:solidFill>
                  <a:srgbClr val="F5CA7E"/>
                </a:solidFill>
                <a:latin typeface="Times New Roman"/>
                <a:ea typeface="Microsoft YaHei"/>
              </a:rPr>
              <a:t>结束祷告｜主啊，赐我知足的心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271016"/>
            <a:ext cx="10972800" cy="22860"/>
          </a:xfrm>
          <a:prstGeom prst="rect">
            <a:avLst/>
          </a:prstGeom>
          <a:solid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1554480"/>
            <a:ext cx="10789920" cy="3337560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0">
                <a:solidFill>
                  <a:srgbClr val="FFFFFF"/>
                </a:solidFill>
                <a:latin typeface="Times New Roman"/>
                <a:ea typeface="Microsoft YaHei"/>
              </a:rPr>
              <a:t>天父，求你赐我们知足与感恩的心。</a:t>
            </a:r>
          </a:p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0">
                <a:solidFill>
                  <a:srgbClr val="FFFFFF"/>
                </a:solidFill>
                <a:latin typeface="Times New Roman"/>
                <a:ea typeface="Microsoft YaHei"/>
              </a:rPr>
              <a:t>使我们在丰富中不骄傲，在缺乏中不埋怨。</a:t>
            </a:r>
          </a:p>
          <a:p>
            <a:pPr>
              <a:lnSpc>
                <a:spcPct val="116000"/>
              </a:lnSpc>
              <a:spcAft>
                <a:spcPts val="1300"/>
              </a:spcAft>
            </a:pPr>
            <a:r>
              <a:rPr sz="2900" b="0">
                <a:solidFill>
                  <a:srgbClr val="FFFFFF"/>
                </a:solidFill>
                <a:latin typeface="Times New Roman"/>
                <a:ea typeface="Microsoft YaHei"/>
              </a:rPr>
              <a:t>愿我们以基督为至宝，忠心使用你所赐的一切。阿们。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4965192"/>
            <a:ext cx="10881360" cy="566928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700"/>
              </a:spcAft>
            </a:pPr>
            <a:r>
              <a:rPr sz="2200" b="0">
                <a:solidFill>
                  <a:srgbClr val="F5CA7E"/>
                </a:solidFill>
                <a:latin typeface="Times New Roman"/>
                <a:ea typeface="Microsoft YaHei"/>
              </a:rPr>
              <a:t>相关经文：腓4:11–13；提前6:17–19。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577840"/>
            <a:ext cx="10881360" cy="868680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700"/>
              </a:spcAft>
            </a:pPr>
            <a:r>
              <a:rPr sz="2200" b="0">
                <a:solidFill>
                  <a:srgbClr val="DDE8EE"/>
                </a:solidFill>
                <a:latin typeface="Times New Roman"/>
                <a:ea typeface="Microsoft YaHei"/>
              </a:rPr>
              <a:t>生活应用：愿我们一生的劳碌、享受与分享，都荣耀神。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52760" y="6528816"/>
            <a:ext cx="1005840" cy="237744"/>
          </a:xfrm>
          <a:prstGeom prst="rect">
            <a:avLst/>
          </a:prstGeom>
          <a:noFill/>
        </p:spPr>
        <p:txBody>
          <a:bodyPr wrap="square" lIns="36576" tIns="27432" rIns="36576" bIns="27432">
            <a:spAutoFit/>
          </a:bodyPr>
          <a:lstStyle/>
          <a:p>
            <a:pPr>
              <a:lnSpc>
                <a:spcPct val="116000"/>
              </a:lnSpc>
              <a:spcAft>
                <a:spcPts val="700"/>
              </a:spcAft>
            </a:pPr>
            <a:r>
              <a:rPr sz="1200" b="0">
                <a:solidFill>
                  <a:srgbClr val="DDE8EE"/>
                </a:solidFill>
                <a:latin typeface="Times New Roman"/>
                <a:ea typeface="Microsoft YaHei"/>
              </a:rPr>
              <a:t>30 / 30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5a539a5f-cf0a-4876-96f8-03c0b930908e}" enabled="1" method="Standard" siteId="{7dd12bd6-325a-411f-8fed-b8004b6f2a52}" contentBits="2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4181</Words>
  <Application>Microsoft Office PowerPoint</Application>
  <PresentationFormat>Widescreen</PresentationFormat>
  <Paragraphs>447</Paragraphs>
  <Slides>29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Aptos</vt:lpstr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BY Pang</cp:lastModifiedBy>
  <cp:revision>2</cp:revision>
  <dcterms:created xsi:type="dcterms:W3CDTF">2013-01-27T09:14:16Z</dcterms:created>
  <dcterms:modified xsi:type="dcterms:W3CDTF">2026-10-03T16:12:14Z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FooterLocations">
    <vt:lpwstr>Office Theme:8</vt:lpwstr>
  </property>
  <property fmtid="{D5CDD505-2E9C-101B-9397-08002B2CF9AE}" pid="3" name="ClassificationContentMarkingFooterText">
    <vt:lpwstr>Internal Use Only</vt:lpwstr>
  </property>
</Properties>
</file>