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562" r:id="rId2"/>
    <p:sldId id="810" r:id="rId3"/>
    <p:sldId id="421" r:id="rId4"/>
    <p:sldId id="822" r:id="rId5"/>
    <p:sldId id="836" r:id="rId6"/>
    <p:sldId id="837" r:id="rId7"/>
    <p:sldId id="838" r:id="rId8"/>
    <p:sldId id="839" r:id="rId9"/>
    <p:sldId id="849" r:id="rId10"/>
    <p:sldId id="840" r:id="rId11"/>
    <p:sldId id="841" r:id="rId12"/>
    <p:sldId id="842" r:id="rId13"/>
    <p:sldId id="843" r:id="rId14"/>
    <p:sldId id="844" r:id="rId15"/>
    <p:sldId id="845" r:id="rId16"/>
    <p:sldId id="846" r:id="rId17"/>
    <p:sldId id="862" r:id="rId18"/>
    <p:sldId id="848" r:id="rId19"/>
    <p:sldId id="850" r:id="rId20"/>
    <p:sldId id="851" r:id="rId21"/>
    <p:sldId id="852" r:id="rId22"/>
    <p:sldId id="853" r:id="rId23"/>
    <p:sldId id="854" r:id="rId24"/>
    <p:sldId id="835" r:id="rId25"/>
    <p:sldId id="860" r:id="rId26"/>
    <p:sldId id="855" r:id="rId27"/>
    <p:sldId id="861" r:id="rId28"/>
    <p:sldId id="422" r:id="rId29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60BEB"/>
    <a:srgbClr val="FF0000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8358" autoAdjust="0"/>
    <p:restoredTop sz="94581" autoAdjust="0"/>
  </p:normalViewPr>
  <p:slideViewPr>
    <p:cSldViewPr>
      <p:cViewPr>
        <p:scale>
          <a:sx n="100" d="100"/>
          <a:sy n="100" d="100"/>
        </p:scale>
        <p:origin x="-282" y="17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-108520" y="0"/>
            <a:ext cx="9238586" cy="1428749"/>
          </a:xfrm>
        </p:spPr>
        <p:txBody>
          <a:bodyPr/>
          <a:lstStyle/>
          <a:p>
            <a:r>
              <a:rPr lang="zh-CN" altLang="en-US" sz="4000" b="1" dirty="0"/>
              <a:t>莱城华人教会成人主日</a:t>
            </a:r>
            <a:r>
              <a:rPr lang="zh-CN" altLang="en-US" sz="4000" b="1" dirty="0" smtClean="0"/>
              <a:t>学</a:t>
            </a:r>
            <a:r>
              <a:rPr lang="en-US" altLang="zh-CN" sz="4000" b="1" dirty="0" smtClean="0"/>
              <a:t>《</a:t>
            </a:r>
            <a:r>
              <a:rPr lang="zh-CN" altLang="en-US" sz="4000" b="1" dirty="0" smtClean="0"/>
              <a:t>耶稣生平</a:t>
            </a:r>
            <a:r>
              <a:rPr lang="en-US" altLang="zh-CN" sz="4000" b="1" dirty="0" smtClean="0"/>
              <a:t>》——</a:t>
            </a:r>
            <a:r>
              <a:rPr lang="zh-CN" altLang="en-US" sz="4000" b="1" dirty="0" smtClean="0"/>
              <a:t>选召门徒</a:t>
            </a:r>
            <a:endParaRPr lang="zh-CN" altLang="en-US" sz="3200" dirty="0"/>
          </a:p>
        </p:txBody>
      </p:sp>
      <p:pic>
        <p:nvPicPr>
          <p:cNvPr id="4" name="Picture 3" descr="A picture containing wooden&#10;&#10;Description automatically generated">
            <a:extLst>
              <a:ext uri="{FF2B5EF4-FFF2-40B4-BE49-F238E27FC236}">
                <a16:creationId xmlns:a16="http://schemas.microsoft.com/office/drawing/2014/main" xmlns="" id="{EF287C7D-E374-07CD-9C42-4A39F89180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18" y="1545636"/>
            <a:ext cx="9131082" cy="3597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260BEB"/>
                </a:solidFill>
                <a:cs typeface="Noto Sans Mono CJK HK"/>
              </a:rPr>
              <a:t>二、设立十二使徒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路</a:t>
            </a:r>
            <a:r>
              <a:rPr lang="en-US" altLang="zh-CN" sz="3200" b="1" dirty="0" smtClean="0">
                <a:cs typeface="Noto Sans Mono CJK HK"/>
              </a:rPr>
              <a:t>6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>12</a:t>
            </a:r>
            <a:r>
              <a:rPr lang="zh-CN" altLang="en-US" sz="3200" b="1" dirty="0" smtClean="0">
                <a:cs typeface="Noto Sans Mono CJK HK"/>
              </a:rPr>
              <a:t>那时耶稣出去上山祷告。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整夜祷告神</a:t>
            </a:r>
            <a:r>
              <a:rPr lang="zh-CN" altLang="en-US" sz="3200" b="1" dirty="0" smtClean="0">
                <a:cs typeface="Noto Sans Mono CJK HK"/>
              </a:rPr>
              <a:t>。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13</a:t>
            </a:r>
            <a:r>
              <a:rPr lang="zh-CN" altLang="en-US" sz="3200" b="1" dirty="0" smtClean="0">
                <a:cs typeface="Noto Sans Mono CJK HK"/>
              </a:rPr>
              <a:t>到了天亮，叫他的门徒来。就从他们中间挑选十二个人，称他们为使徒。</a:t>
            </a:r>
            <a:r>
              <a:rPr lang="en-US" altLang="zh-CN" sz="3200" b="1" dirty="0" smtClean="0">
                <a:cs typeface="Noto Sans Mono CJK HK"/>
              </a:rPr>
              <a:t>14</a:t>
            </a:r>
            <a:r>
              <a:rPr lang="zh-CN" altLang="en-US" sz="3200" b="1" dirty="0" smtClean="0">
                <a:cs typeface="Noto Sans Mono CJK HK"/>
              </a:rPr>
              <a:t>这十二个人有西门，耶稣又给他起名叫彼得，还有他兄弟安得烈，又有雅各和约翰，腓力和巴多罗买，</a:t>
            </a:r>
            <a:r>
              <a:rPr lang="en-US" altLang="zh-CN" sz="3200" b="1" dirty="0" smtClean="0">
                <a:cs typeface="Noto Sans Mono CJK HK"/>
              </a:rPr>
              <a:t>15</a:t>
            </a:r>
            <a:r>
              <a:rPr lang="zh-CN" altLang="en-US" sz="3200" b="1" dirty="0" smtClean="0">
                <a:cs typeface="Noto Sans Mono CJK HK"/>
              </a:rPr>
              <a:t>马太和多马，亚勒腓的儿子雅各，和奋锐党的西门，</a:t>
            </a:r>
            <a:r>
              <a:rPr lang="en-US" altLang="zh-CN" sz="3200" b="1" dirty="0" smtClean="0">
                <a:cs typeface="Noto Sans Mono CJK HK"/>
              </a:rPr>
              <a:t>16</a:t>
            </a:r>
            <a:r>
              <a:rPr lang="zh-CN" altLang="en-US" sz="3200" b="1" dirty="0" smtClean="0">
                <a:cs typeface="Noto Sans Mono CJK HK"/>
              </a:rPr>
              <a:t>雅各的儿子犹大，和卖主的加略人犹大。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问题思考：</a:t>
            </a: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>     </a:t>
            </a: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主耶稣为什么要选使徒？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cs typeface="Noto Sans Mono CJK HK"/>
              </a:rPr>
              <a:t>耶稣出来传道之后，许多人追随他。耶稣看到许多的需要，感慨地对门徒说，“要收的庄稼多，做工的人少。所以，你们当求庄稼的主打发工人出去收他的庄稼” </a:t>
            </a:r>
            <a:r>
              <a:rPr lang="en-US" altLang="zh-CN" sz="3200" b="1" dirty="0" smtClean="0">
                <a:cs typeface="Noto Sans Mono CJK HK"/>
              </a:rPr>
              <a:t>(</a:t>
            </a:r>
            <a:r>
              <a:rPr lang="zh-CN" altLang="en-US" sz="3200" b="1" dirty="0" smtClean="0">
                <a:cs typeface="Noto Sans Mono CJK HK"/>
              </a:rPr>
              <a:t>太 </a:t>
            </a:r>
            <a:r>
              <a:rPr lang="en-US" altLang="zh-CN" sz="3200" b="1" dirty="0" smtClean="0">
                <a:cs typeface="Noto Sans Mono CJK HK"/>
              </a:rPr>
              <a:t>9:37) </a:t>
            </a:r>
            <a:r>
              <a:rPr lang="zh-CN" altLang="en-US" sz="3200" b="1" dirty="0" smtClean="0">
                <a:cs typeface="Noto Sans Mono CJK HK"/>
              </a:rPr>
              <a:t>。</a:t>
            </a:r>
            <a:r>
              <a:rPr lang="zh-CN" altLang="en-US" sz="3200" b="1" dirty="0" smtClean="0">
                <a:solidFill>
                  <a:srgbClr val="7030A0"/>
                </a:solidFill>
                <a:cs typeface="Noto Sans Mono CJK HK"/>
              </a:rPr>
              <a:t>上帝的工，耶稣自己做不就得了吗？他比门徒棒多了，不是吗</a:t>
            </a:r>
            <a:r>
              <a:rPr lang="zh-CN" altLang="en-US" sz="3200" b="1" dirty="0" smtClean="0">
                <a:cs typeface="Noto Sans Mono CJK HK"/>
              </a:rPr>
              <a:t>？但是我们 的主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乐意让门徒参与</a:t>
            </a:r>
            <a:r>
              <a:rPr lang="zh-CN" altLang="en-US" sz="3200" b="1" dirty="0" smtClean="0">
                <a:cs typeface="Noto Sans Mono CJK HK"/>
              </a:rPr>
              <a:t>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同时耶稣一定也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体会到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他身为人子时间和空间的有限，知道他 在世的时间不长；他要拣选门徒来做他所托付他们的工</a:t>
            </a:r>
            <a:r>
              <a:rPr lang="zh-CN" altLang="en-US" sz="3200" b="1" dirty="0" smtClean="0">
                <a:cs typeface="Noto Sans Mono CJK HK"/>
              </a:rPr>
              <a:t>。于是在经过整夜祷告之后， 耶稣从跟随他的人中拣选了十二个人，设立他们做使徒</a:t>
            </a:r>
            <a:r>
              <a:rPr lang="en-US" altLang="zh-CN" sz="3200" b="1" dirty="0" smtClean="0">
                <a:cs typeface="Noto Sans Mono CJK HK"/>
              </a:rPr>
              <a:t>(</a:t>
            </a:r>
            <a:r>
              <a:rPr lang="zh-CN" altLang="en-US" sz="3200" b="1" dirty="0" smtClean="0">
                <a:cs typeface="Noto Sans Mono CJK HK"/>
              </a:rPr>
              <a:t>路 </a:t>
            </a:r>
            <a:r>
              <a:rPr lang="en-US" altLang="zh-CN" sz="3200" b="1" dirty="0" smtClean="0">
                <a:cs typeface="Noto Sans Mono CJK HK"/>
              </a:rPr>
              <a:t>6:12)</a:t>
            </a:r>
            <a:r>
              <a:rPr lang="zh-CN" altLang="en-US" sz="3200" b="1" dirty="0" smtClean="0">
                <a:cs typeface="Noto Sans Mono CJK HK"/>
              </a:rPr>
              <a:t>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问题思考：</a:t>
            </a: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>     </a:t>
            </a: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主耶稣为什么只选</a:t>
            </a: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>12</a:t>
            </a: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个使徒，而没有选更多？（郑摩西牧师的例子）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问题思考：</a:t>
            </a: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>          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耶稣拣选十二个门徒之前知不知道将来有一天犹大要卖主？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约</a:t>
            </a:r>
            <a:r>
              <a:rPr lang="en-US" sz="3200" b="1" dirty="0" smtClean="0"/>
              <a:t>2</a:t>
            </a:r>
            <a:r>
              <a:rPr lang="zh-CN" altLang="en-US" sz="3200" b="1" dirty="0" smtClean="0"/>
              <a:t>：</a:t>
            </a:r>
            <a:r>
              <a:rPr lang="en-US" sz="3200" b="1" dirty="0" smtClean="0"/>
              <a:t>23</a:t>
            </a:r>
            <a:r>
              <a:rPr lang="zh-CN" altLang="en-US" sz="3200" b="1" dirty="0" smtClean="0"/>
              <a:t>当耶稣在耶路撒冷过逾越节的时候，有许多人看见他所行的神迹，就信了他的名。</a:t>
            </a:r>
            <a:r>
              <a:rPr lang="en-US" sz="3200" b="1" dirty="0" smtClean="0"/>
              <a:t>24</a:t>
            </a:r>
            <a:r>
              <a:rPr lang="zh-CN" altLang="en-US" sz="3200" b="1" dirty="0" smtClean="0"/>
              <a:t>耶稣却不将自己交托他们，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因为他知道万人。</a:t>
            </a:r>
            <a:r>
              <a:rPr lang="en-US" sz="3200" b="1" dirty="0" smtClean="0">
                <a:solidFill>
                  <a:srgbClr val="0070C0"/>
                </a:solidFill>
              </a:rPr>
              <a:t>25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也用不着谁见证人怎样。因他知道人心里所存的</a:t>
            </a:r>
            <a:r>
              <a:rPr lang="zh-CN" altLang="en-US" sz="3200" b="1" dirty="0" smtClean="0"/>
              <a:t>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solidFill>
                  <a:srgbClr val="7030A0"/>
                </a:solidFill>
              </a:rPr>
              <a:t>他不仅知道当下，他还知道将来的事。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约</a:t>
            </a:r>
            <a:r>
              <a:rPr lang="en-US" sz="3200" b="1" dirty="0" smtClean="0"/>
              <a:t>6</a:t>
            </a:r>
            <a:r>
              <a:rPr lang="zh-CN" altLang="en-US" sz="3200" b="1" dirty="0" smtClean="0"/>
              <a:t>：</a:t>
            </a:r>
            <a:r>
              <a:rPr lang="en-US" sz="3200" b="1" dirty="0" smtClean="0"/>
              <a:t>63</a:t>
            </a:r>
            <a:r>
              <a:rPr lang="zh-CN" altLang="en-US" sz="3200" b="1" dirty="0" smtClean="0"/>
              <a:t>叫人活着的乃是灵，肉体是无益的。我对你们所说的话，就是灵，就是生命。</a:t>
            </a:r>
            <a:r>
              <a:rPr lang="en-US" sz="3200" b="1" dirty="0" smtClean="0"/>
              <a:t>64</a:t>
            </a:r>
            <a:r>
              <a:rPr lang="zh-CN" altLang="en-US" sz="3200" b="1" dirty="0" smtClean="0"/>
              <a:t>只是你们中间有不信的人。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耶稣从起头就知道，谁不信他，谁要卖他</a:t>
            </a:r>
            <a:r>
              <a:rPr lang="en-US" altLang="zh-CN" sz="3200" b="1" dirty="0" smtClean="0"/>
              <a:t>……</a:t>
            </a:r>
            <a:r>
              <a:rPr lang="en-US" sz="3200" b="1" dirty="0" smtClean="0"/>
              <a:t>70</a:t>
            </a:r>
            <a:r>
              <a:rPr lang="zh-CN" altLang="en-US" sz="3200" b="1" dirty="0" smtClean="0"/>
              <a:t>耶稣说，我不是拣选了你们十二个门徒吗？但你们中间有一个是魔鬼。</a:t>
            </a:r>
            <a:r>
              <a:rPr lang="en-US" sz="3200" b="1" dirty="0" smtClean="0"/>
              <a:t>71</a:t>
            </a:r>
            <a:r>
              <a:rPr lang="zh-CN" altLang="en-US" sz="3200" b="1" dirty="0" smtClean="0"/>
              <a:t>耶稣这话是指着加略人西门的儿子犹大说的。他本是十二个门徒里的一个，后来要卖耶稣的。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问题思考：</a:t>
            </a: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         </a:t>
            </a:r>
            <a:r>
              <a:rPr lang="zh-CN" altLang="en-US" sz="3200" b="1" dirty="0" smtClean="0"/>
              <a:t>耶稣不仅知道犹大，了解犹大的本性，还知道将来有一天他要出卖他。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既然这样，为什么耶稣还要拣选犹大作自己的门徒？如果不拣选他，不让他成为十二个门徒之一，是不是他就没有机会出卖耶稣？</a:t>
            </a:r>
            <a:r>
              <a:rPr lang="en-US" altLang="zh-CN" sz="3200" b="1" dirty="0" smtClean="0">
                <a:solidFill>
                  <a:srgbClr val="00B050"/>
                </a:solidFill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</a:rPr>
            </a:br>
            <a:r>
              <a:rPr lang="en-US" altLang="zh-CN" sz="3200" b="1" dirty="0" smtClean="0">
                <a:solidFill>
                  <a:srgbClr val="00B050"/>
                </a:solidFill>
              </a:rPr>
              <a:t>		</a:t>
            </a:r>
            <a:r>
              <a:rPr lang="zh-CN" altLang="en-US" sz="3200" b="1" dirty="0" smtClean="0"/>
              <a:t>在回答上面的问题之前我们先思考另外一个问题：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在这十二个门徒当中，那一个门徒是合格的</a:t>
            </a:r>
            <a:r>
              <a:rPr lang="zh-CN" altLang="en-US" sz="3200" b="1" dirty="0" smtClean="0"/>
              <a:t>（符合上帝公义、圣洁的标准）？</a:t>
            </a:r>
            <a:endParaRPr lang="zh-CN" altLang="en-US" sz="3200" b="1" dirty="0">
              <a:solidFill>
                <a:srgbClr val="00B050"/>
              </a:solidFill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7030A0"/>
                </a:solidFill>
              </a:rPr>
              <a:t>       我们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先来看约翰和雅各，</a:t>
            </a:r>
            <a:r>
              <a:rPr lang="zh-CN" altLang="en-US" sz="3200" b="1" dirty="0" smtClean="0"/>
              <a:t>他们两个人的出身与彼得一样，是打鱼的。他们两的性格是刚烈的，暴躁的。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>		……</a:t>
            </a:r>
            <a:r>
              <a:rPr lang="zh-CN" altLang="en-US" sz="3200" b="1" dirty="0" smtClean="0"/>
              <a:t>他们到了撒玛利亚的一个村庄，要为他预备。</a:t>
            </a:r>
            <a:r>
              <a:rPr lang="en-US" sz="3200" b="1" dirty="0" smtClean="0"/>
              <a:t>53</a:t>
            </a:r>
            <a:r>
              <a:rPr lang="zh-CN" altLang="en-US" sz="3200" b="1" dirty="0" smtClean="0"/>
              <a:t>那里的人不接待他，因他面向耶路撒冷去。</a:t>
            </a:r>
            <a:r>
              <a:rPr lang="en-US" sz="3200" b="1" dirty="0" smtClean="0"/>
              <a:t>54</a:t>
            </a:r>
            <a:r>
              <a:rPr lang="zh-CN" altLang="en-US" sz="3200" b="1" dirty="0" smtClean="0"/>
              <a:t>他的门徒，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雅各，约翰，看见了，就说，主阿，你要我们吩咐火从天上降下来，烧灭他们，像以利亚所作的吗？</a:t>
            </a:r>
            <a:r>
              <a:rPr lang="en-US" sz="3200" b="1" dirty="0" smtClean="0"/>
              <a:t>55</a:t>
            </a:r>
            <a:r>
              <a:rPr lang="zh-CN" altLang="en-US" sz="3200" b="1" dirty="0" smtClean="0"/>
              <a:t>耶稣转身责备两个门徒说，你们的心如何，你们并不知道 （路</a:t>
            </a:r>
            <a:r>
              <a:rPr lang="en-US" sz="3200" b="1" dirty="0" smtClean="0"/>
              <a:t>9</a:t>
            </a:r>
            <a:r>
              <a:rPr lang="zh-CN" altLang="en-US" sz="3200" b="1" dirty="0" smtClean="0"/>
              <a:t>：</a:t>
            </a:r>
            <a:r>
              <a:rPr lang="en-US" sz="3200" b="1" dirty="0" smtClean="0"/>
              <a:t>52-55</a:t>
            </a:r>
            <a:r>
              <a:rPr lang="zh-CN" altLang="en-US" sz="3200" b="1" dirty="0" smtClean="0"/>
              <a:t>）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solidFill>
                  <a:srgbClr val="7030A0"/>
                </a:solidFill>
              </a:rPr>
              <a:t>我们再来看彼得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>	</a:t>
            </a:r>
            <a:r>
              <a:rPr lang="zh-CN" altLang="en-US" sz="3200" b="1" dirty="0" smtClean="0"/>
              <a:t>在耶稣被抓之后，他被带到大祭司的院中并被审问。当时彼得跟着耶稣来到了大祭司的院中。这时有一个使女问他说，你也是与耶稣一伙的。彼得却说，我不认得这个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彼得就发咒起誓说我不认得那个人</a:t>
            </a:r>
            <a:r>
              <a:rPr lang="zh-CN" altLang="en-US" sz="3200" b="1" dirty="0" smtClean="0"/>
              <a:t>人。甚至到了第三次圣经记载说：（太</a:t>
            </a:r>
            <a:r>
              <a:rPr lang="en-US" sz="3200" b="1" dirty="0" smtClean="0"/>
              <a:t>26</a:t>
            </a:r>
            <a:r>
              <a:rPr lang="zh-CN" altLang="en-US" sz="3200" b="1" dirty="0" smtClean="0"/>
              <a:t>：</a:t>
            </a:r>
            <a:r>
              <a:rPr lang="en-US" sz="3200" b="1" dirty="0" smtClean="0"/>
              <a:t>74</a:t>
            </a:r>
            <a:r>
              <a:rPr lang="zh-CN" altLang="en-US" sz="3200" b="1" dirty="0" smtClean="0"/>
              <a:t>，可</a:t>
            </a:r>
            <a:r>
              <a:rPr lang="en-US" sz="3200" b="1" dirty="0" smtClean="0"/>
              <a:t>14:71</a:t>
            </a:r>
            <a:r>
              <a:rPr lang="zh-CN" altLang="en-US" sz="3200" b="1" dirty="0" smtClean="0"/>
              <a:t>）。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请问，与犹大卖主相比彼得在这里发咒起誓的罪，哪一个更大？</a:t>
            </a:r>
            <a:endParaRPr lang="zh-CN" altLang="en-US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200" b="1" dirty="0" smtClean="0"/>
              <a:t>	</a:t>
            </a:r>
            <a:r>
              <a:rPr lang="zh-CN" altLang="en-US" sz="3200" b="1" dirty="0" smtClean="0"/>
              <a:t>弟兄姊妹，这是一群不成熟的人，这是一群会软弱，面对环境就失败的人。在他们之间没有一个人比另一个人更强；也没有一个人比其他人更有资格蒙主拣选。他们都一样，是罪人，是蒙了主的恩才得以站住的人。主耶稣拣选他们十二个人是因为他的主权，他给彼得机会，马太机会，同样，也给犹大机会。其实在主的眼中并没有分别。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cs typeface="Noto Sans Mono CJK HK"/>
              </a:rPr>
              <a:t>路</a:t>
            </a:r>
            <a:r>
              <a:rPr lang="en-US" altLang="zh-CN" sz="3200" b="1" dirty="0" smtClean="0">
                <a:cs typeface="Noto Sans Mono CJK HK"/>
              </a:rPr>
              <a:t>6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>12</a:t>
            </a:r>
            <a:r>
              <a:rPr lang="zh-CN" altLang="en-US" sz="3200" b="1" dirty="0" smtClean="0">
                <a:cs typeface="Noto Sans Mono CJK HK"/>
              </a:rPr>
              <a:t>那时耶稣出去上山祷告。整夜祷告神。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13</a:t>
            </a:r>
            <a:r>
              <a:rPr lang="zh-CN" altLang="en-US" sz="3200" b="1" dirty="0" smtClean="0">
                <a:cs typeface="Noto Sans Mono CJK HK"/>
              </a:rPr>
              <a:t>到了天亮，叫他的门徒来。就从他们中间挑选十二个人，称他们为使徒。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14</a:t>
            </a:r>
            <a:r>
              <a:rPr lang="zh-CN" altLang="en-US" sz="3200" b="1" dirty="0" smtClean="0">
                <a:cs typeface="Noto Sans Mono CJK HK"/>
              </a:rPr>
              <a:t>这十二个人有西门，耶稣又给他起名叫彼得，还有他兄弟安得烈，又有雅各和约翰，腓力和巴多罗买，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15</a:t>
            </a:r>
            <a:r>
              <a:rPr lang="zh-CN" altLang="en-US" sz="3200" b="1" dirty="0" smtClean="0">
                <a:cs typeface="Noto Sans Mono CJK HK"/>
              </a:rPr>
              <a:t>马太和多马，亚勒腓的儿子雅各，和奋锐党的西门，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16</a:t>
            </a:r>
            <a:r>
              <a:rPr lang="zh-CN" altLang="en-US" sz="3200" b="1" dirty="0" smtClean="0">
                <a:cs typeface="Noto Sans Mono CJK HK"/>
              </a:rPr>
              <a:t>雅各的儿子犹大，和卖主的加略人犹大。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260BEB"/>
                </a:solidFill>
                <a:cs typeface="Noto Sans Mono CJK HK"/>
              </a:rPr>
              <a:t>三、作门徒的代价和赏赐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问题思考：</a:t>
            </a: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>		</a:t>
            </a: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请用自己的话分享作主的门徒会遇到什么难处？另外，会有什么样的赏赐？</a:t>
            </a:r>
            <a:endParaRPr lang="zh-CN" altLang="en-US" sz="3200" b="1" dirty="0">
              <a:solidFill>
                <a:srgbClr val="00B050"/>
              </a:solidFill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1</a:t>
            </a:r>
            <a:r>
              <a:rPr lang="zh-CN" altLang="en-US" sz="3200" b="1" dirty="0" smtClean="0">
                <a:cs typeface="Noto Sans Mono CJK HK"/>
              </a:rPr>
              <a:t>、要爱主耶稣胜过一切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/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      耶稣说，人到我这裏来，若不爱我胜过爱自己的父母、 妻子、儿女、弟兄、姊妹，和自己的性命，就不能作我的门徒</a:t>
            </a:r>
            <a:r>
              <a:rPr lang="zh-CN" altLang="en-US" sz="3200" b="1" dirty="0" smtClean="0">
                <a:cs typeface="Noto Sans Mono CJK HK"/>
              </a:rPr>
              <a:t>。</a:t>
            </a:r>
            <a:r>
              <a:rPr lang="en-US" altLang="zh-CN" sz="3200" b="1" dirty="0" smtClean="0">
                <a:cs typeface="Noto Sans Mono CJK HK"/>
              </a:rPr>
              <a:t>(</a:t>
            </a:r>
            <a:r>
              <a:rPr lang="zh-CN" altLang="en-US" sz="3200" b="1" dirty="0" smtClean="0">
                <a:cs typeface="Noto Sans Mono CJK HK"/>
              </a:rPr>
              <a:t>路 </a:t>
            </a:r>
            <a:r>
              <a:rPr lang="en-US" altLang="zh-CN" sz="3200" b="1" dirty="0" smtClean="0">
                <a:cs typeface="Noto Sans Mono CJK HK"/>
              </a:rPr>
              <a:t>14:26) </a:t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       </a:t>
            </a:r>
            <a:r>
              <a:rPr lang="zh-CN" altLang="en-US" sz="3200" b="1" dirty="0" smtClean="0">
                <a:cs typeface="Noto Sans Mono CJK HK"/>
              </a:rPr>
              <a:t>这句 话曾经引起一些误会，以为耶稣教导人要撇弃自己的家人。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其实，耶稣的意思并不是叫我们不要爱家人或爱自己，而是在优先顺序上，他要求我们将他摆在第一。</a:t>
            </a:r>
            <a:r>
              <a:rPr lang="zh-CN" altLang="en-US" sz="3200" b="1" dirty="0" smtClean="0">
                <a:cs typeface="Noto Sans Mono CJK HK"/>
              </a:rPr>
              <a:t>  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2</a:t>
            </a:r>
            <a:r>
              <a:rPr lang="zh-CN" altLang="en-US" sz="3200" b="1" dirty="0" smtClean="0">
                <a:cs typeface="Noto Sans Mono CJK HK"/>
              </a:rPr>
              <a:t>、要舍己背十字架：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		</a:t>
            </a:r>
            <a:r>
              <a:rPr lang="zh-CN" altLang="en-US" sz="3200" b="1" dirty="0" smtClean="0">
                <a:cs typeface="Noto Sans Mono CJK HK"/>
              </a:rPr>
              <a:t>耶稣说，若有人要跟从我，就当舍己，天天背起他的十字架来跟从我 </a:t>
            </a:r>
            <a:r>
              <a:rPr lang="en-US" altLang="zh-CN" sz="3200" b="1" dirty="0" smtClean="0">
                <a:cs typeface="Noto Sans Mono CJK HK"/>
              </a:rPr>
              <a:t>(</a:t>
            </a:r>
            <a:r>
              <a:rPr lang="zh-CN" altLang="en-US" sz="3200" b="1" dirty="0" smtClean="0">
                <a:cs typeface="Noto Sans Mono CJK HK"/>
              </a:rPr>
              <a:t>路 </a:t>
            </a:r>
            <a:r>
              <a:rPr lang="en-US" altLang="zh-CN" sz="3200" b="1" dirty="0" smtClean="0">
                <a:cs typeface="Noto Sans Mono CJK HK"/>
              </a:rPr>
              <a:t>9:23) </a:t>
            </a:r>
            <a:r>
              <a:rPr lang="zh-CN" altLang="en-US" sz="3200" b="1" dirty="0" smtClean="0">
                <a:cs typeface="Noto Sans Mono CJK HK"/>
              </a:rPr>
              <a:t>。在这个讲求自我肯定的时代，耶稣舍己的吩咐常被质疑，难 道基督徒都要否定自己吗？其实舍己并不是否定自己，而是顺服主。奇妙的是，</a:t>
            </a:r>
            <a:r>
              <a:rPr lang="zh-CN" altLang="en-US" sz="3200" b="1" dirty="0" smtClean="0">
                <a:cs typeface="Noto Sans Mono CJK HK"/>
              </a:rPr>
              <a:t>顺服主</a:t>
            </a:r>
            <a:r>
              <a:rPr lang="zh-CN" altLang="en-US" sz="3200" b="1" dirty="0" smtClean="0">
                <a:cs typeface="Noto Sans Mono CJK HK"/>
              </a:rPr>
              <a:t>的人，到头来反而更能找到自我、肯定自我。耶稣接着就说明了他这样吩咐的理由 ：因为，凡要救自己生命的，必丧掉生命；凡为我丧掉生命的，必救了生命</a:t>
            </a:r>
            <a:r>
              <a:rPr lang="en-US" altLang="zh-CN" sz="3200" b="1" dirty="0" smtClean="0">
                <a:cs typeface="Noto Sans Mono CJK HK"/>
              </a:rPr>
              <a:t>(</a:t>
            </a:r>
            <a:r>
              <a:rPr lang="zh-CN" altLang="en-US" sz="3200" b="1" dirty="0" smtClean="0">
                <a:cs typeface="Noto Sans Mono CJK HK"/>
              </a:rPr>
              <a:t>路 </a:t>
            </a:r>
            <a:r>
              <a:rPr lang="en-US" altLang="zh-CN" sz="3200" b="1" dirty="0" smtClean="0">
                <a:cs typeface="Noto Sans Mono CJK HK"/>
              </a:rPr>
              <a:t>9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>24)</a:t>
            </a:r>
            <a:r>
              <a:rPr lang="zh-CN" altLang="en-US" sz="3200" b="1" dirty="0" smtClean="0">
                <a:cs typeface="Noto Sans Mono CJK HK"/>
              </a:rPr>
              <a:t>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3</a:t>
            </a:r>
            <a:r>
              <a:rPr lang="zh-CN" altLang="en-US" sz="3200" b="1" dirty="0" smtClean="0">
                <a:cs typeface="Noto Sans Mono CJK HK"/>
              </a:rPr>
              <a:t>、要有受苦的心志：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900" b="1" dirty="0" smtClean="0">
                <a:cs typeface="Noto Sans Mono CJK HK"/>
              </a:rPr>
              <a:t/>
            </a:r>
            <a:br>
              <a:rPr lang="zh-CN" altLang="en-US" sz="900" b="1" dirty="0" smtClean="0">
                <a:cs typeface="Noto Sans Mono CJK HK"/>
              </a:rPr>
            </a:br>
            <a:r>
              <a:rPr lang="zh-CN" altLang="en-US" sz="900" b="1" dirty="0" smtClean="0">
                <a:cs typeface="Noto Sans Mono CJK HK"/>
              </a:rPr>
              <a:t>                       </a:t>
            </a:r>
            <a:r>
              <a:rPr lang="zh-CN" altLang="en-US" sz="3000" b="1" dirty="0" smtClean="0">
                <a:cs typeface="Noto Sans Mono CJK HK"/>
              </a:rPr>
              <a:t>很多人以为，信了耶稣以后就凡事顺利，恩典满满。当然圣经中也有这一类的应许，凡顺服上帝的必蒙祝福。但是</a:t>
            </a:r>
            <a:r>
              <a:rPr lang="zh-CN" altLang="en-US" sz="3000" b="1" dirty="0" smtClean="0">
                <a:solidFill>
                  <a:srgbClr val="0070C0"/>
                </a:solidFill>
                <a:cs typeface="Noto Sans Mono CJK HK"/>
              </a:rPr>
              <a:t>上帝所看为的福气，和一般人所以为的不同</a:t>
            </a:r>
            <a:r>
              <a:rPr lang="zh-CN" altLang="en-US" sz="3000" b="1" dirty="0" smtClean="0">
                <a:cs typeface="Noto Sans Mono CJK HK"/>
              </a:rPr>
              <a:t>。</a:t>
            </a:r>
            <a:r>
              <a:rPr lang="zh-CN" altLang="en-US" sz="3000" b="1" dirty="0" smtClean="0">
                <a:solidFill>
                  <a:srgbClr val="7030A0"/>
                </a:solidFill>
                <a:cs typeface="Noto Sans Mono CJK HK"/>
              </a:rPr>
              <a:t>有时候</a:t>
            </a:r>
            <a:r>
              <a:rPr lang="zh-CN" altLang="en-US" sz="3000" b="1" dirty="0" smtClean="0">
                <a:cs typeface="Noto Sans Mono CJK HK"/>
              </a:rPr>
              <a:t>，上帝允许苦难临到，却加添力量，让我们在苦难中经历他；</a:t>
            </a:r>
            <a:r>
              <a:rPr lang="zh-CN" altLang="en-US" sz="3000" b="1" dirty="0" smtClean="0">
                <a:solidFill>
                  <a:srgbClr val="7030A0"/>
                </a:solidFill>
                <a:cs typeface="Noto Sans Mono CJK HK"/>
              </a:rPr>
              <a:t>有时候</a:t>
            </a:r>
            <a:r>
              <a:rPr lang="zh-CN" altLang="en-US" sz="3000" b="1" dirty="0" smtClean="0">
                <a:cs typeface="Noto Sans Mono CJK HK"/>
              </a:rPr>
              <a:t>，苦难提升我们的信心。而为了福音的缘故基督徒会受苦，这是初代教会真实的经历。耶稣在十字架上已经先尝苦杯，跟随他的人也不能幸免。但是主 对他的门徒说，“在世上，你们有苦难；但你们可以放心，我已经胜了世界。”</a:t>
            </a:r>
            <a:endParaRPr lang="zh-CN" altLang="en-US" sz="30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问题思考：</a:t>
            </a: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>       </a:t>
            </a: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在你信主的经验中，有没有因为做主门徒的缘故而受苦的？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cs typeface="Noto Sans Mono CJK HK"/>
              </a:rPr>
              <a:t>作主的门徒有什么赏赐呢？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	    </a:t>
            </a:r>
            <a:r>
              <a:rPr lang="zh-CN" altLang="en-US" sz="3200" b="1" dirty="0" smtClean="0">
                <a:cs typeface="Noto Sans Mono CJK HK"/>
              </a:rPr>
              <a:t>耶稣说，“我实在告诉你们，人为上帝的国撇下房屋 ，或是妻子、弟兄、父母、儿女，没有在今世不得百倍，在来世不得永生的”</a:t>
            </a:r>
            <a:r>
              <a:rPr lang="en-US" altLang="zh-CN" sz="3200" b="1" dirty="0" smtClean="0">
                <a:cs typeface="Noto Sans Mono CJK HK"/>
              </a:rPr>
              <a:t>(</a:t>
            </a:r>
            <a:r>
              <a:rPr lang="zh-CN" altLang="en-US" sz="3200" b="1" dirty="0" smtClean="0">
                <a:cs typeface="Noto Sans Mono CJK HK"/>
              </a:rPr>
              <a:t>路 </a:t>
            </a:r>
            <a:r>
              <a:rPr lang="en-US" altLang="zh-CN" sz="3200" b="1" dirty="0" smtClean="0">
                <a:cs typeface="Noto Sans Mono CJK HK"/>
              </a:rPr>
              <a:t>18:29-30) </a:t>
            </a:r>
            <a:br>
              <a:rPr lang="en-US" altLang="zh-CN" sz="3200" b="1" dirty="0" smtClean="0">
                <a:cs typeface="Noto Sans Mono CJK HK"/>
              </a:rPr>
            </a:b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		</a:t>
            </a:r>
            <a:r>
              <a:rPr lang="zh-CN" altLang="en-US" sz="3200" b="1" dirty="0" smtClean="0">
                <a:cs typeface="Noto Sans Mono CJK HK"/>
              </a:rPr>
              <a:t>有一次，耶稣讲了一篇比较难接受的道理，跟随他的有不少人就不再和他同行了。耶稣问十二门徒说，你们也要去吗？西门彼得回答说，“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主啊，你有永生 之道，我们还归从谁呢</a:t>
            </a:r>
            <a:r>
              <a:rPr lang="zh-CN" altLang="en-US" sz="3200" b="1" dirty="0" smtClean="0">
                <a:cs typeface="Noto Sans Mono CJK HK"/>
              </a:rPr>
              <a:t> </a:t>
            </a:r>
            <a:r>
              <a:rPr lang="en-US" altLang="zh-CN" sz="3200" b="1" dirty="0" smtClean="0">
                <a:cs typeface="Noto Sans Mono CJK HK"/>
              </a:rPr>
              <a:t>(</a:t>
            </a:r>
            <a:r>
              <a:rPr lang="zh-CN" altLang="en-US" sz="3200" b="1" dirty="0" smtClean="0">
                <a:cs typeface="Noto Sans Mono CJK HK"/>
              </a:rPr>
              <a:t>约 </a:t>
            </a:r>
            <a:r>
              <a:rPr lang="en-US" altLang="zh-CN" sz="3200" b="1" dirty="0" smtClean="0">
                <a:cs typeface="Noto Sans Mono CJK HK"/>
              </a:rPr>
              <a:t>6: 68) </a:t>
            </a:r>
            <a:r>
              <a:rPr lang="zh-CN" altLang="en-US" sz="3200" b="1" dirty="0" smtClean="0">
                <a:cs typeface="Noto Sans Mono CJK HK"/>
              </a:rPr>
              <a:t>？</a:t>
            </a:r>
            <a:r>
              <a:rPr lang="en-US" altLang="zh-CN" sz="3200" b="1" dirty="0" smtClean="0">
                <a:cs typeface="Noto Sans Mono CJK HK"/>
              </a:rPr>
              <a:t> </a:t>
            </a:r>
            <a:r>
              <a:rPr lang="zh-CN" altLang="en-US" sz="3200" b="1" dirty="0" smtClean="0">
                <a:cs typeface="Noto Sans Mono CJK HK"/>
              </a:rPr>
              <a:t>的确，主有永生之道，跟随他的人必得着永 生。这个永生之道，很多人以为是死后上天堂，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其实，永生的福份在现今就开始了</a:t>
            </a:r>
            <a:r>
              <a:rPr lang="zh-CN" altLang="en-US" sz="3200" b="1" dirty="0" smtClean="0">
                <a:cs typeface="Noto Sans Mono CJK HK"/>
              </a:rPr>
              <a:t>。耶稣说过，“认识你独一的真神，并且认识你所差来的耶稣基督，这就是永生” </a:t>
            </a:r>
            <a:r>
              <a:rPr lang="en-US" altLang="zh-CN" sz="3200" b="1" dirty="0" smtClean="0">
                <a:cs typeface="Noto Sans Mono CJK HK"/>
              </a:rPr>
              <a:t>(</a:t>
            </a:r>
            <a:r>
              <a:rPr lang="zh-CN" altLang="en-US" sz="3200" b="1" dirty="0" smtClean="0">
                <a:cs typeface="Noto Sans Mono CJK HK"/>
              </a:rPr>
              <a:t>约 </a:t>
            </a:r>
            <a:r>
              <a:rPr lang="en-US" altLang="zh-CN" sz="3200" b="1" dirty="0" smtClean="0">
                <a:cs typeface="Noto Sans Mono CJK HK"/>
              </a:rPr>
              <a:t>17:3) </a:t>
            </a:r>
            <a:r>
              <a:rPr lang="zh-CN" altLang="en-US" sz="3200" b="1" dirty="0" smtClean="0">
                <a:cs typeface="Noto Sans Mono CJK HK"/>
              </a:rPr>
              <a:t>。原来，过一个认识上帝、丰富的人生，就是永生的开始。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问题思考：</a:t>
            </a: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>		</a:t>
            </a: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在衡量过做主门徒的代价和赏赐之后，你愿意做主的门徒吗？你觉得华人要 跟随主，最大的顾虑是什么？你呢，你的顾虑是什么？ 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86409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294492"/>
            <a:ext cx="9108504" cy="385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149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86409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94492"/>
            <a:ext cx="9144000" cy="385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32435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260BEB"/>
                </a:solidFill>
                <a:cs typeface="Noto Sans Mono CJK HK"/>
              </a:rPr>
              <a:t>一、初遇门徒 约</a:t>
            </a:r>
            <a:r>
              <a:rPr lang="en-US" altLang="zh-CN" sz="3200" b="1" dirty="0" smtClean="0">
                <a:solidFill>
                  <a:srgbClr val="260BEB"/>
                </a:solidFill>
                <a:cs typeface="Noto Sans Mono CJK HK"/>
              </a:rPr>
              <a:t>1</a:t>
            </a:r>
            <a:r>
              <a:rPr lang="zh-CN" altLang="en-US" sz="3200" b="1" dirty="0" smtClean="0">
                <a:solidFill>
                  <a:srgbClr val="260BEB"/>
                </a:solidFill>
                <a:cs typeface="Noto Sans Mono CJK HK"/>
              </a:rPr>
              <a:t>：</a:t>
            </a:r>
            <a:r>
              <a:rPr lang="en-US" altLang="zh-CN" sz="3200" b="1" dirty="0" smtClean="0">
                <a:solidFill>
                  <a:srgbClr val="260BEB"/>
                </a:solidFill>
                <a:cs typeface="Noto Sans Mono CJK HK"/>
              </a:rPr>
              <a:t>35-51 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1</a:t>
            </a:r>
            <a:r>
              <a:rPr lang="zh-CN" altLang="en-US" sz="3200" b="1" dirty="0" smtClean="0">
                <a:cs typeface="Noto Sans Mono CJK HK"/>
              </a:rPr>
              <a:t>、看哪，神的羔羊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</a:t>
            </a:r>
            <a:r>
              <a:rPr lang="en-US" altLang="zh-CN" sz="3200" b="1" dirty="0" smtClean="0">
                <a:cs typeface="Noto Sans Mono CJK HK"/>
              </a:rPr>
              <a:t>35</a:t>
            </a:r>
            <a:r>
              <a:rPr lang="zh-CN" altLang="en-US" sz="3200" b="1" dirty="0" smtClean="0">
                <a:cs typeface="Noto Sans Mono CJK HK"/>
              </a:rPr>
              <a:t>再次日，约翰同两个门徒站在那里。</a:t>
            </a:r>
            <a:r>
              <a:rPr lang="en-US" altLang="zh-CN" sz="3200" b="1" dirty="0" smtClean="0">
                <a:cs typeface="Noto Sans Mono CJK HK"/>
              </a:rPr>
              <a:t>36</a:t>
            </a:r>
            <a:r>
              <a:rPr lang="zh-CN" altLang="en-US" sz="3200" b="1" dirty="0" smtClean="0">
                <a:cs typeface="Noto Sans Mono CJK HK"/>
              </a:rPr>
              <a:t>他见耶稣行走，就说，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看哪，这是神的羔羊</a:t>
            </a:r>
            <a:r>
              <a:rPr lang="zh-CN" altLang="en-US" sz="3200" b="1" dirty="0" smtClean="0">
                <a:cs typeface="Noto Sans Mono CJK HK"/>
              </a:rPr>
              <a:t>。</a:t>
            </a:r>
            <a:r>
              <a:rPr lang="en-US" altLang="zh-CN" sz="3200" b="1" dirty="0" smtClean="0">
                <a:cs typeface="Noto Sans Mono CJK HK"/>
              </a:rPr>
              <a:t>37</a:t>
            </a:r>
            <a:r>
              <a:rPr lang="zh-CN" altLang="en-US" sz="3200" b="1" dirty="0" smtClean="0">
                <a:cs typeface="Noto Sans Mono CJK HK"/>
              </a:rPr>
              <a:t>两个门徒听见他的话，就跟从了耶稣。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2</a:t>
            </a:r>
            <a:r>
              <a:rPr lang="zh-CN" altLang="en-US" sz="3200" b="1" dirty="0" smtClean="0">
                <a:cs typeface="Noto Sans Mono CJK HK"/>
              </a:rPr>
              <a:t>、你们要什么？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</a:t>
            </a:r>
            <a:r>
              <a:rPr lang="en-US" altLang="zh-CN" sz="3200" b="1" dirty="0" smtClean="0">
                <a:cs typeface="Noto Sans Mono CJK HK"/>
              </a:rPr>
              <a:t>38</a:t>
            </a:r>
            <a:r>
              <a:rPr lang="zh-CN" altLang="en-US" sz="3200" b="1" dirty="0" smtClean="0">
                <a:cs typeface="Noto Sans Mono CJK HK"/>
              </a:rPr>
              <a:t>耶稣转过身来，看见他们跟着，就问他们说，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你们要什么</a:t>
            </a:r>
            <a:r>
              <a:rPr lang="zh-CN" altLang="en-US" sz="3200" b="1" dirty="0" smtClean="0">
                <a:cs typeface="Noto Sans Mono CJK HK"/>
              </a:rPr>
              <a:t>？他们说，拉比，在哪里住？（拉比翻出来，就是夫子）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问题思考：今天我们为着什么而跟随主？</a:t>
            </a:r>
            <a:endParaRPr lang="zh-CN" altLang="en-US" sz="3200" b="1" dirty="0">
              <a:solidFill>
                <a:srgbClr val="00B050"/>
              </a:solidFill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3</a:t>
            </a:r>
            <a:r>
              <a:rPr lang="zh-CN" altLang="en-US" sz="3200" b="1" dirty="0" smtClean="0">
                <a:cs typeface="Noto Sans Mono CJK HK"/>
              </a:rPr>
              <a:t>、你们来看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</a:t>
            </a:r>
            <a:r>
              <a:rPr lang="en-US" altLang="zh-CN" sz="3200" b="1" dirty="0" smtClean="0">
                <a:cs typeface="Noto Sans Mono CJK HK"/>
              </a:rPr>
              <a:t>39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耶稣说，你们来看</a:t>
            </a:r>
            <a:r>
              <a:rPr lang="zh-CN" altLang="en-US" sz="3200" b="1" dirty="0" smtClean="0">
                <a:cs typeface="Noto Sans Mono CJK HK"/>
              </a:rPr>
              <a:t>。他们就去看他在哪里住，这一天便与他同住，那时约有申正了。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/>
            </a:r>
            <a:br>
              <a:rPr lang="zh-CN" altLang="en-US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40</a:t>
            </a:r>
            <a:r>
              <a:rPr lang="zh-CN" altLang="en-US" sz="3200" b="1" dirty="0" smtClean="0">
                <a:cs typeface="Noto Sans Mono CJK HK"/>
              </a:rPr>
              <a:t>听见约翰的话，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跟从耶稣的那两个人，一个是西门彼得的兄弟安得烈</a:t>
            </a:r>
            <a:r>
              <a:rPr lang="zh-CN" altLang="en-US" sz="3200" b="1" dirty="0" smtClean="0">
                <a:cs typeface="Noto Sans Mono CJK HK"/>
              </a:rPr>
              <a:t>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4</a:t>
            </a:r>
            <a:r>
              <a:rPr lang="zh-CN" altLang="en-US" sz="3200" b="1" dirty="0" smtClean="0">
                <a:cs typeface="Noto Sans Mono CJK HK"/>
              </a:rPr>
              <a:t>、我们遇见弥赛亚了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</a:t>
            </a:r>
            <a:r>
              <a:rPr lang="en-US" altLang="zh-CN" sz="3200" b="1" dirty="0" smtClean="0">
                <a:cs typeface="Noto Sans Mono CJK HK"/>
              </a:rPr>
              <a:t>41</a:t>
            </a:r>
            <a:r>
              <a:rPr lang="zh-CN" altLang="en-US" sz="3200" b="1" dirty="0" smtClean="0">
                <a:cs typeface="Noto Sans Mono CJK HK"/>
              </a:rPr>
              <a:t>他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先找着</a:t>
            </a:r>
            <a:r>
              <a:rPr lang="zh-CN" altLang="en-US" sz="3200" b="1" dirty="0" smtClean="0">
                <a:cs typeface="Noto Sans Mono CJK HK"/>
              </a:rPr>
              <a:t>自己的哥哥西门，对他说，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我们遇见弥赛亚了</a:t>
            </a:r>
            <a:r>
              <a:rPr lang="zh-CN" altLang="en-US" sz="3200" b="1" dirty="0" smtClean="0">
                <a:cs typeface="Noto Sans Mono CJK HK"/>
              </a:rPr>
              <a:t>，（弥赛亚翻出来，就是基督）</a:t>
            </a:r>
            <a:r>
              <a:rPr lang="en-US" altLang="zh-CN" sz="3200" b="1" dirty="0" smtClean="0">
                <a:cs typeface="Noto Sans Mono CJK HK"/>
              </a:rPr>
              <a:t>42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于是领他去见耶稣</a:t>
            </a:r>
            <a:r>
              <a:rPr lang="zh-CN" altLang="en-US" sz="3200" b="1" dirty="0" smtClean="0">
                <a:cs typeface="Noto Sans Mono CJK HK"/>
              </a:rPr>
              <a:t>。耶稣看着他说，你是约翰的儿子西门，你要称为矶法。（矶法翻出来，就是彼得）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solidFill>
                  <a:srgbClr val="00B050"/>
                </a:solidFill>
                <a:cs typeface="Noto Sans Mono CJK HK"/>
              </a:rPr>
              <a:t>       </a:t>
            </a: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问题思考：在你认识耶稣之后，你最想把这消息分享给谁？为什么？</a:t>
            </a:r>
            <a:endParaRPr lang="zh-CN" altLang="en-US" sz="3200" b="1" dirty="0">
              <a:solidFill>
                <a:srgbClr val="00B050"/>
              </a:solidFill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5</a:t>
            </a:r>
            <a:r>
              <a:rPr lang="zh-CN" altLang="en-US" sz="3200" b="1" dirty="0" smtClean="0">
                <a:cs typeface="Noto Sans Mono CJK HK"/>
              </a:rPr>
              <a:t>、这是个真以色列人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</a:t>
            </a:r>
            <a:r>
              <a:rPr lang="en-US" altLang="zh-CN" sz="3200" b="1" dirty="0" smtClean="0">
                <a:cs typeface="Noto Sans Mono CJK HK"/>
              </a:rPr>
              <a:t>43</a:t>
            </a:r>
            <a:r>
              <a:rPr lang="zh-CN" altLang="en-US" sz="3200" b="1" dirty="0" smtClean="0">
                <a:cs typeface="Noto Sans Mono CJK HK"/>
              </a:rPr>
              <a:t>又次日，耶稣想要往加利利去，遇见腓力，就对他说，来跟从我吧。</a:t>
            </a:r>
            <a:r>
              <a:rPr lang="en-US" altLang="zh-CN" sz="3200" b="1" dirty="0" smtClean="0">
                <a:cs typeface="Noto Sans Mono CJK HK"/>
              </a:rPr>
              <a:t>44</a:t>
            </a:r>
            <a:r>
              <a:rPr lang="zh-CN" altLang="en-US" sz="3200" b="1" dirty="0" smtClean="0">
                <a:cs typeface="Noto Sans Mono CJK HK"/>
              </a:rPr>
              <a:t>这腓力是伯赛大人，和安得烈、彼得同城。</a:t>
            </a:r>
            <a:r>
              <a:rPr lang="en-US" altLang="zh-CN" sz="3200" b="1" dirty="0" smtClean="0">
                <a:cs typeface="Noto Sans Mono CJK HK"/>
              </a:rPr>
              <a:t>45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腓力找着拿但业</a:t>
            </a:r>
            <a:r>
              <a:rPr lang="zh-CN" altLang="en-US" sz="3200" b="1" dirty="0" smtClean="0">
                <a:cs typeface="Noto Sans Mono CJK HK"/>
              </a:rPr>
              <a:t>，对他说，摩西在律法上所写的，和众先知所记的那一位，我们遇见了，就是约瑟的儿子拿撒勒人耶稣。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46</a:t>
            </a:r>
            <a:r>
              <a:rPr lang="zh-CN" altLang="en-US" sz="3200" b="1" dirty="0" smtClean="0">
                <a:cs typeface="Noto Sans Mono CJK HK"/>
              </a:rPr>
              <a:t>拿但业对他说，拿撒勒还能出什么好的吗？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腓力说，你来看</a:t>
            </a:r>
            <a:r>
              <a:rPr lang="zh-CN" altLang="en-US" sz="3200" b="1" dirty="0" smtClean="0">
                <a:cs typeface="Noto Sans Mono CJK HK"/>
              </a:rPr>
              <a:t>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47</a:t>
            </a:r>
            <a:r>
              <a:rPr lang="zh-CN" altLang="en-US" sz="3200" b="1" dirty="0" smtClean="0">
                <a:cs typeface="Noto Sans Mono CJK HK"/>
              </a:rPr>
              <a:t>耶稣看见拿但业来，就指着他说，看哪，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这是个真以色列人，他心里是没有诡诈的</a:t>
            </a:r>
            <a:r>
              <a:rPr lang="zh-CN" altLang="en-US" sz="3200" b="1" dirty="0" smtClean="0">
                <a:cs typeface="Noto Sans Mono CJK HK"/>
              </a:rPr>
              <a:t>。 </a:t>
            </a:r>
            <a:r>
              <a:rPr lang="en-US" altLang="zh-CN" sz="3200" b="1" dirty="0" smtClean="0">
                <a:cs typeface="Noto Sans Mono CJK HK"/>
              </a:rPr>
              <a:t>48</a:t>
            </a:r>
            <a:r>
              <a:rPr lang="zh-CN" altLang="en-US" sz="3200" b="1" dirty="0" smtClean="0">
                <a:cs typeface="Noto Sans Mono CJK HK"/>
              </a:rPr>
              <a:t>拿但业对耶稣说，你从哪里知道我呢？耶稣回答说，腓力还没有招呼你，你在无花果树底下，我就看见你了。</a:t>
            </a:r>
            <a:r>
              <a:rPr lang="en-US" altLang="zh-CN" sz="3200" b="1" dirty="0" smtClean="0">
                <a:cs typeface="Noto Sans Mono CJK HK"/>
              </a:rPr>
              <a:t>49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拿但业说，拉比，你是神的儿子，你是以色列的王。</a:t>
            </a:r>
            <a:r>
              <a:rPr lang="en-US" altLang="zh-CN" sz="3200" b="1" dirty="0" smtClean="0">
                <a:cs typeface="Noto Sans Mono CJK HK"/>
              </a:rPr>
              <a:t>50</a:t>
            </a:r>
            <a:r>
              <a:rPr lang="zh-CN" altLang="en-US" sz="3200" b="1" dirty="0" smtClean="0">
                <a:cs typeface="Noto Sans Mono CJK HK"/>
              </a:rPr>
              <a:t>耶稣对他说，因为我说在无花果树底下看见你，你就信吗？你将要看见比这更大的事。</a:t>
            </a:r>
            <a:r>
              <a:rPr lang="en-US" altLang="zh-CN" sz="3200" b="1" dirty="0" smtClean="0">
                <a:cs typeface="Noto Sans Mono CJK HK"/>
              </a:rPr>
              <a:t>51</a:t>
            </a:r>
            <a:r>
              <a:rPr lang="zh-CN" altLang="en-US" sz="3200" b="1" dirty="0" smtClean="0">
                <a:cs typeface="Noto Sans Mono CJK HK"/>
              </a:rPr>
              <a:t>又说，我实实在在地告诉你们，你们将要看见天开了，神的使者上去下来在人子身上。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12825</TotalTime>
  <Words>479</Words>
  <Application>Microsoft Office PowerPoint</Application>
  <PresentationFormat>On-screen Show (16:9)</PresentationFormat>
  <Paragraphs>28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主题</vt:lpstr>
      <vt:lpstr>莱城华人教会成人主日学《耶稣生平》——选召门徒</vt:lpstr>
      <vt:lpstr>路6：12那时耶稣出去上山祷告。整夜祷告神。 13到了天亮，叫他的门徒来。就从他们中间挑选十二个人，称他们为使徒。 14这十二个人有西门，耶稣又给他起名叫彼得，还有他兄弟安得烈，又有雅各和约翰，腓力和巴多罗买， 15马太和多马，亚勒腓的儿子雅各，和奋锐党的西门， 16雅各的儿子犹大，和卖主的加略人犹大。</vt:lpstr>
      <vt:lpstr>祈祷/Prayer</vt:lpstr>
      <vt:lpstr>一、初遇门徒 约1：35-51   1、看哪，神的羔羊   35再次日，约翰同两个门徒站在那里。36他见耶稣行走，就说，看哪，这是神的羔羊。37两个门徒听见他的话，就跟从了耶稣。</vt:lpstr>
      <vt:lpstr>2、你们要什么？   38耶稣转过身来，看见他们跟着，就问他们说，你们要什么？他们说，拉比，在哪里住？（拉比翻出来，就是夫子）  问题思考：今天我们为着什么而跟随主？</vt:lpstr>
      <vt:lpstr>3、你们来看   39耶稣说，你们来看。他们就去看他在哪里住，这一天便与他同住，那时约有申正了。  40听见约翰的话，跟从耶稣的那两个人，一个是西门彼得的兄弟安得烈。</vt:lpstr>
      <vt:lpstr>4、我们遇见弥赛亚了   41他先找着自己的哥哥西门，对他说，我们遇见弥赛亚了，（弥赛亚翻出来，就是基督）42于是领他去见耶稣。耶稣看着他说，你是约翰的儿子西门，你要称为矶法。（矶法翻出来，就是彼得）        问题思考：在你认识耶稣之后，你最想把这消息分享给谁？为什么？</vt:lpstr>
      <vt:lpstr>5、这是个真以色列人   43又次日，耶稣想要往加利利去，遇见腓力，就对他说，来跟从我吧。44这腓力是伯赛大人，和安得烈、彼得同城。45腓力找着拿但业，对他说，摩西在律法上所写的，和众先知所记的那一位，我们遇见了，就是约瑟的儿子拿撒勒人耶稣。 46拿但业对他说，拿撒勒还能出什么好的吗？腓力说，你来看。</vt:lpstr>
      <vt:lpstr>47耶稣看见拿但业来，就指着他说，看哪，这是个真以色列人，他心里是没有诡诈的。 48拿但业对耶稣说，你从哪里知道我呢？耶稣回答说，腓力还没有招呼你，你在无花果树底下，我就看见你了。49拿但业说，拉比，你是神的儿子，你是以色列的王。50耶稣对他说，因为我说在无花果树底下看见你，你就信吗？你将要看见比这更大的事。51又说，我实实在在地告诉你们，你们将要看见天开了，神的使者上去下来在人子身上。</vt:lpstr>
      <vt:lpstr>二、设立十二使徒  路6：12那时耶稣出去上山祷告。整夜祷告神。 13到了天亮，叫他的门徒来。就从他们中间挑选十二个人，称他们为使徒。14这十二个人有西门，耶稣又给他起名叫彼得，还有他兄弟安得烈，又有雅各和约翰，腓力和巴多罗买，15马太和多马，亚勒腓的儿子雅各，和奋锐党的西门，16雅各的儿子犹大，和卖主的加略人犹大。</vt:lpstr>
      <vt:lpstr>问题思考：       主耶稣为什么要选使徒？  </vt:lpstr>
      <vt:lpstr>耶稣出来传道之后，许多人追随他。耶稣看到许多的需要，感慨地对门徒说，“要收的庄稼多，做工的人少。所以，你们当求庄稼的主打发工人出去收他的庄稼” (太 9:37) 。上帝的工，耶稣自己做不就得了吗？他比门徒棒多了，不是吗？但是我们 的主乐意让门徒参与，同时耶稣一定也体会到他身为人子时间和空间的有限，知道他 在世的时间不长；他要拣选门徒来做他所托付他们的工。于是在经过整夜祷告之后， 耶稣从跟随他的人中拣选了十二个人，设立他们做使徒(路 6:12)。</vt:lpstr>
      <vt:lpstr>问题思考：       主耶稣为什么只选12个使徒，而没有选更多？（郑摩西牧师的例子）  </vt:lpstr>
      <vt:lpstr>问题思考：           耶稣拣选十二个门徒之前知不知道将来有一天犹大要卖主？  约2：23当耶稣在耶路撒冷过逾越节的时候，有许多人看见他所行的神迹，就信了他的名。24耶稣却不将自己交托他们，因为他知道万人。25也用不着谁见证人怎样。因他知道人心里所存的。</vt:lpstr>
      <vt:lpstr>他不仅知道当下，他还知道将来的事。  约6：63叫人活着的乃是灵，肉体是无益的。我对你们所说的话，就是灵，就是生命。64只是你们中间有不信的人。耶稣从起头就知道，谁不信他，谁要卖他……70耶稣说，我不是拣选了你们十二个门徒吗？但你们中间有一个是魔鬼。71耶稣这话是指着加略人西门的儿子犹大说的。他本是十二个门徒里的一个，后来要卖耶稣的。</vt:lpstr>
      <vt:lpstr>问题思考：           耶稣不仅知道犹大，了解犹大的本性，还知道将来有一天他要出卖他。既然这样，为什么耶稣还要拣选犹大作自己的门徒？如果不拣选他，不让他成为十二个门徒之一，是不是他就没有机会出卖耶稣？   在回答上面的问题之前我们先思考另外一个问题：在这十二个门徒当中，那一个门徒是合格的（符合上帝公义、圣洁的标准）？</vt:lpstr>
      <vt:lpstr>       我们先来看约翰和雅各，他们两个人的出身与彼得一样，是打鱼的。他们两的性格是刚烈的，暴躁的。   ……他们到了撒玛利亚的一个村庄，要为他预备。53那里的人不接待他，因他面向耶路撒冷去。54他的门徒，雅各，约翰，看见了，就说，主阿，你要我们吩咐火从天上降下来，烧灭他们，像以利亚所作的吗？55耶稣转身责备两个门徒说，你们的心如何，你们并不知道 （路9：52-55）</vt:lpstr>
      <vt:lpstr>我们再来看彼得   在耶稣被抓之后，他被带到大祭司的院中并被审问。当时彼得跟着耶稣来到了大祭司的院中。这时有一个使女问他说，你也是与耶稣一伙的。彼得却说，我不认得这个彼得就发咒起誓说我不认得那个人人。甚至到了第三次圣经记载说：（太26：74，可14:71）。请问，与犹大卖主相比彼得在这里发咒起誓的罪，哪一个更大？</vt:lpstr>
      <vt:lpstr> 弟兄姊妹，这是一群不成熟的人，这是一群会软弱，面对环境就失败的人。在他们之间没有一个人比另一个人更强；也没有一个人比其他人更有资格蒙主拣选。他们都一样，是罪人，是蒙了主的恩才得以站住的人。主耶稣拣选他们十二个人是因为他的主权，他给彼得机会，马太机会，同样，也给犹大机会。其实在主的眼中并没有分别。</vt:lpstr>
      <vt:lpstr>三、作门徒的代价和赏赐   问题思考：    请用自己的话分享作主的门徒会遇到什么难处？另外，会有什么样的赏赐？</vt:lpstr>
      <vt:lpstr>1、要爱主耶稣胜过一切         耶稣说，人到我这裏来，若不爱我胜过爱自己的父母、 妻子、儿女、弟兄、姊妹，和自己的性命，就不能作我的门徒。(路 14:26)         这句 话曾经引起一些误会，以为耶稣教导人要撇弃自己的家人。其实，耶稣的意思并不是叫我们不要爱家人或爱自己，而是在优先顺序上，他要求我们将他摆在第一。  </vt:lpstr>
      <vt:lpstr>2、要舍己背十字架：   耶稣说，若有人要跟从我，就当舍己，天天背起他的十字架来跟从我 (路 9:23) 。在这个讲求自我肯定的时代，耶稣舍己的吩咐常被质疑，难 道基督徒都要否定自己吗？其实舍己并不是否定自己，而是顺服主。奇妙的是，顺服主的人，到头来反而更能找到自我、肯定自我。耶稣接着就说明了他这样吩咐的理由 ：因为，凡要救自己生命的，必丧掉生命；凡为我丧掉生命的，必救了生命(路 9：24)。</vt:lpstr>
      <vt:lpstr>3、要有受苦的心志：                         很多人以为，信了耶稣以后就凡事顺利，恩典满满。当然圣经中也有这一类的应许，凡顺服上帝的必蒙祝福。但是上帝所看为的福气，和一般人所以为的不同。有时候，上帝允许苦难临到，却加添力量，让我们在苦难中经历他；有时候，苦难提升我们的信心。而为了福音的缘故基督徒会受苦，这是初代教会真实的经历。耶稣在十字架上已经先尝苦杯，跟随他的人也不能幸免。但是主 对他的门徒说，“在世上，你们有苦难；但你们可以放心，我已经胜了世界。”</vt:lpstr>
      <vt:lpstr>问题思考：         在你信主的经验中，有没有因为做主门徒的缘故而受苦的？  </vt:lpstr>
      <vt:lpstr>作主的门徒有什么赏赐呢？       耶稣说，“我实在告诉你们，人为上帝的国撇下房屋 ，或是妻子、弟兄、父母、儿女，没有在今世不得百倍，在来世不得永生的”(路 18:29-30)  </vt:lpstr>
      <vt:lpstr>  有一次，耶稣讲了一篇比较难接受的道理，跟随他的有不少人就不再和他同行了。耶稣问十二门徒说，你们也要去吗？西门彼得回答说，“主啊，你有永生 之道，我们还归从谁呢 (约 6: 68) ？ 的确，主有永生之道，跟随他的人必得着永 生。这个永生之道，很多人以为是死后上天堂，其实，永生的福份在现今就开始了。耶稣说过，“认识你独一的真神，并且认识你所差来的耶稣基督，这就是永生” (约 17:3) 。原来，过一个认识上帝、丰富的人生，就是永生的开始。</vt:lpstr>
      <vt:lpstr>问题思考：    在衡量过做主门徒的代价和赏赐之后，你愿意做主的门徒吗？你觉得华人要 跟随主，最大的顾虑是什么？你呢，你的顾虑是什么？   </vt:lpstr>
      <vt:lpstr>祈祷/Prayer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438</cp:revision>
  <dcterms:modified xsi:type="dcterms:W3CDTF">2025-04-13T01:39:36Z</dcterms:modified>
</cp:coreProperties>
</file>