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562" r:id="rId2"/>
    <p:sldId id="421" r:id="rId3"/>
    <p:sldId id="864" r:id="rId4"/>
    <p:sldId id="902" r:id="rId5"/>
    <p:sldId id="866" r:id="rId6"/>
    <p:sldId id="865" r:id="rId7"/>
    <p:sldId id="867" r:id="rId8"/>
    <p:sldId id="868" r:id="rId9"/>
    <p:sldId id="904" r:id="rId10"/>
    <p:sldId id="906" r:id="rId11"/>
    <p:sldId id="869" r:id="rId12"/>
    <p:sldId id="870" r:id="rId13"/>
    <p:sldId id="907" r:id="rId14"/>
    <p:sldId id="882" r:id="rId15"/>
    <p:sldId id="883" r:id="rId16"/>
    <p:sldId id="871" r:id="rId17"/>
    <p:sldId id="872" r:id="rId18"/>
    <p:sldId id="873" r:id="rId19"/>
    <p:sldId id="885" r:id="rId20"/>
    <p:sldId id="874" r:id="rId21"/>
    <p:sldId id="875" r:id="rId22"/>
    <p:sldId id="876" r:id="rId23"/>
    <p:sldId id="877" r:id="rId24"/>
    <p:sldId id="878" r:id="rId25"/>
    <p:sldId id="893" r:id="rId26"/>
    <p:sldId id="886" r:id="rId27"/>
    <p:sldId id="894" r:id="rId28"/>
    <p:sldId id="887" r:id="rId29"/>
    <p:sldId id="905" r:id="rId30"/>
    <p:sldId id="888" r:id="rId31"/>
    <p:sldId id="889" r:id="rId32"/>
    <p:sldId id="890" r:id="rId33"/>
    <p:sldId id="891" r:id="rId34"/>
    <p:sldId id="892" r:id="rId35"/>
    <p:sldId id="895" r:id="rId36"/>
    <p:sldId id="896" r:id="rId37"/>
    <p:sldId id="897" r:id="rId38"/>
    <p:sldId id="898" r:id="rId39"/>
    <p:sldId id="422" r:id="rId40"/>
  </p:sldIdLst>
  <p:sldSz cx="9144000" cy="6858000" type="screen4x3"/>
  <p:notesSz cx="7315200" cy="96012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60BEB"/>
    <a:srgbClr val="FF0000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4919" autoAdjust="0"/>
    <p:restoredTop sz="94581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510A215-44AC-48DA-AF86-EC2F785F13D6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85D5665-A5AE-45BB-8848-AA424DA21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959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7D791-B7B1-4F46-A14F-96C9CBFE64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5506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D9D37-59B6-4FD4-B62C-EA5223FD416D}" type="datetimeFigureOut">
              <a:rPr lang="zh-CN" altLang="en-US"/>
              <a:pPr>
                <a:defRPr/>
              </a:pPr>
              <a:t>2025/5/24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9F6C-3832-4A94-9C78-A09827F550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9838-A36D-4165-A395-840B24B390A6}" type="datetimeFigureOut">
              <a:rPr lang="zh-CN" altLang="en-US"/>
              <a:pPr>
                <a:defRPr/>
              </a:pPr>
              <a:t>2025/5/24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6CA8-7327-434E-99BD-857861598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29E5-0BC8-4359-9890-8277E61C6893}" type="datetimeFigureOut">
              <a:rPr lang="zh-CN" altLang="en-US"/>
              <a:pPr>
                <a:defRPr/>
              </a:pPr>
              <a:t>2025/5/24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E28C-3C3A-49E1-9025-02BEA78887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C31A-9154-43B9-AC08-B2E1B37570E0}" type="datetimeFigureOut">
              <a:rPr lang="zh-CN" altLang="en-US"/>
              <a:pPr>
                <a:defRPr/>
              </a:pPr>
              <a:t>2025/5/24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1B23-17D3-48A0-9A34-43C89BFDCD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C003D-1630-4417-9F76-668A9E0FFDC5}" type="datetimeFigureOut">
              <a:rPr lang="zh-CN" altLang="en-US"/>
              <a:pPr>
                <a:defRPr/>
              </a:pPr>
              <a:t>2025/5/24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CCD0-35AC-49FD-98B8-8BED130348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8E6E-A14D-4A90-B2B4-E9F41E1F8165}" type="datetimeFigureOut">
              <a:rPr lang="zh-CN" altLang="en-US"/>
              <a:pPr>
                <a:defRPr/>
              </a:pPr>
              <a:t>2025/5/24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350B-92BC-41F2-A4FE-565A1044C2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6C53-A131-498A-A525-37077DBA0095}" type="datetimeFigureOut">
              <a:rPr lang="zh-CN" altLang="en-US"/>
              <a:pPr>
                <a:defRPr/>
              </a:pPr>
              <a:t>2025/5/24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A055-C9CE-4D91-9D43-D408D8ECF7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E5D7-D573-4729-A6A0-6031E4F961CC}" type="datetimeFigureOut">
              <a:rPr lang="zh-CN" altLang="en-US"/>
              <a:pPr>
                <a:defRPr/>
              </a:pPr>
              <a:t>2025/5/24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77D0-42B9-4AEE-ADE2-0004775D97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2271-1D37-45F0-82D7-82D18C5C5122}" type="datetimeFigureOut">
              <a:rPr lang="zh-CN" altLang="en-US"/>
              <a:pPr>
                <a:defRPr/>
              </a:pPr>
              <a:t>2025/5/24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1EDB-8CE2-40C9-AB82-6EA86292D4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8085-0888-43B1-9E2E-D6E727554759}" type="datetimeFigureOut">
              <a:rPr lang="zh-CN" altLang="en-US"/>
              <a:pPr>
                <a:defRPr/>
              </a:pPr>
              <a:t>2025/5/24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95EFB-B999-418C-A689-C35398BA7E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5665-1B5B-4687-9E2E-C0A1946DE657}" type="datetimeFigureOut">
              <a:rPr lang="zh-CN" altLang="en-US"/>
              <a:pPr>
                <a:defRPr/>
              </a:pPr>
              <a:t>2025/5/24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6D2DC-6CF7-40E1-B2C3-9049AEEFDC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C1C240-9017-4C45-A094-DD8E498073CB}" type="datetimeFigureOut">
              <a:rPr lang="zh-CN" altLang="en-US"/>
              <a:pPr>
                <a:defRPr/>
              </a:pPr>
              <a:t>2025/5/24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EEFD9F-D935-4FC2-AC09-44F040414E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3"/>
          <p:cNvSpPr>
            <a:spLocks noGrp="1"/>
          </p:cNvSpPr>
          <p:nvPr>
            <p:ph type="title"/>
          </p:nvPr>
        </p:nvSpPr>
        <p:spPr>
          <a:xfrm>
            <a:off x="-108520" y="2"/>
            <a:ext cx="9238586" cy="1904999"/>
          </a:xfrm>
        </p:spPr>
        <p:txBody>
          <a:bodyPr/>
          <a:lstStyle/>
          <a:p>
            <a:r>
              <a:rPr lang="zh-CN" altLang="en-US" sz="4000" b="1" dirty="0"/>
              <a:t>莱城华人教会成人主日</a:t>
            </a:r>
            <a:r>
              <a:rPr lang="zh-CN" altLang="en-US" sz="4000" b="1" dirty="0" smtClean="0"/>
              <a:t>学</a:t>
            </a:r>
            <a:r>
              <a:rPr lang="en-US" altLang="zh-CN" sz="4000" b="1" dirty="0" smtClean="0"/>
              <a:t>《</a:t>
            </a:r>
            <a:r>
              <a:rPr lang="zh-CN" altLang="en-US" sz="4000" b="1" dirty="0" smtClean="0"/>
              <a:t>耶稣生平</a:t>
            </a:r>
            <a:r>
              <a:rPr lang="en-US" altLang="zh-CN" sz="4000" b="1" dirty="0" smtClean="0"/>
              <a:t>》——</a:t>
            </a:r>
            <a:r>
              <a:rPr lang="zh-CN" altLang="en-US" sz="4000" b="1" dirty="0" smtClean="0"/>
              <a:t>约旦河外（比利亚）的传道</a:t>
            </a:r>
            <a:endParaRPr lang="zh-CN" altLang="en-US" sz="3200" dirty="0"/>
          </a:p>
        </p:txBody>
      </p:sp>
      <p:pic>
        <p:nvPicPr>
          <p:cNvPr id="4" name="Picture 3" descr="A picture containing wooden&#10;&#10;Description automatically generated">
            <a:extLst>
              <a:ext uri="{FF2B5EF4-FFF2-40B4-BE49-F238E27FC236}">
                <a16:creationId xmlns="" xmlns:a16="http://schemas.microsoft.com/office/drawing/2014/main" id="{EF287C7D-E374-07CD-9C42-4A39F89180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8" y="2060848"/>
            <a:ext cx="9131082" cy="479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5105400" y="533400"/>
            <a:ext cx="4038600" cy="42288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r>
              <a:rPr lang="zh-CN" altLang="en-US" sz="2800" b="1" dirty="0" smtClean="0">
                <a:solidFill>
                  <a:srgbClr val="0070C0"/>
                </a:solidFill>
                <a:cs typeface="Noto Sans Mono CJK HK"/>
              </a:rPr>
              <a:t>耶稣时代，在比利亚居住的是犹太人，和加利利同样受希律安提帕所统治</a:t>
            </a:r>
            <a:r>
              <a:rPr lang="zh-CN" altLang="en-US" sz="2800" b="1" dirty="0" smtClean="0">
                <a:cs typeface="Noto Sans Mono CJK HK"/>
              </a:rPr>
              <a:t>。由于它和加利利、犹太皆相邻 ，犹太人从加利利到犹太，如果不愿意经过撒马利亚的话，就可取道比利亚。</a:t>
            </a:r>
            <a:endParaRPr lang="en-US" altLang="zh-TW" sz="2800" b="1" dirty="0">
              <a:solidFill>
                <a:srgbClr val="808080"/>
              </a:solidFill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1433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0"/>
            <a:ext cx="4926013" cy="6858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0425" name="Freeform 9"/>
          <p:cNvSpPr>
            <a:spLocks noChangeAspect="1"/>
          </p:cNvSpPr>
          <p:nvPr/>
        </p:nvSpPr>
        <p:spPr bwMode="auto">
          <a:xfrm>
            <a:off x="2855913" y="3208338"/>
            <a:ext cx="620712" cy="2354263"/>
          </a:xfrm>
          <a:custGeom>
            <a:avLst/>
            <a:gdLst>
              <a:gd name="T0" fmla="*/ 26 w 391"/>
              <a:gd name="T1" fmla="*/ 116 h 1483"/>
              <a:gd name="T2" fmla="*/ 32 w 391"/>
              <a:gd name="T3" fmla="*/ 7 h 1483"/>
              <a:gd name="T4" fmla="*/ 187 w 391"/>
              <a:gd name="T5" fmla="*/ 0 h 1483"/>
              <a:gd name="T6" fmla="*/ 296 w 391"/>
              <a:gd name="T7" fmla="*/ 7 h 1483"/>
              <a:gd name="T8" fmla="*/ 305 w 391"/>
              <a:gd name="T9" fmla="*/ 81 h 1483"/>
              <a:gd name="T10" fmla="*/ 290 w 391"/>
              <a:gd name="T11" fmla="*/ 255 h 1483"/>
              <a:gd name="T12" fmla="*/ 335 w 391"/>
              <a:gd name="T13" fmla="*/ 335 h 1483"/>
              <a:gd name="T14" fmla="*/ 339 w 391"/>
              <a:gd name="T15" fmla="*/ 452 h 1483"/>
              <a:gd name="T16" fmla="*/ 391 w 391"/>
              <a:gd name="T17" fmla="*/ 626 h 1483"/>
              <a:gd name="T18" fmla="*/ 309 w 391"/>
              <a:gd name="T19" fmla="*/ 780 h 1483"/>
              <a:gd name="T20" fmla="*/ 341 w 391"/>
              <a:gd name="T21" fmla="*/ 947 h 1483"/>
              <a:gd name="T22" fmla="*/ 276 w 391"/>
              <a:gd name="T23" fmla="*/ 1320 h 1483"/>
              <a:gd name="T24" fmla="*/ 212 w 391"/>
              <a:gd name="T25" fmla="*/ 1424 h 1483"/>
              <a:gd name="T26" fmla="*/ 57 w 391"/>
              <a:gd name="T27" fmla="*/ 1483 h 1483"/>
              <a:gd name="T28" fmla="*/ 51 w 391"/>
              <a:gd name="T29" fmla="*/ 1298 h 1483"/>
              <a:gd name="T30" fmla="*/ 60 w 391"/>
              <a:gd name="T31" fmla="*/ 1238 h 1483"/>
              <a:gd name="T32" fmla="*/ 83 w 391"/>
              <a:gd name="T33" fmla="*/ 1143 h 1483"/>
              <a:gd name="T34" fmla="*/ 110 w 391"/>
              <a:gd name="T35" fmla="*/ 1030 h 1483"/>
              <a:gd name="T36" fmla="*/ 32 w 391"/>
              <a:gd name="T37" fmla="*/ 1011 h 1483"/>
              <a:gd name="T38" fmla="*/ 0 w 391"/>
              <a:gd name="T39" fmla="*/ 574 h 1483"/>
              <a:gd name="T40" fmla="*/ 64 w 391"/>
              <a:gd name="T41" fmla="*/ 322 h 1483"/>
              <a:gd name="T42" fmla="*/ 26 w 391"/>
              <a:gd name="T43" fmla="*/ 116 h 1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1" h="1483">
                <a:moveTo>
                  <a:pt x="26" y="116"/>
                </a:moveTo>
                <a:lnTo>
                  <a:pt x="32" y="7"/>
                </a:lnTo>
                <a:lnTo>
                  <a:pt x="187" y="0"/>
                </a:lnTo>
                <a:lnTo>
                  <a:pt x="296" y="7"/>
                </a:lnTo>
                <a:lnTo>
                  <a:pt x="305" y="81"/>
                </a:lnTo>
                <a:lnTo>
                  <a:pt x="290" y="255"/>
                </a:lnTo>
                <a:lnTo>
                  <a:pt x="335" y="335"/>
                </a:lnTo>
                <a:lnTo>
                  <a:pt x="339" y="452"/>
                </a:lnTo>
                <a:lnTo>
                  <a:pt x="391" y="626"/>
                </a:lnTo>
                <a:lnTo>
                  <a:pt x="309" y="780"/>
                </a:lnTo>
                <a:lnTo>
                  <a:pt x="341" y="947"/>
                </a:lnTo>
                <a:lnTo>
                  <a:pt x="276" y="1320"/>
                </a:lnTo>
                <a:lnTo>
                  <a:pt x="212" y="1424"/>
                </a:lnTo>
                <a:lnTo>
                  <a:pt x="57" y="1483"/>
                </a:lnTo>
                <a:lnTo>
                  <a:pt x="51" y="1298"/>
                </a:lnTo>
                <a:lnTo>
                  <a:pt x="60" y="1238"/>
                </a:lnTo>
                <a:lnTo>
                  <a:pt x="83" y="1143"/>
                </a:lnTo>
                <a:lnTo>
                  <a:pt x="110" y="1030"/>
                </a:lnTo>
                <a:lnTo>
                  <a:pt x="32" y="1011"/>
                </a:lnTo>
                <a:lnTo>
                  <a:pt x="0" y="574"/>
                </a:lnTo>
                <a:lnTo>
                  <a:pt x="64" y="322"/>
                </a:lnTo>
                <a:lnTo>
                  <a:pt x="26" y="116"/>
                </a:lnTo>
                <a:close/>
              </a:path>
            </a:pathLst>
          </a:custGeom>
          <a:solidFill>
            <a:srgbClr val="9966FF">
              <a:alpha val="50000"/>
            </a:srgb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endParaRPr kumimoji="1" lang="en-US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0426" name="Freeform 10"/>
          <p:cNvSpPr>
            <a:spLocks noChangeAspect="1"/>
          </p:cNvSpPr>
          <p:nvPr/>
        </p:nvSpPr>
        <p:spPr bwMode="auto">
          <a:xfrm>
            <a:off x="2017713" y="1338263"/>
            <a:ext cx="1058862" cy="1522412"/>
          </a:xfrm>
          <a:custGeom>
            <a:avLst/>
            <a:gdLst>
              <a:gd name="T0" fmla="*/ 0 w 667"/>
              <a:gd name="T1" fmla="*/ 651 h 959"/>
              <a:gd name="T2" fmla="*/ 87 w 667"/>
              <a:gd name="T3" fmla="*/ 593 h 959"/>
              <a:gd name="T4" fmla="*/ 55 w 667"/>
              <a:gd name="T5" fmla="*/ 528 h 959"/>
              <a:gd name="T6" fmla="*/ 139 w 667"/>
              <a:gd name="T7" fmla="*/ 464 h 959"/>
              <a:gd name="T8" fmla="*/ 177 w 667"/>
              <a:gd name="T9" fmla="*/ 284 h 959"/>
              <a:gd name="T10" fmla="*/ 297 w 667"/>
              <a:gd name="T11" fmla="*/ 199 h 959"/>
              <a:gd name="T12" fmla="*/ 345 w 667"/>
              <a:gd name="T13" fmla="*/ 52 h 959"/>
              <a:gd name="T14" fmla="*/ 442 w 667"/>
              <a:gd name="T15" fmla="*/ 0 h 959"/>
              <a:gd name="T16" fmla="*/ 518 w 667"/>
              <a:gd name="T17" fmla="*/ 13 h 959"/>
              <a:gd name="T18" fmla="*/ 582 w 667"/>
              <a:gd name="T19" fmla="*/ 91 h 959"/>
              <a:gd name="T20" fmla="*/ 667 w 667"/>
              <a:gd name="T21" fmla="*/ 187 h 959"/>
              <a:gd name="T22" fmla="*/ 654 w 667"/>
              <a:gd name="T23" fmla="*/ 407 h 959"/>
              <a:gd name="T24" fmla="*/ 570 w 667"/>
              <a:gd name="T25" fmla="*/ 457 h 959"/>
              <a:gd name="T26" fmla="*/ 531 w 667"/>
              <a:gd name="T27" fmla="*/ 503 h 959"/>
              <a:gd name="T28" fmla="*/ 609 w 667"/>
              <a:gd name="T29" fmla="*/ 664 h 959"/>
              <a:gd name="T30" fmla="*/ 582 w 667"/>
              <a:gd name="T31" fmla="*/ 793 h 959"/>
              <a:gd name="T32" fmla="*/ 582 w 667"/>
              <a:gd name="T33" fmla="*/ 883 h 959"/>
              <a:gd name="T34" fmla="*/ 531 w 667"/>
              <a:gd name="T35" fmla="*/ 954 h 959"/>
              <a:gd name="T36" fmla="*/ 477 w 667"/>
              <a:gd name="T37" fmla="*/ 959 h 959"/>
              <a:gd name="T38" fmla="*/ 409 w 667"/>
              <a:gd name="T39" fmla="*/ 877 h 959"/>
              <a:gd name="T40" fmla="*/ 332 w 667"/>
              <a:gd name="T41" fmla="*/ 934 h 959"/>
              <a:gd name="T42" fmla="*/ 305 w 667"/>
              <a:gd name="T43" fmla="*/ 879 h 959"/>
              <a:gd name="T44" fmla="*/ 281 w 667"/>
              <a:gd name="T45" fmla="*/ 767 h 959"/>
              <a:gd name="T46" fmla="*/ 153 w 667"/>
              <a:gd name="T47" fmla="*/ 743 h 959"/>
              <a:gd name="T48" fmla="*/ 0 w 667"/>
              <a:gd name="T49" fmla="*/ 651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67" h="959">
                <a:moveTo>
                  <a:pt x="0" y="651"/>
                </a:moveTo>
                <a:lnTo>
                  <a:pt x="87" y="593"/>
                </a:lnTo>
                <a:lnTo>
                  <a:pt x="55" y="528"/>
                </a:lnTo>
                <a:lnTo>
                  <a:pt x="139" y="464"/>
                </a:lnTo>
                <a:lnTo>
                  <a:pt x="177" y="284"/>
                </a:lnTo>
                <a:lnTo>
                  <a:pt x="297" y="199"/>
                </a:lnTo>
                <a:lnTo>
                  <a:pt x="345" y="52"/>
                </a:lnTo>
                <a:lnTo>
                  <a:pt x="442" y="0"/>
                </a:lnTo>
                <a:lnTo>
                  <a:pt x="518" y="13"/>
                </a:lnTo>
                <a:lnTo>
                  <a:pt x="582" y="91"/>
                </a:lnTo>
                <a:lnTo>
                  <a:pt x="667" y="187"/>
                </a:lnTo>
                <a:lnTo>
                  <a:pt x="654" y="407"/>
                </a:lnTo>
                <a:lnTo>
                  <a:pt x="570" y="457"/>
                </a:lnTo>
                <a:lnTo>
                  <a:pt x="531" y="503"/>
                </a:lnTo>
                <a:lnTo>
                  <a:pt x="609" y="664"/>
                </a:lnTo>
                <a:lnTo>
                  <a:pt x="582" y="793"/>
                </a:lnTo>
                <a:lnTo>
                  <a:pt x="582" y="883"/>
                </a:lnTo>
                <a:lnTo>
                  <a:pt x="531" y="954"/>
                </a:lnTo>
                <a:lnTo>
                  <a:pt x="477" y="959"/>
                </a:lnTo>
                <a:lnTo>
                  <a:pt x="409" y="877"/>
                </a:lnTo>
                <a:lnTo>
                  <a:pt x="332" y="934"/>
                </a:lnTo>
                <a:lnTo>
                  <a:pt x="305" y="879"/>
                </a:lnTo>
                <a:lnTo>
                  <a:pt x="281" y="767"/>
                </a:lnTo>
                <a:lnTo>
                  <a:pt x="153" y="743"/>
                </a:lnTo>
                <a:lnTo>
                  <a:pt x="0" y="651"/>
                </a:lnTo>
                <a:close/>
              </a:path>
            </a:pathLst>
          </a:custGeom>
          <a:solidFill>
            <a:srgbClr val="9966FF">
              <a:alpha val="50000"/>
            </a:srgb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endParaRPr kumimoji="1" lang="en-US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0427" name="Freeform 11"/>
          <p:cNvSpPr>
            <a:spLocks noChangeAspect="1"/>
          </p:cNvSpPr>
          <p:nvPr/>
        </p:nvSpPr>
        <p:spPr bwMode="auto">
          <a:xfrm>
            <a:off x="727075" y="2373314"/>
            <a:ext cx="2235200" cy="3843337"/>
          </a:xfrm>
          <a:custGeom>
            <a:avLst/>
            <a:gdLst>
              <a:gd name="T0" fmla="*/ 550 w 1408"/>
              <a:gd name="T1" fmla="*/ 293 h 2421"/>
              <a:gd name="T2" fmla="*/ 683 w 1408"/>
              <a:gd name="T3" fmla="*/ 279 h 2421"/>
              <a:gd name="T4" fmla="*/ 817 w 1408"/>
              <a:gd name="T5" fmla="*/ 199 h 2421"/>
              <a:gd name="T6" fmla="*/ 760 w 1408"/>
              <a:gd name="T7" fmla="*/ 71 h 2421"/>
              <a:gd name="T8" fmla="*/ 760 w 1408"/>
              <a:gd name="T9" fmla="*/ 21 h 2421"/>
              <a:gd name="T10" fmla="*/ 820 w 1408"/>
              <a:gd name="T11" fmla="*/ 0 h 2421"/>
              <a:gd name="T12" fmla="*/ 960 w 1408"/>
              <a:gd name="T13" fmla="*/ 87 h 2421"/>
              <a:gd name="T14" fmla="*/ 1090 w 1408"/>
              <a:gd name="T15" fmla="*/ 114 h 2421"/>
              <a:gd name="T16" fmla="*/ 1148 w 1408"/>
              <a:gd name="T17" fmla="*/ 315 h 2421"/>
              <a:gd name="T18" fmla="*/ 1129 w 1408"/>
              <a:gd name="T19" fmla="*/ 399 h 2421"/>
              <a:gd name="T20" fmla="*/ 1194 w 1408"/>
              <a:gd name="T21" fmla="*/ 476 h 2421"/>
              <a:gd name="T22" fmla="*/ 1259 w 1408"/>
              <a:gd name="T23" fmla="*/ 631 h 2421"/>
              <a:gd name="T24" fmla="*/ 1369 w 1408"/>
              <a:gd name="T25" fmla="*/ 644 h 2421"/>
              <a:gd name="T26" fmla="*/ 1408 w 1408"/>
              <a:gd name="T27" fmla="*/ 819 h 2421"/>
              <a:gd name="T28" fmla="*/ 1343 w 1408"/>
              <a:gd name="T29" fmla="*/ 1083 h 2421"/>
              <a:gd name="T30" fmla="*/ 1376 w 1408"/>
              <a:gd name="T31" fmla="*/ 1277 h 2421"/>
              <a:gd name="T32" fmla="*/ 1376 w 1408"/>
              <a:gd name="T33" fmla="*/ 1542 h 2421"/>
              <a:gd name="T34" fmla="*/ 1298 w 1408"/>
              <a:gd name="T35" fmla="*/ 1542 h 2421"/>
              <a:gd name="T36" fmla="*/ 1214 w 1408"/>
              <a:gd name="T37" fmla="*/ 1806 h 2421"/>
              <a:gd name="T38" fmla="*/ 1188 w 1408"/>
              <a:gd name="T39" fmla="*/ 2217 h 2421"/>
              <a:gd name="T40" fmla="*/ 1123 w 1408"/>
              <a:gd name="T41" fmla="*/ 2401 h 2421"/>
              <a:gd name="T42" fmla="*/ 1017 w 1408"/>
              <a:gd name="T43" fmla="*/ 2415 h 2421"/>
              <a:gd name="T44" fmla="*/ 870 w 1408"/>
              <a:gd name="T45" fmla="*/ 2401 h 2421"/>
              <a:gd name="T46" fmla="*/ 774 w 1408"/>
              <a:gd name="T47" fmla="*/ 2421 h 2421"/>
              <a:gd name="T48" fmla="*/ 635 w 1408"/>
              <a:gd name="T49" fmla="*/ 2420 h 2421"/>
              <a:gd name="T50" fmla="*/ 496 w 1408"/>
              <a:gd name="T51" fmla="*/ 2409 h 2421"/>
              <a:gd name="T52" fmla="*/ 363 w 1408"/>
              <a:gd name="T53" fmla="*/ 2368 h 2421"/>
              <a:gd name="T54" fmla="*/ 297 w 1408"/>
              <a:gd name="T55" fmla="*/ 2323 h 2421"/>
              <a:gd name="T56" fmla="*/ 0 w 1408"/>
              <a:gd name="T57" fmla="*/ 2158 h 2421"/>
              <a:gd name="T58" fmla="*/ 294 w 1408"/>
              <a:gd name="T59" fmla="*/ 1666 h 2421"/>
              <a:gd name="T60" fmla="*/ 191 w 1408"/>
              <a:gd name="T61" fmla="*/ 1609 h 2421"/>
              <a:gd name="T62" fmla="*/ 135 w 1408"/>
              <a:gd name="T63" fmla="*/ 1535 h 2421"/>
              <a:gd name="T64" fmla="*/ 261 w 1408"/>
              <a:gd name="T65" fmla="*/ 1312 h 2421"/>
              <a:gd name="T66" fmla="*/ 296 w 1408"/>
              <a:gd name="T67" fmla="*/ 1189 h 2421"/>
              <a:gd name="T68" fmla="*/ 345 w 1408"/>
              <a:gd name="T69" fmla="*/ 1069 h 2421"/>
              <a:gd name="T70" fmla="*/ 398 w 1408"/>
              <a:gd name="T71" fmla="*/ 928 h 2421"/>
              <a:gd name="T72" fmla="*/ 478 w 1408"/>
              <a:gd name="T73" fmla="*/ 588 h 2421"/>
              <a:gd name="T74" fmla="*/ 524 w 1408"/>
              <a:gd name="T75" fmla="*/ 372 h 2421"/>
              <a:gd name="T76" fmla="*/ 550 w 1408"/>
              <a:gd name="T77" fmla="*/ 293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08" h="2421">
                <a:moveTo>
                  <a:pt x="550" y="293"/>
                </a:moveTo>
                <a:lnTo>
                  <a:pt x="683" y="279"/>
                </a:lnTo>
                <a:lnTo>
                  <a:pt x="817" y="199"/>
                </a:lnTo>
                <a:lnTo>
                  <a:pt x="760" y="71"/>
                </a:lnTo>
                <a:lnTo>
                  <a:pt x="760" y="21"/>
                </a:lnTo>
                <a:lnTo>
                  <a:pt x="820" y="0"/>
                </a:lnTo>
                <a:lnTo>
                  <a:pt x="960" y="87"/>
                </a:lnTo>
                <a:lnTo>
                  <a:pt x="1090" y="114"/>
                </a:lnTo>
                <a:lnTo>
                  <a:pt x="1148" y="315"/>
                </a:lnTo>
                <a:lnTo>
                  <a:pt x="1129" y="399"/>
                </a:lnTo>
                <a:lnTo>
                  <a:pt x="1194" y="476"/>
                </a:lnTo>
                <a:lnTo>
                  <a:pt x="1259" y="631"/>
                </a:lnTo>
                <a:lnTo>
                  <a:pt x="1369" y="644"/>
                </a:lnTo>
                <a:lnTo>
                  <a:pt x="1408" y="819"/>
                </a:lnTo>
                <a:lnTo>
                  <a:pt x="1343" y="1083"/>
                </a:lnTo>
                <a:lnTo>
                  <a:pt x="1376" y="1277"/>
                </a:lnTo>
                <a:lnTo>
                  <a:pt x="1376" y="1542"/>
                </a:lnTo>
                <a:lnTo>
                  <a:pt x="1298" y="1542"/>
                </a:lnTo>
                <a:lnTo>
                  <a:pt x="1214" y="1806"/>
                </a:lnTo>
                <a:lnTo>
                  <a:pt x="1188" y="2217"/>
                </a:lnTo>
                <a:lnTo>
                  <a:pt x="1123" y="2401"/>
                </a:lnTo>
                <a:lnTo>
                  <a:pt x="1017" y="2415"/>
                </a:lnTo>
                <a:lnTo>
                  <a:pt x="870" y="2401"/>
                </a:lnTo>
                <a:lnTo>
                  <a:pt x="774" y="2421"/>
                </a:lnTo>
                <a:lnTo>
                  <a:pt x="635" y="2420"/>
                </a:lnTo>
                <a:lnTo>
                  <a:pt x="496" y="2409"/>
                </a:lnTo>
                <a:lnTo>
                  <a:pt x="363" y="2368"/>
                </a:lnTo>
                <a:lnTo>
                  <a:pt x="297" y="2323"/>
                </a:lnTo>
                <a:lnTo>
                  <a:pt x="0" y="2158"/>
                </a:lnTo>
                <a:lnTo>
                  <a:pt x="294" y="1666"/>
                </a:lnTo>
                <a:lnTo>
                  <a:pt x="191" y="1609"/>
                </a:lnTo>
                <a:lnTo>
                  <a:pt x="135" y="1535"/>
                </a:lnTo>
                <a:lnTo>
                  <a:pt x="261" y="1312"/>
                </a:lnTo>
                <a:lnTo>
                  <a:pt x="296" y="1189"/>
                </a:lnTo>
                <a:lnTo>
                  <a:pt x="345" y="1069"/>
                </a:lnTo>
                <a:lnTo>
                  <a:pt x="398" y="928"/>
                </a:lnTo>
                <a:lnTo>
                  <a:pt x="478" y="588"/>
                </a:lnTo>
                <a:lnTo>
                  <a:pt x="524" y="372"/>
                </a:lnTo>
                <a:lnTo>
                  <a:pt x="550" y="293"/>
                </a:lnTo>
                <a:close/>
              </a:path>
            </a:pathLst>
          </a:custGeom>
          <a:solidFill>
            <a:srgbClr val="FF0066">
              <a:alpha val="30000"/>
            </a:srgb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endParaRPr kumimoji="1" lang="en-US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0428" name="Freeform 12"/>
          <p:cNvSpPr>
            <a:spLocks noChangeAspect="1"/>
          </p:cNvSpPr>
          <p:nvPr/>
        </p:nvSpPr>
        <p:spPr bwMode="auto">
          <a:xfrm>
            <a:off x="2844802" y="2420939"/>
            <a:ext cx="163513" cy="2397125"/>
          </a:xfrm>
          <a:custGeom>
            <a:avLst/>
            <a:gdLst>
              <a:gd name="T0" fmla="*/ 97 w 103"/>
              <a:gd name="T1" fmla="*/ 0 h 1510"/>
              <a:gd name="T2" fmla="*/ 75 w 103"/>
              <a:gd name="T3" fmla="*/ 72 h 1510"/>
              <a:gd name="T4" fmla="*/ 88 w 103"/>
              <a:gd name="T5" fmla="*/ 118 h 1510"/>
              <a:gd name="T6" fmla="*/ 75 w 103"/>
              <a:gd name="T7" fmla="*/ 141 h 1510"/>
              <a:gd name="T8" fmla="*/ 91 w 103"/>
              <a:gd name="T9" fmla="*/ 195 h 1510"/>
              <a:gd name="T10" fmla="*/ 100 w 103"/>
              <a:gd name="T11" fmla="*/ 264 h 1510"/>
              <a:gd name="T12" fmla="*/ 75 w 103"/>
              <a:gd name="T13" fmla="*/ 283 h 1510"/>
              <a:gd name="T14" fmla="*/ 72 w 103"/>
              <a:gd name="T15" fmla="*/ 323 h 1510"/>
              <a:gd name="T16" fmla="*/ 91 w 103"/>
              <a:gd name="T17" fmla="*/ 371 h 1510"/>
              <a:gd name="T18" fmla="*/ 69 w 103"/>
              <a:gd name="T19" fmla="*/ 474 h 1510"/>
              <a:gd name="T20" fmla="*/ 67 w 103"/>
              <a:gd name="T21" fmla="*/ 525 h 1510"/>
              <a:gd name="T22" fmla="*/ 66 w 103"/>
              <a:gd name="T23" fmla="*/ 640 h 1510"/>
              <a:gd name="T24" fmla="*/ 80 w 103"/>
              <a:gd name="T25" fmla="*/ 807 h 1510"/>
              <a:gd name="T26" fmla="*/ 8 w 103"/>
              <a:gd name="T27" fmla="*/ 1057 h 1510"/>
              <a:gd name="T28" fmla="*/ 33 w 103"/>
              <a:gd name="T29" fmla="*/ 1167 h 1510"/>
              <a:gd name="T30" fmla="*/ 51 w 103"/>
              <a:gd name="T31" fmla="*/ 1239 h 1510"/>
              <a:gd name="T32" fmla="*/ 24 w 103"/>
              <a:gd name="T33" fmla="*/ 1287 h 1510"/>
              <a:gd name="T34" fmla="*/ 62 w 103"/>
              <a:gd name="T35" fmla="*/ 1510 h 1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3" h="1510">
                <a:moveTo>
                  <a:pt x="97" y="0"/>
                </a:moveTo>
                <a:cubicBezTo>
                  <a:pt x="93" y="12"/>
                  <a:pt x="76" y="52"/>
                  <a:pt x="75" y="72"/>
                </a:cubicBezTo>
                <a:cubicBezTo>
                  <a:pt x="74" y="92"/>
                  <a:pt x="88" y="107"/>
                  <a:pt x="88" y="118"/>
                </a:cubicBezTo>
                <a:cubicBezTo>
                  <a:pt x="88" y="129"/>
                  <a:pt x="75" y="128"/>
                  <a:pt x="75" y="141"/>
                </a:cubicBezTo>
                <a:cubicBezTo>
                  <a:pt x="75" y="154"/>
                  <a:pt x="87" y="175"/>
                  <a:pt x="91" y="195"/>
                </a:cubicBezTo>
                <a:cubicBezTo>
                  <a:pt x="95" y="215"/>
                  <a:pt x="103" y="249"/>
                  <a:pt x="100" y="264"/>
                </a:cubicBezTo>
                <a:cubicBezTo>
                  <a:pt x="97" y="279"/>
                  <a:pt x="80" y="273"/>
                  <a:pt x="75" y="283"/>
                </a:cubicBezTo>
                <a:cubicBezTo>
                  <a:pt x="70" y="293"/>
                  <a:pt x="69" y="308"/>
                  <a:pt x="72" y="323"/>
                </a:cubicBezTo>
                <a:cubicBezTo>
                  <a:pt x="75" y="338"/>
                  <a:pt x="91" y="346"/>
                  <a:pt x="91" y="371"/>
                </a:cubicBezTo>
                <a:cubicBezTo>
                  <a:pt x="91" y="396"/>
                  <a:pt x="73" y="448"/>
                  <a:pt x="69" y="474"/>
                </a:cubicBezTo>
                <a:cubicBezTo>
                  <a:pt x="65" y="500"/>
                  <a:pt x="68" y="497"/>
                  <a:pt x="67" y="525"/>
                </a:cubicBezTo>
                <a:cubicBezTo>
                  <a:pt x="66" y="553"/>
                  <a:pt x="64" y="593"/>
                  <a:pt x="66" y="640"/>
                </a:cubicBezTo>
                <a:cubicBezTo>
                  <a:pt x="68" y="687"/>
                  <a:pt x="90" y="738"/>
                  <a:pt x="80" y="807"/>
                </a:cubicBezTo>
                <a:cubicBezTo>
                  <a:pt x="70" y="876"/>
                  <a:pt x="16" y="997"/>
                  <a:pt x="8" y="1057"/>
                </a:cubicBezTo>
                <a:cubicBezTo>
                  <a:pt x="0" y="1117"/>
                  <a:pt x="26" y="1137"/>
                  <a:pt x="33" y="1167"/>
                </a:cubicBezTo>
                <a:cubicBezTo>
                  <a:pt x="40" y="1197"/>
                  <a:pt x="52" y="1219"/>
                  <a:pt x="51" y="1239"/>
                </a:cubicBezTo>
                <a:cubicBezTo>
                  <a:pt x="50" y="1259"/>
                  <a:pt x="22" y="1242"/>
                  <a:pt x="24" y="1287"/>
                </a:cubicBezTo>
                <a:cubicBezTo>
                  <a:pt x="26" y="1332"/>
                  <a:pt x="54" y="1464"/>
                  <a:pt x="62" y="1510"/>
                </a:cubicBezTo>
              </a:path>
            </a:pathLst>
          </a:custGeom>
          <a:noFill/>
          <a:ln w="28575" cmpd="sng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kumimoji="1" lang="en-US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0429" name="Rectangle 13"/>
          <p:cNvSpPr>
            <a:spLocks noChangeAspect="1" noChangeArrowheads="1"/>
          </p:cNvSpPr>
          <p:nvPr/>
        </p:nvSpPr>
        <p:spPr bwMode="auto">
          <a:xfrm>
            <a:off x="1592263" y="3429001"/>
            <a:ext cx="1210588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zh-TW" altLang="en-US" sz="2000" dirty="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撒玛利亚</a:t>
            </a:r>
          </a:p>
        </p:txBody>
      </p:sp>
      <p:sp>
        <p:nvSpPr>
          <p:cNvPr id="60430" name="Rectangle 14"/>
          <p:cNvSpPr>
            <a:spLocks noChangeAspect="1" noChangeArrowheads="1"/>
          </p:cNvSpPr>
          <p:nvPr/>
        </p:nvSpPr>
        <p:spPr bwMode="auto">
          <a:xfrm>
            <a:off x="2443163" y="1557340"/>
            <a:ext cx="441146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zh-TW" altLang="en-US" sz="2000" dirty="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加</a:t>
            </a:r>
          </a:p>
          <a:p>
            <a:pPr algn="ctr" eaLnBrk="1" hangingPunct="1"/>
            <a:r>
              <a:rPr kumimoji="1" lang="zh-TW" altLang="en-US" sz="2000" dirty="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利</a:t>
            </a:r>
          </a:p>
          <a:p>
            <a:pPr algn="ctr" eaLnBrk="1" hangingPunct="1"/>
            <a:r>
              <a:rPr kumimoji="1" lang="zh-TW" altLang="en-US" sz="2000" dirty="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利</a:t>
            </a:r>
          </a:p>
        </p:txBody>
      </p:sp>
      <p:sp>
        <p:nvSpPr>
          <p:cNvPr id="60431" name="Freeform 15"/>
          <p:cNvSpPr>
            <a:spLocks noChangeAspect="1"/>
          </p:cNvSpPr>
          <p:nvPr/>
        </p:nvSpPr>
        <p:spPr bwMode="auto">
          <a:xfrm>
            <a:off x="2878138" y="1974851"/>
            <a:ext cx="271462" cy="484188"/>
          </a:xfrm>
          <a:custGeom>
            <a:avLst/>
            <a:gdLst>
              <a:gd name="T0" fmla="*/ 33 w 171"/>
              <a:gd name="T1" fmla="*/ 48 h 305"/>
              <a:gd name="T2" fmla="*/ 0 w 171"/>
              <a:gd name="T3" fmla="*/ 95 h 305"/>
              <a:gd name="T4" fmla="*/ 5 w 171"/>
              <a:gd name="T5" fmla="*/ 144 h 305"/>
              <a:gd name="T6" fmla="*/ 21 w 171"/>
              <a:gd name="T7" fmla="*/ 180 h 305"/>
              <a:gd name="T8" fmla="*/ 40 w 171"/>
              <a:gd name="T9" fmla="*/ 216 h 305"/>
              <a:gd name="T10" fmla="*/ 57 w 171"/>
              <a:gd name="T11" fmla="*/ 231 h 305"/>
              <a:gd name="T12" fmla="*/ 61 w 171"/>
              <a:gd name="T13" fmla="*/ 262 h 305"/>
              <a:gd name="T14" fmla="*/ 66 w 171"/>
              <a:gd name="T15" fmla="*/ 295 h 305"/>
              <a:gd name="T16" fmla="*/ 94 w 171"/>
              <a:gd name="T17" fmla="*/ 305 h 305"/>
              <a:gd name="T18" fmla="*/ 118 w 171"/>
              <a:gd name="T19" fmla="*/ 298 h 305"/>
              <a:gd name="T20" fmla="*/ 166 w 171"/>
              <a:gd name="T21" fmla="*/ 214 h 305"/>
              <a:gd name="T22" fmla="*/ 154 w 171"/>
              <a:gd name="T23" fmla="*/ 185 h 305"/>
              <a:gd name="T24" fmla="*/ 163 w 171"/>
              <a:gd name="T25" fmla="*/ 137 h 305"/>
              <a:gd name="T26" fmla="*/ 171 w 171"/>
              <a:gd name="T27" fmla="*/ 87 h 305"/>
              <a:gd name="T28" fmla="*/ 166 w 171"/>
              <a:gd name="T29" fmla="*/ 56 h 305"/>
              <a:gd name="T30" fmla="*/ 125 w 171"/>
              <a:gd name="T31" fmla="*/ 0 h 305"/>
              <a:gd name="T32" fmla="*/ 101 w 171"/>
              <a:gd name="T33" fmla="*/ 21 h 305"/>
              <a:gd name="T34" fmla="*/ 75 w 171"/>
              <a:gd name="T35" fmla="*/ 21 h 305"/>
              <a:gd name="T36" fmla="*/ 33 w 171"/>
              <a:gd name="T37" fmla="*/ 48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71" h="305">
                <a:moveTo>
                  <a:pt x="33" y="48"/>
                </a:moveTo>
                <a:lnTo>
                  <a:pt x="0" y="95"/>
                </a:lnTo>
                <a:lnTo>
                  <a:pt x="5" y="144"/>
                </a:lnTo>
                <a:lnTo>
                  <a:pt x="21" y="180"/>
                </a:lnTo>
                <a:lnTo>
                  <a:pt x="40" y="216"/>
                </a:lnTo>
                <a:lnTo>
                  <a:pt x="57" y="231"/>
                </a:lnTo>
                <a:lnTo>
                  <a:pt x="61" y="262"/>
                </a:lnTo>
                <a:lnTo>
                  <a:pt x="66" y="295"/>
                </a:lnTo>
                <a:lnTo>
                  <a:pt x="94" y="305"/>
                </a:lnTo>
                <a:lnTo>
                  <a:pt x="118" y="298"/>
                </a:lnTo>
                <a:lnTo>
                  <a:pt x="166" y="214"/>
                </a:lnTo>
                <a:lnTo>
                  <a:pt x="154" y="185"/>
                </a:lnTo>
                <a:lnTo>
                  <a:pt x="163" y="137"/>
                </a:lnTo>
                <a:lnTo>
                  <a:pt x="171" y="87"/>
                </a:lnTo>
                <a:lnTo>
                  <a:pt x="166" y="56"/>
                </a:lnTo>
                <a:lnTo>
                  <a:pt x="125" y="0"/>
                </a:lnTo>
                <a:lnTo>
                  <a:pt x="101" y="21"/>
                </a:lnTo>
                <a:lnTo>
                  <a:pt x="75" y="21"/>
                </a:lnTo>
                <a:lnTo>
                  <a:pt x="33" y="48"/>
                </a:lnTo>
                <a:close/>
              </a:path>
            </a:pathLst>
          </a:custGeom>
          <a:solidFill>
            <a:srgbClr val="336699">
              <a:alpha val="80000"/>
            </a:srgb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1" lang="en-US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0432" name="Rectangle 16"/>
          <p:cNvSpPr>
            <a:spLocks noChangeAspect="1" noChangeArrowheads="1"/>
          </p:cNvSpPr>
          <p:nvPr/>
        </p:nvSpPr>
        <p:spPr bwMode="auto">
          <a:xfrm>
            <a:off x="1527176" y="5013325"/>
            <a:ext cx="697627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zh-TW" altLang="en-US" sz="200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犹太</a:t>
            </a:r>
          </a:p>
        </p:txBody>
      </p:sp>
      <p:sp>
        <p:nvSpPr>
          <p:cNvPr id="60433" name="AutoShape 17"/>
          <p:cNvSpPr>
            <a:spLocks noChangeAspect="1" noChangeArrowheads="1"/>
          </p:cNvSpPr>
          <p:nvPr/>
        </p:nvSpPr>
        <p:spPr bwMode="auto">
          <a:xfrm>
            <a:off x="827090" y="4437063"/>
            <a:ext cx="1131887" cy="385763"/>
          </a:xfrm>
          <a:prstGeom prst="wedgeRectCallout">
            <a:avLst>
              <a:gd name="adj1" fmla="val 71176"/>
              <a:gd name="adj2" fmla="val 3642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kumimoji="1" lang="zh-TW" altLang="en-US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耶路撒冷</a:t>
            </a:r>
          </a:p>
        </p:txBody>
      </p:sp>
      <p:sp>
        <p:nvSpPr>
          <p:cNvPr id="60434" name="Oval 18"/>
          <p:cNvSpPr>
            <a:spLocks noChangeAspect="1" noChangeArrowheads="1"/>
          </p:cNvSpPr>
          <p:nvPr/>
        </p:nvSpPr>
        <p:spPr bwMode="auto">
          <a:xfrm>
            <a:off x="2208213" y="4733925"/>
            <a:ext cx="95250" cy="95251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CN" altLang="zh-CN">
              <a:solidFill>
                <a:srgbClr val="000000"/>
              </a:solidFill>
            </a:endParaRPr>
          </a:p>
        </p:txBody>
      </p:sp>
      <p:sp>
        <p:nvSpPr>
          <p:cNvPr id="60435" name="Rectangle 19"/>
          <p:cNvSpPr>
            <a:spLocks noChangeAspect="1" noChangeArrowheads="1"/>
          </p:cNvSpPr>
          <p:nvPr/>
        </p:nvSpPr>
        <p:spPr bwMode="auto">
          <a:xfrm>
            <a:off x="2954338" y="3429002"/>
            <a:ext cx="441146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zh-TW" altLang="en-US" sz="2000" dirty="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比</a:t>
            </a:r>
          </a:p>
          <a:p>
            <a:pPr algn="ctr" eaLnBrk="1" hangingPunct="1"/>
            <a:r>
              <a:rPr kumimoji="1" lang="zh-TW" altLang="en-US" sz="2000" dirty="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利</a:t>
            </a:r>
          </a:p>
          <a:p>
            <a:pPr algn="ctr" eaLnBrk="1" hangingPunct="1"/>
            <a:r>
              <a:rPr kumimoji="1" lang="zh-TW" altLang="en-US" sz="2000" dirty="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亚</a:t>
            </a:r>
          </a:p>
        </p:txBody>
      </p:sp>
      <p:sp>
        <p:nvSpPr>
          <p:cNvPr id="60437" name="Freeform 21"/>
          <p:cNvSpPr>
            <a:spLocks noChangeAspect="1"/>
          </p:cNvSpPr>
          <p:nvPr/>
        </p:nvSpPr>
        <p:spPr bwMode="auto">
          <a:xfrm>
            <a:off x="2513013" y="4783139"/>
            <a:ext cx="512762" cy="1804987"/>
          </a:xfrm>
          <a:custGeom>
            <a:avLst/>
            <a:gdLst>
              <a:gd name="T0" fmla="*/ 169 w 323"/>
              <a:gd name="T1" fmla="*/ 29 h 1137"/>
              <a:gd name="T2" fmla="*/ 131 w 323"/>
              <a:gd name="T3" fmla="*/ 102 h 1137"/>
              <a:gd name="T4" fmla="*/ 121 w 323"/>
              <a:gd name="T5" fmla="*/ 159 h 1137"/>
              <a:gd name="T6" fmla="*/ 98 w 323"/>
              <a:gd name="T7" fmla="*/ 193 h 1137"/>
              <a:gd name="T8" fmla="*/ 68 w 323"/>
              <a:gd name="T9" fmla="*/ 258 h 1137"/>
              <a:gd name="T10" fmla="*/ 79 w 323"/>
              <a:gd name="T11" fmla="*/ 319 h 1137"/>
              <a:gd name="T12" fmla="*/ 45 w 323"/>
              <a:gd name="T13" fmla="*/ 399 h 1137"/>
              <a:gd name="T14" fmla="*/ 61 w 323"/>
              <a:gd name="T15" fmla="*/ 461 h 1137"/>
              <a:gd name="T16" fmla="*/ 60 w 323"/>
              <a:gd name="T17" fmla="*/ 496 h 1137"/>
              <a:gd name="T18" fmla="*/ 32 w 323"/>
              <a:gd name="T19" fmla="*/ 549 h 1137"/>
              <a:gd name="T20" fmla="*/ 45 w 323"/>
              <a:gd name="T21" fmla="*/ 580 h 1137"/>
              <a:gd name="T22" fmla="*/ 31 w 323"/>
              <a:gd name="T23" fmla="*/ 606 h 1137"/>
              <a:gd name="T24" fmla="*/ 43 w 323"/>
              <a:gd name="T25" fmla="*/ 628 h 1137"/>
              <a:gd name="T26" fmla="*/ 51 w 323"/>
              <a:gd name="T27" fmla="*/ 671 h 1137"/>
              <a:gd name="T28" fmla="*/ 33 w 323"/>
              <a:gd name="T29" fmla="*/ 730 h 1137"/>
              <a:gd name="T30" fmla="*/ 39 w 323"/>
              <a:gd name="T31" fmla="*/ 757 h 1137"/>
              <a:gd name="T32" fmla="*/ 7 w 323"/>
              <a:gd name="T33" fmla="*/ 834 h 1137"/>
              <a:gd name="T34" fmla="*/ 0 w 323"/>
              <a:gd name="T35" fmla="*/ 859 h 1137"/>
              <a:gd name="T36" fmla="*/ 8 w 323"/>
              <a:gd name="T37" fmla="*/ 893 h 1137"/>
              <a:gd name="T38" fmla="*/ 14 w 323"/>
              <a:gd name="T39" fmla="*/ 966 h 1137"/>
              <a:gd name="T40" fmla="*/ 38 w 323"/>
              <a:gd name="T41" fmla="*/ 985 h 1137"/>
              <a:gd name="T42" fmla="*/ 42 w 323"/>
              <a:gd name="T43" fmla="*/ 1092 h 1137"/>
              <a:gd name="T44" fmla="*/ 77 w 323"/>
              <a:gd name="T45" fmla="*/ 1137 h 1137"/>
              <a:gd name="T46" fmla="*/ 140 w 323"/>
              <a:gd name="T47" fmla="*/ 1108 h 1137"/>
              <a:gd name="T48" fmla="*/ 183 w 323"/>
              <a:gd name="T49" fmla="*/ 1089 h 1137"/>
              <a:gd name="T50" fmla="*/ 219 w 323"/>
              <a:gd name="T51" fmla="*/ 1033 h 1137"/>
              <a:gd name="T52" fmla="*/ 197 w 323"/>
              <a:gd name="T53" fmla="*/ 1019 h 1137"/>
              <a:gd name="T54" fmla="*/ 200 w 323"/>
              <a:gd name="T55" fmla="*/ 985 h 1137"/>
              <a:gd name="T56" fmla="*/ 223 w 323"/>
              <a:gd name="T57" fmla="*/ 971 h 1137"/>
              <a:gd name="T58" fmla="*/ 223 w 323"/>
              <a:gd name="T59" fmla="*/ 925 h 1137"/>
              <a:gd name="T60" fmla="*/ 212 w 323"/>
              <a:gd name="T61" fmla="*/ 892 h 1137"/>
              <a:gd name="T62" fmla="*/ 168 w 323"/>
              <a:gd name="T63" fmla="*/ 888 h 1137"/>
              <a:gd name="T64" fmla="*/ 125 w 323"/>
              <a:gd name="T65" fmla="*/ 856 h 1137"/>
              <a:gd name="T66" fmla="*/ 108 w 323"/>
              <a:gd name="T67" fmla="*/ 825 h 1137"/>
              <a:gd name="T68" fmla="*/ 83 w 323"/>
              <a:gd name="T69" fmla="*/ 819 h 1137"/>
              <a:gd name="T70" fmla="*/ 94 w 323"/>
              <a:gd name="T71" fmla="*/ 780 h 1137"/>
              <a:gd name="T72" fmla="*/ 139 w 323"/>
              <a:gd name="T73" fmla="*/ 744 h 1137"/>
              <a:gd name="T74" fmla="*/ 187 w 323"/>
              <a:gd name="T75" fmla="*/ 663 h 1137"/>
              <a:gd name="T76" fmla="*/ 195 w 323"/>
              <a:gd name="T77" fmla="*/ 672 h 1137"/>
              <a:gd name="T78" fmla="*/ 184 w 323"/>
              <a:gd name="T79" fmla="*/ 764 h 1137"/>
              <a:gd name="T80" fmla="*/ 213 w 323"/>
              <a:gd name="T81" fmla="*/ 764 h 1137"/>
              <a:gd name="T82" fmla="*/ 222 w 323"/>
              <a:gd name="T83" fmla="*/ 731 h 1137"/>
              <a:gd name="T84" fmla="*/ 242 w 323"/>
              <a:gd name="T85" fmla="*/ 721 h 1137"/>
              <a:gd name="T86" fmla="*/ 262 w 323"/>
              <a:gd name="T87" fmla="*/ 583 h 1137"/>
              <a:gd name="T88" fmla="*/ 294 w 323"/>
              <a:gd name="T89" fmla="*/ 480 h 1137"/>
              <a:gd name="T90" fmla="*/ 273 w 323"/>
              <a:gd name="T91" fmla="*/ 432 h 1137"/>
              <a:gd name="T92" fmla="*/ 268 w 323"/>
              <a:gd name="T93" fmla="*/ 300 h 1137"/>
              <a:gd name="T94" fmla="*/ 279 w 323"/>
              <a:gd name="T95" fmla="*/ 280 h 1137"/>
              <a:gd name="T96" fmla="*/ 276 w 323"/>
              <a:gd name="T97" fmla="*/ 241 h 1137"/>
              <a:gd name="T98" fmla="*/ 294 w 323"/>
              <a:gd name="T99" fmla="*/ 229 h 1137"/>
              <a:gd name="T100" fmla="*/ 295 w 323"/>
              <a:gd name="T101" fmla="*/ 147 h 1137"/>
              <a:gd name="T102" fmla="*/ 323 w 323"/>
              <a:gd name="T103" fmla="*/ 46 h 1137"/>
              <a:gd name="T104" fmla="*/ 295 w 323"/>
              <a:gd name="T105" fmla="*/ 16 h 1137"/>
              <a:gd name="T106" fmla="*/ 255 w 323"/>
              <a:gd name="T107" fmla="*/ 0 h 1137"/>
              <a:gd name="T108" fmla="*/ 203 w 323"/>
              <a:gd name="T109" fmla="*/ 6 h 1137"/>
              <a:gd name="T110" fmla="*/ 169 w 323"/>
              <a:gd name="T111" fmla="*/ 29 h 1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3" h="1137">
                <a:moveTo>
                  <a:pt x="169" y="29"/>
                </a:moveTo>
                <a:lnTo>
                  <a:pt x="131" y="102"/>
                </a:lnTo>
                <a:lnTo>
                  <a:pt x="121" y="159"/>
                </a:lnTo>
                <a:lnTo>
                  <a:pt x="98" y="193"/>
                </a:lnTo>
                <a:lnTo>
                  <a:pt x="68" y="258"/>
                </a:lnTo>
                <a:lnTo>
                  <a:pt x="79" y="319"/>
                </a:lnTo>
                <a:lnTo>
                  <a:pt x="45" y="399"/>
                </a:lnTo>
                <a:lnTo>
                  <a:pt x="61" y="461"/>
                </a:lnTo>
                <a:lnTo>
                  <a:pt x="60" y="496"/>
                </a:lnTo>
                <a:lnTo>
                  <a:pt x="32" y="549"/>
                </a:lnTo>
                <a:lnTo>
                  <a:pt x="45" y="580"/>
                </a:lnTo>
                <a:lnTo>
                  <a:pt x="31" y="606"/>
                </a:lnTo>
                <a:lnTo>
                  <a:pt x="43" y="628"/>
                </a:lnTo>
                <a:lnTo>
                  <a:pt x="51" y="671"/>
                </a:lnTo>
                <a:lnTo>
                  <a:pt x="33" y="730"/>
                </a:lnTo>
                <a:lnTo>
                  <a:pt x="39" y="757"/>
                </a:lnTo>
                <a:lnTo>
                  <a:pt x="7" y="834"/>
                </a:lnTo>
                <a:lnTo>
                  <a:pt x="0" y="859"/>
                </a:lnTo>
                <a:lnTo>
                  <a:pt x="8" y="893"/>
                </a:lnTo>
                <a:lnTo>
                  <a:pt x="14" y="966"/>
                </a:lnTo>
                <a:lnTo>
                  <a:pt x="38" y="985"/>
                </a:lnTo>
                <a:lnTo>
                  <a:pt x="42" y="1092"/>
                </a:lnTo>
                <a:lnTo>
                  <a:pt x="77" y="1137"/>
                </a:lnTo>
                <a:lnTo>
                  <a:pt x="140" y="1108"/>
                </a:lnTo>
                <a:lnTo>
                  <a:pt x="183" y="1089"/>
                </a:lnTo>
                <a:lnTo>
                  <a:pt x="219" y="1033"/>
                </a:lnTo>
                <a:lnTo>
                  <a:pt x="197" y="1019"/>
                </a:lnTo>
                <a:lnTo>
                  <a:pt x="200" y="985"/>
                </a:lnTo>
                <a:lnTo>
                  <a:pt x="223" y="971"/>
                </a:lnTo>
                <a:lnTo>
                  <a:pt x="223" y="925"/>
                </a:lnTo>
                <a:lnTo>
                  <a:pt x="212" y="892"/>
                </a:lnTo>
                <a:lnTo>
                  <a:pt x="168" y="888"/>
                </a:lnTo>
                <a:lnTo>
                  <a:pt x="125" y="856"/>
                </a:lnTo>
                <a:lnTo>
                  <a:pt x="108" y="825"/>
                </a:lnTo>
                <a:lnTo>
                  <a:pt x="83" y="819"/>
                </a:lnTo>
                <a:lnTo>
                  <a:pt x="94" y="780"/>
                </a:lnTo>
                <a:lnTo>
                  <a:pt x="139" y="744"/>
                </a:lnTo>
                <a:lnTo>
                  <a:pt x="187" y="663"/>
                </a:lnTo>
                <a:lnTo>
                  <a:pt x="195" y="672"/>
                </a:lnTo>
                <a:lnTo>
                  <a:pt x="184" y="764"/>
                </a:lnTo>
                <a:lnTo>
                  <a:pt x="213" y="764"/>
                </a:lnTo>
                <a:lnTo>
                  <a:pt x="222" y="731"/>
                </a:lnTo>
                <a:lnTo>
                  <a:pt x="242" y="721"/>
                </a:lnTo>
                <a:lnTo>
                  <a:pt x="262" y="583"/>
                </a:lnTo>
                <a:lnTo>
                  <a:pt x="294" y="480"/>
                </a:lnTo>
                <a:lnTo>
                  <a:pt x="273" y="432"/>
                </a:lnTo>
                <a:lnTo>
                  <a:pt x="268" y="300"/>
                </a:lnTo>
                <a:lnTo>
                  <a:pt x="279" y="280"/>
                </a:lnTo>
                <a:lnTo>
                  <a:pt x="276" y="241"/>
                </a:lnTo>
                <a:lnTo>
                  <a:pt x="294" y="229"/>
                </a:lnTo>
                <a:lnTo>
                  <a:pt x="295" y="147"/>
                </a:lnTo>
                <a:lnTo>
                  <a:pt x="323" y="46"/>
                </a:lnTo>
                <a:lnTo>
                  <a:pt x="295" y="16"/>
                </a:lnTo>
                <a:lnTo>
                  <a:pt x="255" y="0"/>
                </a:lnTo>
                <a:lnTo>
                  <a:pt x="203" y="6"/>
                </a:lnTo>
                <a:lnTo>
                  <a:pt x="169" y="29"/>
                </a:lnTo>
                <a:close/>
              </a:path>
            </a:pathLst>
          </a:custGeom>
          <a:solidFill>
            <a:srgbClr val="336699">
              <a:alpha val="80000"/>
            </a:srgb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1" lang="en-US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0438" name="Freeform 22"/>
          <p:cNvSpPr>
            <a:spLocks/>
          </p:cNvSpPr>
          <p:nvPr/>
        </p:nvSpPr>
        <p:spPr bwMode="auto">
          <a:xfrm>
            <a:off x="3027365" y="1504951"/>
            <a:ext cx="104775" cy="114300"/>
          </a:xfrm>
          <a:custGeom>
            <a:avLst/>
            <a:gdLst>
              <a:gd name="T0" fmla="*/ 1 w 66"/>
              <a:gd name="T1" fmla="*/ 17 h 72"/>
              <a:gd name="T2" fmla="*/ 26 w 66"/>
              <a:gd name="T3" fmla="*/ 0 h 72"/>
              <a:gd name="T4" fmla="*/ 47 w 66"/>
              <a:gd name="T5" fmla="*/ 0 h 72"/>
              <a:gd name="T6" fmla="*/ 60 w 66"/>
              <a:gd name="T7" fmla="*/ 8 h 72"/>
              <a:gd name="T8" fmla="*/ 66 w 66"/>
              <a:gd name="T9" fmla="*/ 24 h 72"/>
              <a:gd name="T10" fmla="*/ 57 w 66"/>
              <a:gd name="T11" fmla="*/ 42 h 72"/>
              <a:gd name="T12" fmla="*/ 61 w 66"/>
              <a:gd name="T13" fmla="*/ 60 h 72"/>
              <a:gd name="T14" fmla="*/ 50 w 66"/>
              <a:gd name="T15" fmla="*/ 72 h 72"/>
              <a:gd name="T16" fmla="*/ 36 w 66"/>
              <a:gd name="T17" fmla="*/ 50 h 72"/>
              <a:gd name="T18" fmla="*/ 11 w 66"/>
              <a:gd name="T19" fmla="*/ 38 h 72"/>
              <a:gd name="T20" fmla="*/ 0 w 66"/>
              <a:gd name="T21" fmla="*/ 28 h 72"/>
              <a:gd name="T22" fmla="*/ 1 w 66"/>
              <a:gd name="T23" fmla="*/ 17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6" h="72">
                <a:moveTo>
                  <a:pt x="1" y="17"/>
                </a:moveTo>
                <a:lnTo>
                  <a:pt x="26" y="0"/>
                </a:lnTo>
                <a:lnTo>
                  <a:pt x="47" y="0"/>
                </a:lnTo>
                <a:lnTo>
                  <a:pt x="60" y="8"/>
                </a:lnTo>
                <a:lnTo>
                  <a:pt x="66" y="24"/>
                </a:lnTo>
                <a:lnTo>
                  <a:pt x="57" y="42"/>
                </a:lnTo>
                <a:lnTo>
                  <a:pt x="61" y="60"/>
                </a:lnTo>
                <a:lnTo>
                  <a:pt x="50" y="72"/>
                </a:lnTo>
                <a:lnTo>
                  <a:pt x="36" y="50"/>
                </a:lnTo>
                <a:lnTo>
                  <a:pt x="11" y="38"/>
                </a:lnTo>
                <a:lnTo>
                  <a:pt x="0" y="28"/>
                </a:lnTo>
                <a:lnTo>
                  <a:pt x="1" y="17"/>
                </a:lnTo>
                <a:close/>
              </a:path>
            </a:pathLst>
          </a:custGeom>
          <a:solidFill>
            <a:srgbClr val="336699">
              <a:alpha val="80000"/>
            </a:srgb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1" lang="en-US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0439" name="AutoShape 23"/>
          <p:cNvSpPr>
            <a:spLocks noChangeAspect="1" noChangeArrowheads="1"/>
          </p:cNvSpPr>
          <p:nvPr/>
        </p:nvSpPr>
        <p:spPr bwMode="auto">
          <a:xfrm>
            <a:off x="1247775" y="2208213"/>
            <a:ext cx="915988" cy="385763"/>
          </a:xfrm>
          <a:prstGeom prst="wedgeRectCallout">
            <a:avLst>
              <a:gd name="adj1" fmla="val 69931"/>
              <a:gd name="adj2" fmla="val 1749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kumimoji="1" lang="zh-TW" altLang="en-US" dirty="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拿撒勒</a:t>
            </a:r>
          </a:p>
        </p:txBody>
      </p:sp>
      <p:sp>
        <p:nvSpPr>
          <p:cNvPr id="60440" name="Oval 24"/>
          <p:cNvSpPr>
            <a:spLocks noChangeAspect="1" noChangeArrowheads="1"/>
          </p:cNvSpPr>
          <p:nvPr/>
        </p:nvSpPr>
        <p:spPr bwMode="auto">
          <a:xfrm>
            <a:off x="2357438" y="2414588"/>
            <a:ext cx="95250" cy="95251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R="5715" algn="l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zh-CN" altLang="en-US" sz="3200" b="1" dirty="0" smtClean="0">
                <a:cs typeface="Noto Sans Mono CJK HK"/>
              </a:rPr>
              <a:t>二、论离婚</a:t>
            </a:r>
            <a:r>
              <a:rPr lang="en-US" altLang="zh-CN" sz="3200" b="1" dirty="0" smtClean="0">
                <a:cs typeface="Noto Sans Mono CJK HK"/>
              </a:rPr>
              <a:t/>
            </a:r>
            <a:br>
              <a:rPr lang="en-US" altLang="zh-CN" sz="3200" b="1" dirty="0" smtClean="0">
                <a:cs typeface="Noto Sans Mono CJK HK"/>
              </a:rPr>
            </a:br>
            <a:r>
              <a:rPr lang="en-US" altLang="zh-CN" sz="800" b="1" dirty="0" smtClean="0">
                <a:cs typeface="Noto Sans Mono CJK HK"/>
              </a:rPr>
              <a:t/>
            </a:r>
            <a:br>
              <a:rPr lang="en-US" altLang="zh-CN" sz="800" b="1" dirty="0" smtClean="0">
                <a:cs typeface="Noto Sans Mono CJK HK"/>
              </a:rPr>
            </a:br>
            <a:r>
              <a:rPr lang="zh-CN" altLang="en-US" sz="3200" b="1" dirty="0" smtClean="0">
                <a:cs typeface="Noto Sans Mono CJK HK"/>
              </a:rPr>
              <a:t> 太</a:t>
            </a:r>
            <a:r>
              <a:rPr lang="en-US" altLang="zh-CN" sz="3200" b="1" dirty="0" smtClean="0">
                <a:cs typeface="Noto Sans Mono CJK HK"/>
              </a:rPr>
              <a:t>19</a:t>
            </a:r>
            <a:r>
              <a:rPr lang="zh-CN" altLang="en-US" sz="3200" b="1" dirty="0" smtClean="0">
                <a:cs typeface="Noto Sans Mono CJK HK"/>
              </a:rPr>
              <a:t>：</a:t>
            </a:r>
            <a:r>
              <a:rPr lang="en-US" altLang="zh-CN" sz="3200" b="1" dirty="0" smtClean="0">
                <a:cs typeface="Noto Sans Mono CJK HK"/>
              </a:rPr>
              <a:t>3</a:t>
            </a:r>
            <a:r>
              <a:rPr lang="zh-CN" altLang="en-US" sz="3200" b="1" dirty="0" smtClean="0">
                <a:cs typeface="Noto Sans Mono CJK HK"/>
              </a:rPr>
              <a:t>有法利赛人来</a:t>
            </a:r>
            <a:r>
              <a:rPr lang="zh-CN" altLang="en-US" sz="3200" b="1" dirty="0" smtClean="0">
                <a:solidFill>
                  <a:srgbClr val="0070C0"/>
                </a:solidFill>
                <a:cs typeface="Noto Sans Mono CJK HK"/>
              </a:rPr>
              <a:t>试探</a:t>
            </a:r>
            <a:r>
              <a:rPr lang="zh-CN" altLang="en-US" sz="3200" b="1" dirty="0" smtClean="0">
                <a:cs typeface="Noto Sans Mono CJK HK"/>
              </a:rPr>
              <a:t>耶稣说，人无论什么缘故，都可以休妻吗？</a:t>
            </a:r>
            <a:r>
              <a:rPr lang="en-US" altLang="zh-CN" sz="3200" b="1" dirty="0" smtClean="0">
                <a:cs typeface="Noto Sans Mono CJK HK"/>
              </a:rPr>
              <a:t>4</a:t>
            </a:r>
            <a:r>
              <a:rPr lang="zh-CN" altLang="en-US" sz="3200" b="1" dirty="0" smtClean="0">
                <a:cs typeface="Noto Sans Mono CJK HK"/>
              </a:rPr>
              <a:t>耶稣回答说，那起初造人的，是造男造女，</a:t>
            </a:r>
            <a:r>
              <a:rPr lang="en-US" altLang="zh-CN" sz="3200" b="1" dirty="0" smtClean="0">
                <a:cs typeface="Noto Sans Mono CJK HK"/>
              </a:rPr>
              <a:t>5</a:t>
            </a:r>
            <a:r>
              <a:rPr lang="zh-CN" altLang="en-US" sz="3200" b="1" dirty="0" smtClean="0">
                <a:cs typeface="Noto Sans Mono CJK HK"/>
              </a:rPr>
              <a:t>并且说，因此，人要离开父母，与妻子连合，二人成为一体。这经你们没有念过吗？</a:t>
            </a:r>
            <a:r>
              <a:rPr lang="en-US" altLang="zh-CN" sz="3200" b="1" dirty="0" smtClean="0">
                <a:cs typeface="Noto Sans Mono CJK HK"/>
              </a:rPr>
              <a:t>6</a:t>
            </a:r>
            <a:r>
              <a:rPr lang="zh-CN" altLang="en-US" sz="3200" b="1" dirty="0" smtClean="0">
                <a:cs typeface="Noto Sans Mono CJK HK"/>
              </a:rPr>
              <a:t>既然如此，夫妻不再是两个人，乃是一体的了。所以神配合的，人不可分开。</a:t>
            </a:r>
            <a:r>
              <a:rPr lang="en-US" altLang="zh-CN" sz="3200" b="1" dirty="0" smtClean="0">
                <a:cs typeface="Noto Sans Mono CJK HK"/>
              </a:rPr>
              <a:t/>
            </a:r>
            <a:br>
              <a:rPr lang="en-US" altLang="zh-CN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>7</a:t>
            </a:r>
            <a:r>
              <a:rPr lang="zh-CN" altLang="en-US" sz="3200" b="1" dirty="0" smtClean="0">
                <a:cs typeface="Noto Sans Mono CJK HK"/>
              </a:rPr>
              <a:t>法</a:t>
            </a:r>
            <a:r>
              <a:rPr lang="zh-CN" altLang="en-US" sz="3200" b="1" dirty="0" smtClean="0">
                <a:solidFill>
                  <a:srgbClr val="0070C0"/>
                </a:solidFill>
                <a:cs typeface="Noto Sans Mono CJK HK"/>
              </a:rPr>
              <a:t>利赛人说，这样，摩西为什么吩咐给妻子休书，就可以休她呢？</a:t>
            </a:r>
            <a:r>
              <a:rPr lang="en-US" altLang="zh-CN" sz="3200" b="1" dirty="0" smtClean="0">
                <a:cs typeface="Noto Sans Mono CJK HK"/>
              </a:rPr>
              <a:t>8</a:t>
            </a:r>
            <a:r>
              <a:rPr lang="zh-CN" altLang="en-US" sz="3200" b="1" dirty="0" smtClean="0">
                <a:cs typeface="Noto Sans Mono CJK HK"/>
              </a:rPr>
              <a:t>耶稣说，摩西因为你们的心硬，所以许你们休妻。但起初并不是这样。</a:t>
            </a:r>
            <a:r>
              <a:rPr lang="en-US" altLang="zh-CN" sz="3200" b="1" dirty="0" smtClean="0">
                <a:cs typeface="Noto Sans Mono CJK HK"/>
              </a:rPr>
              <a:t>9</a:t>
            </a:r>
            <a:r>
              <a:rPr lang="zh-CN" altLang="en-US" sz="3200" b="1" dirty="0" smtClean="0">
                <a:cs typeface="Noto Sans Mono CJK HK"/>
              </a:rPr>
              <a:t>我告诉你们，凡休妻另娶的，若不是为淫乱的缘故，就是犯奸淫了，有人娶那被休的妇人，也是犯奸淫了。</a:t>
            </a:r>
            <a:endParaRPr lang="zh-CN" altLang="en-US" sz="3200" b="1" dirty="0">
              <a:solidFill>
                <a:srgbClr val="00B050"/>
              </a:solidFill>
              <a:cs typeface="Noto Sans Mono CJK H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R="5715" algn="l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zh-CN" altLang="en-US" sz="3600" b="1" dirty="0" smtClean="0"/>
              <a:t>法利赛人就来问耶稣说，“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人无论甚么缘故都可以休妻吗？</a:t>
            </a:r>
            <a:r>
              <a:rPr lang="zh-CN" altLang="en-US" sz="3600" b="1" dirty="0" smtClean="0"/>
              <a:t>”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>         </a:t>
            </a:r>
            <a:r>
              <a:rPr lang="zh-CN" altLang="en-US" sz="3600" b="1" dirty="0" smtClean="0"/>
              <a:t>犹太人当时对离婚的看法有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保守和自由两派</a:t>
            </a:r>
            <a:r>
              <a:rPr lang="zh-CN" altLang="en-US" sz="3600" b="1" dirty="0" smtClean="0"/>
              <a:t>。摩西在申 </a:t>
            </a:r>
            <a:r>
              <a:rPr lang="en-US" altLang="zh-CN" sz="3600" b="1" dirty="0" smtClean="0"/>
              <a:t>24:1 </a:t>
            </a:r>
            <a:r>
              <a:rPr lang="zh-CN" altLang="en-US" sz="3600" b="1" dirty="0" smtClean="0"/>
              <a:t>吩咐以色列百姓，“人若娶妻以后 ，见她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有甚么不合理的事</a:t>
            </a:r>
            <a:r>
              <a:rPr lang="zh-CN" altLang="en-US" sz="3600" b="1" dirty="0" smtClean="0"/>
              <a:t>，不喜悦她，就可以写休书交在她手中，打发她离开夫家。 ”</a:t>
            </a:r>
            <a:r>
              <a:rPr lang="en-US" altLang="zh-CN" sz="3200" b="1" dirty="0" smtClean="0"/>
              <a:t/>
            </a:r>
            <a:br>
              <a:rPr lang="en-US" altLang="zh-CN" sz="3200" b="1" dirty="0" smtClean="0"/>
            </a:br>
            <a:r>
              <a:rPr lang="en-US" altLang="zh-CN" sz="3200" b="1" dirty="0" smtClean="0"/>
              <a:t/>
            </a:r>
            <a:br>
              <a:rPr lang="en-US" altLang="zh-CN" sz="3200" b="1" dirty="0" smtClean="0"/>
            </a:br>
            <a:endParaRPr lang="zh-CN" altLang="en-US" sz="3200" b="1" dirty="0">
              <a:solidFill>
                <a:srgbClr val="00B050"/>
              </a:solidFill>
              <a:cs typeface="Noto Sans Mono CJK H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8800"/>
          </a:xfrm>
        </p:spPr>
        <p:txBody>
          <a:bodyPr/>
          <a:lstStyle/>
          <a:p>
            <a:pPr marR="5715" algn="l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altLang="zh-CN" sz="3200" b="1" dirty="0" smtClean="0"/>
              <a:t/>
            </a:r>
            <a:br>
              <a:rPr lang="en-US" altLang="zh-CN" sz="3200" b="1" dirty="0" smtClean="0"/>
            </a:br>
            <a:r>
              <a:rPr lang="en-US" altLang="zh-CN" sz="3200" b="1" dirty="0" smtClean="0"/>
              <a:t/>
            </a:r>
            <a:br>
              <a:rPr lang="en-US" altLang="zh-CN" sz="3200" b="1" dirty="0" smtClean="0"/>
            </a:b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</a:rPr>
              <a:t>什么是「不合理的事」呢？</a:t>
            </a:r>
            <a:r>
              <a:rPr lang="zh-CN" altLang="en-US" sz="3600" b="1" dirty="0" smtClean="0"/>
              <a:t>犹太人对这一点有许多的争论。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比较保守</a:t>
            </a:r>
            <a:r>
              <a:rPr lang="zh-CN" altLang="en-US" sz="3600" b="1" dirty="0" smtClean="0"/>
              <a:t>的沙买学派</a:t>
            </a:r>
            <a:r>
              <a:rPr lang="en-US" altLang="zh-CN" sz="3600" b="1" dirty="0" smtClean="0"/>
              <a:t>(</a:t>
            </a:r>
            <a:r>
              <a:rPr lang="en-US" altLang="zh-CN" sz="3600" b="1" dirty="0" err="1" smtClean="0"/>
              <a:t>Shammai</a:t>
            </a:r>
            <a:r>
              <a:rPr lang="en-US" altLang="zh-CN" sz="3600" b="1" dirty="0" smtClean="0"/>
              <a:t> School) </a:t>
            </a:r>
            <a:r>
              <a:rPr lang="zh-CN" altLang="en-US" sz="3600" b="1" dirty="0" smtClean="0"/>
              <a:t>认为不合理的事只有一项，就是淫乱。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3600" b="1" dirty="0" smtClean="0">
                <a:solidFill>
                  <a:srgbClr val="0070C0"/>
                </a:solidFill>
              </a:rPr>
              <a:t>稍自由的希列学派</a:t>
            </a:r>
            <a:r>
              <a:rPr lang="en-US" altLang="zh-CN" sz="3600" b="1" dirty="0" smtClean="0"/>
              <a:t>(Hillel School) </a:t>
            </a:r>
            <a:r>
              <a:rPr lang="zh-CN" altLang="en-US" sz="3600" b="1" dirty="0" smtClean="0"/>
              <a:t>认为它涵盖较广，于是到最后变成几乎不论什么理由都可以休妻，比如：除了女方犯了奸淫的罪，还包括妻子做的饭不好吃，或者她跟其他的男人调情，或者在街上大声喊叫等。</a:t>
            </a:r>
            <a:endParaRPr lang="zh-CN" altLang="en-US" sz="3600" b="1" dirty="0">
              <a:solidFill>
                <a:srgbClr val="00B050"/>
              </a:solidFill>
              <a:cs typeface="Noto Sans Mono CJK H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/>
            <a:r>
              <a:rPr lang="zh-CN" altLang="en-US" sz="3200" b="1" dirty="0" smtClean="0"/>
              <a:t>根据以上我们看到：法利赛人搬出摩西的教导来反驳耶稣“</a:t>
            </a:r>
            <a:r>
              <a:rPr lang="en-US" altLang="zh-CN" sz="3200" b="1" dirty="0" smtClean="0"/>
              <a:t>……</a:t>
            </a:r>
            <a:r>
              <a:rPr lang="zh-CN" altLang="en-US" sz="3200" b="1" dirty="0" smtClean="0"/>
              <a:t>给妻子休书，就可以休她”。</a:t>
            </a:r>
            <a:r>
              <a:rPr lang="en-US" altLang="zh-CN" sz="3200" b="1" dirty="0" smtClean="0"/>
              <a:t/>
            </a:r>
            <a:br>
              <a:rPr lang="en-US" altLang="zh-CN" sz="3200" b="1" dirty="0" smtClean="0"/>
            </a:br>
            <a:r>
              <a:rPr lang="en-US" altLang="zh-CN" sz="3200" b="1" dirty="0" smtClean="0"/>
              <a:t/>
            </a:r>
            <a:br>
              <a:rPr lang="en-US" altLang="zh-CN" sz="3200" b="1" dirty="0" smtClean="0"/>
            </a:br>
            <a:r>
              <a:rPr lang="zh-CN" altLang="en-US" sz="3200" b="1" dirty="0" smtClean="0"/>
              <a:t>但耶稣要他们回到上帝创造婚姻的原意来看。婚姻为上帝所设立 ，主张上帝所配合的，人不可分开（太</a:t>
            </a:r>
            <a:r>
              <a:rPr lang="en-US" altLang="zh-CN" sz="3200" b="1" dirty="0" smtClean="0"/>
              <a:t>19</a:t>
            </a:r>
            <a:r>
              <a:rPr lang="zh-CN" altLang="en-US" sz="3200" b="1" dirty="0" smtClean="0"/>
              <a:t>：</a:t>
            </a:r>
            <a:r>
              <a:rPr lang="en-US" altLang="zh-CN" sz="3200" b="1" dirty="0" smtClean="0"/>
              <a:t>4-6</a:t>
            </a:r>
            <a:r>
              <a:rPr lang="zh-CN" altLang="en-US" sz="3200" b="1" dirty="0" smtClean="0"/>
              <a:t>节）。</a:t>
            </a:r>
            <a:r>
              <a:rPr lang="en-US" altLang="zh-CN" sz="3200" b="1" dirty="0" smtClean="0"/>
              <a:t/>
            </a:r>
            <a:br>
              <a:rPr lang="en-US" altLang="zh-CN" sz="3200" b="1" dirty="0" smtClean="0"/>
            </a:br>
            <a:r>
              <a:rPr lang="en-US" altLang="zh-CN" sz="3200" b="1" dirty="0" smtClean="0"/>
              <a:t/>
            </a:r>
            <a:br>
              <a:rPr lang="en-US" altLang="zh-CN" sz="3200" b="1" dirty="0" smtClean="0"/>
            </a:br>
            <a:r>
              <a:rPr lang="en-US" altLang="zh-CN" sz="3200" b="1" dirty="0" smtClean="0"/>
              <a:t/>
            </a:r>
            <a:br>
              <a:rPr lang="en-US" altLang="zh-CN" sz="3200" b="1" dirty="0" smtClean="0"/>
            </a:br>
            <a:r>
              <a:rPr lang="en-US" altLang="zh-CN" sz="3200" b="1" dirty="0" smtClean="0"/>
              <a:t/>
            </a:r>
            <a:br>
              <a:rPr lang="en-US" altLang="zh-CN" sz="3200" b="1" dirty="0" smtClean="0"/>
            </a:br>
            <a:r>
              <a:rPr lang="zh-CN" altLang="en-US" sz="3200" b="1" dirty="0" smtClean="0"/>
              <a:t>问题思考：</a:t>
            </a:r>
            <a:r>
              <a:rPr lang="en-US" altLang="zh-CN" sz="3200" b="1" dirty="0" smtClean="0"/>
              <a:t/>
            </a:r>
            <a:br>
              <a:rPr lang="en-US" altLang="zh-CN" sz="3200" b="1" dirty="0" smtClean="0"/>
            </a:br>
            <a:r>
              <a:rPr lang="en-US" altLang="zh-CN" sz="3200" b="1" dirty="0" smtClean="0"/>
              <a:t/>
            </a:r>
            <a:br>
              <a:rPr lang="en-US" altLang="zh-CN" sz="3200" b="1" dirty="0" smtClean="0"/>
            </a:br>
            <a:r>
              <a:rPr lang="zh-CN" altLang="en-US" sz="3200" b="1" dirty="0" smtClean="0">
                <a:solidFill>
                  <a:srgbClr val="0070C0"/>
                </a:solidFill>
              </a:rPr>
              <a:t>为什么摩只要有休书，就允许人离婚？ 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R="5715" algn="l">
              <a:spcBef>
                <a:spcPts val="0"/>
              </a:spcBef>
              <a:tabLst>
                <a:tab pos="241300" algn="l"/>
              </a:tabLst>
            </a:pPr>
            <a:r>
              <a:rPr lang="en-US" altLang="zh-CN" sz="3200" b="1" dirty="0" smtClean="0"/>
              <a:t>		</a:t>
            </a:r>
            <a:r>
              <a:rPr lang="zh-CN" altLang="en-US" sz="3200" b="1" dirty="0" smtClean="0"/>
              <a:t>如果我们仔细看申</a:t>
            </a:r>
            <a:r>
              <a:rPr lang="en-US" altLang="zh-CN" sz="3200" b="1" dirty="0" smtClean="0"/>
              <a:t>24</a:t>
            </a:r>
            <a:r>
              <a:rPr lang="zh-CN" altLang="en-US" sz="3200" b="1" dirty="0" smtClean="0"/>
              <a:t>章就可得知：摩西是因为百姓心硬，硬要离婚，才准许他们写离婚书。主耶稣并没有停留在摩西对婚姻的认识之上，而是直接追溯到上帝最初创造人，设立婚姻时的旨意。</a:t>
            </a:r>
            <a:r>
              <a:rPr lang="en-US" altLang="zh-CN" sz="3200" b="1" dirty="0" smtClean="0"/>
              <a:t/>
            </a:r>
            <a:br>
              <a:rPr lang="en-US" altLang="zh-CN" sz="3200" b="1" dirty="0" smtClean="0"/>
            </a:br>
            <a:r>
              <a:rPr lang="en-US" altLang="zh-CN" sz="1800" b="1" dirty="0" smtClean="0"/>
              <a:t/>
            </a:r>
            <a:br>
              <a:rPr lang="en-US" altLang="zh-CN" sz="1800" b="1" dirty="0" smtClean="0"/>
            </a:br>
            <a:r>
              <a:rPr lang="zh-CN" altLang="en-US" sz="3200" b="1" dirty="0" smtClean="0"/>
              <a:t>摩西因为人内心的刚硬，妥协允许人可以离婚，但上帝的心意却是很清楚的。上帝最初设立婚姻时的旨意是一男一女，一夫一妻，一生一世。所以主耶稣在</a:t>
            </a:r>
            <a:r>
              <a:rPr lang="en-US" sz="3200" b="1" dirty="0" smtClean="0"/>
              <a:t>6-9</a:t>
            </a:r>
            <a:r>
              <a:rPr lang="zh-CN" altLang="en-US" sz="3200" b="1" dirty="0" smtClean="0"/>
              <a:t>节说到“</a:t>
            </a:r>
            <a:r>
              <a:rPr lang="en-US" sz="3200" b="1" dirty="0" smtClean="0">
                <a:solidFill>
                  <a:srgbClr val="0070C0"/>
                </a:solidFill>
              </a:rPr>
              <a:t>6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但从起初创造的时候，神造人是造男造女。</a:t>
            </a:r>
            <a:r>
              <a:rPr lang="en-US" sz="3200" b="1" dirty="0" smtClean="0">
                <a:solidFill>
                  <a:srgbClr val="0070C0"/>
                </a:solidFill>
              </a:rPr>
              <a:t>7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因此人要离开父母，与妻子连合，二人成为一体。</a:t>
            </a:r>
            <a:r>
              <a:rPr lang="en-US" sz="3200" b="1" dirty="0" smtClean="0">
                <a:solidFill>
                  <a:srgbClr val="0070C0"/>
                </a:solidFill>
              </a:rPr>
              <a:t>8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既然如此，夫妻不再是两个人，乃是一体的了。</a:t>
            </a:r>
            <a:r>
              <a:rPr lang="en-US" sz="3200" b="1" dirty="0" smtClean="0">
                <a:solidFill>
                  <a:srgbClr val="0070C0"/>
                </a:solidFill>
              </a:rPr>
              <a:t>9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所以神配合的，人不可分开</a:t>
            </a:r>
            <a:r>
              <a:rPr lang="zh-CN" altLang="en-US" sz="3200" b="1" dirty="0" smtClean="0"/>
              <a:t>。”</a:t>
            </a:r>
            <a:endParaRPr lang="zh-CN" altLang="en-US" sz="3200" b="1" dirty="0">
              <a:solidFill>
                <a:srgbClr val="00B050"/>
              </a:solidFill>
              <a:cs typeface="Noto Sans Mono CJK H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R="5715" algn="l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altLang="zh-CN" sz="3200" b="1" dirty="0" smtClean="0">
                <a:solidFill>
                  <a:srgbClr val="0070C0"/>
                </a:solidFill>
                <a:cs typeface="Noto Sans Mono CJK HK"/>
              </a:rPr>
              <a:t>      </a:t>
            </a:r>
            <a:r>
              <a:rPr lang="zh-CN" altLang="en-US" sz="3200" b="1" dirty="0" smtClean="0">
                <a:solidFill>
                  <a:srgbClr val="0070C0"/>
                </a:solidFill>
                <a:cs typeface="Noto Sans Mono CJK HK"/>
              </a:rPr>
              <a:t>婚姻是上帝所设立的，夫妻双方在婚约之下应该努力学习爱对方、体会上帝的心意，而不轻言离婚。</a:t>
            </a:r>
            <a:r>
              <a:rPr lang="zh-CN" altLang="en-US" sz="3200" b="1" dirty="0" smtClean="0">
                <a:cs typeface="Noto Sans Mono CJK HK"/>
              </a:rPr>
              <a:t>如遭遗弃，那就另当别论，但不要主动遗弃对方。单身生活是上帝特别的恩赐，尚未结婚者宜善用之。</a:t>
            </a:r>
            <a:br>
              <a:rPr lang="zh-CN" altLang="en-US" sz="3200" b="1" dirty="0" smtClean="0">
                <a:cs typeface="Noto Sans Mono CJK HK"/>
              </a:rPr>
            </a:br>
            <a:r>
              <a:rPr lang="zh-CN" altLang="en-US" sz="3200" b="1" dirty="0" smtClean="0">
                <a:cs typeface="Noto Sans Mono CJK HK"/>
              </a:rPr>
              <a:t/>
            </a:r>
            <a:br>
              <a:rPr lang="zh-CN" altLang="en-US" sz="3200" b="1" dirty="0" smtClean="0">
                <a:cs typeface="Noto Sans Mono CJK HK"/>
              </a:rPr>
            </a:br>
            <a:r>
              <a:rPr lang="zh-CN" altLang="en-US" sz="3200" b="1" dirty="0" smtClean="0">
                <a:cs typeface="Noto Sans Mono CJK HK"/>
              </a:rPr>
              <a:t>　　以上所说，在现今日益开放的社会有可能是难以达成的理想。离婚可能是未来教会不得不面对的现实。</a:t>
            </a:r>
            <a:r>
              <a:rPr lang="zh-CN" altLang="en-US" sz="3200" b="1" dirty="0" smtClean="0">
                <a:solidFill>
                  <a:srgbClr val="0070C0"/>
                </a:solidFill>
                <a:cs typeface="Noto Sans Mono CJK HK"/>
              </a:rPr>
              <a:t>我们当记得，在上帝面前我们都是罪人，须要彼此饶恕、彼此接纳</a:t>
            </a:r>
            <a:r>
              <a:rPr lang="zh-CN" altLang="en-US" sz="3200" b="1" dirty="0" smtClean="0">
                <a:cs typeface="Noto Sans Mono CJK HK"/>
              </a:rPr>
              <a:t>。</a:t>
            </a:r>
            <a:endParaRPr lang="zh-CN" altLang="en-US" sz="3200" b="1" dirty="0">
              <a:solidFill>
                <a:srgbClr val="00B050"/>
              </a:solidFill>
              <a:cs typeface="Noto Sans Mono CJK H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29400"/>
          </a:xfrm>
        </p:spPr>
        <p:txBody>
          <a:bodyPr/>
          <a:lstStyle/>
          <a:p>
            <a:pPr algn="l"/>
            <a:r>
              <a:rPr lang="zh-CN" altLang="en-US" sz="3600" b="1" dirty="0" smtClean="0">
                <a:cs typeface="Noto Sans Mono CJK HK"/>
              </a:rPr>
              <a:t>问题思考：</a:t>
            </a:r>
            <a:r>
              <a:rPr lang="en-US" altLang="zh-CN" sz="3600" b="1" dirty="0" smtClean="0">
                <a:cs typeface="Noto Sans Mono CJK HK"/>
              </a:rPr>
              <a:t/>
            </a:r>
            <a:br>
              <a:rPr lang="en-US" altLang="zh-CN" sz="3600" b="1" dirty="0" smtClean="0">
                <a:cs typeface="Noto Sans Mono CJK HK"/>
              </a:rPr>
            </a:br>
            <a:r>
              <a:rPr lang="en-US" altLang="zh-CN" sz="3600" b="1" dirty="0" smtClean="0">
                <a:cs typeface="Noto Sans Mono CJK HK"/>
              </a:rPr>
              <a:t/>
            </a:r>
            <a:br>
              <a:rPr lang="en-US" altLang="zh-CN" sz="3600" b="1" dirty="0" smtClean="0">
                <a:cs typeface="Noto Sans Mono CJK HK"/>
              </a:rPr>
            </a:br>
            <a:r>
              <a:rPr lang="zh-CN" altLang="en-US" sz="3600" b="1" dirty="0" smtClean="0"/>
              <a:t>　   </a:t>
            </a:r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、关于婚姻，你的看法如何？你对自己婚姻的期待是什么？你认为可以怎样做来达到这样的期待？</a:t>
            </a:r>
            <a:br>
              <a:rPr lang="zh-CN" altLang="en-US" sz="3600" b="1" dirty="0" smtClean="0"/>
            </a:br>
            <a:r>
              <a:rPr lang="zh-CN" altLang="en-US" sz="3600" b="1" dirty="0" smtClean="0"/>
              <a:t>　　</a:t>
            </a:r>
            <a:r>
              <a:rPr lang="en-US" altLang="zh-CN" sz="3600" b="1" dirty="0" smtClean="0"/>
              <a:t>2</a:t>
            </a:r>
            <a:r>
              <a:rPr lang="zh-CN" altLang="en-US" sz="3600" b="1" dirty="0" smtClean="0"/>
              <a:t>、依你看，理想的婚姻应该是怎样？如果婚姻未达理想状态，该怎么办？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>        3</a:t>
            </a:r>
            <a:r>
              <a:rPr lang="zh-CN" altLang="en-US" sz="3600" b="1" dirty="0" smtClean="0"/>
              <a:t>、在婚姻生活中，你最大的收获是什么？</a:t>
            </a:r>
            <a:endParaRPr lang="zh-CN" altLang="en-US" sz="3600" b="1" dirty="0">
              <a:solidFill>
                <a:srgbClr val="00B050"/>
              </a:solidFill>
              <a:cs typeface="Noto Sans Mono CJK H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R="5715" algn="l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zh-CN" altLang="en-US" sz="3200" b="1" dirty="0" smtClean="0">
                <a:cs typeface="Noto Sans Mono CJK HK"/>
              </a:rPr>
              <a:t>三、论金钱</a:t>
            </a:r>
            <a:r>
              <a:rPr lang="en-US" altLang="zh-CN" sz="3200" b="1" dirty="0" smtClean="0">
                <a:cs typeface="Noto Sans Mono CJK HK"/>
              </a:rPr>
              <a:t/>
            </a:r>
            <a:br>
              <a:rPr lang="en-US" altLang="zh-CN" sz="3200" b="1" dirty="0" smtClean="0">
                <a:cs typeface="Noto Sans Mono CJK HK"/>
              </a:rPr>
            </a:br>
            <a:r>
              <a:rPr lang="en-US" altLang="zh-CN" sz="2000" b="1" dirty="0" smtClean="0">
                <a:cs typeface="Noto Sans Mono CJK HK"/>
              </a:rPr>
              <a:t/>
            </a:r>
            <a:br>
              <a:rPr lang="en-US" altLang="zh-CN" sz="20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>17</a:t>
            </a:r>
            <a:r>
              <a:rPr lang="zh-CN" altLang="en-US" sz="3200" b="1" dirty="0" smtClean="0">
                <a:cs typeface="Noto Sans Mono CJK HK"/>
              </a:rPr>
              <a:t>耶稣出来行路的时候，有一个人跑来，跪在他面前问他说，</a:t>
            </a:r>
            <a:r>
              <a:rPr lang="zh-CN" altLang="en-US" sz="3200" b="1" dirty="0" smtClean="0">
                <a:solidFill>
                  <a:srgbClr val="0070C0"/>
                </a:solidFill>
                <a:cs typeface="Noto Sans Mono CJK HK"/>
              </a:rPr>
              <a:t>良善的夫子，我当作什么事，才可以承受永生</a:t>
            </a:r>
            <a:r>
              <a:rPr lang="zh-CN" altLang="en-US" sz="3200" b="1" dirty="0" smtClean="0">
                <a:cs typeface="Noto Sans Mono CJK HK"/>
              </a:rPr>
              <a:t>。</a:t>
            </a:r>
            <a:br>
              <a:rPr lang="zh-CN" altLang="en-US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>18</a:t>
            </a:r>
            <a:r>
              <a:rPr lang="zh-CN" altLang="en-US" sz="3200" b="1" dirty="0" smtClean="0">
                <a:cs typeface="Noto Sans Mono CJK HK"/>
              </a:rPr>
              <a:t>耶稣对他说，你为什么称我是良善的。除了神一位之外，再没有良善的。</a:t>
            </a:r>
            <a:r>
              <a:rPr lang="en-US" altLang="zh-CN" sz="3200" b="1" dirty="0" smtClean="0">
                <a:cs typeface="Noto Sans Mono CJK HK"/>
              </a:rPr>
              <a:t>19</a:t>
            </a:r>
            <a:r>
              <a:rPr lang="zh-CN" altLang="en-US" sz="3200" b="1" dirty="0" smtClean="0">
                <a:cs typeface="Noto Sans Mono CJK HK"/>
              </a:rPr>
              <a:t>诫命你是晓得的，不可杀人，不可奸淫，不可偷盗，不可作假见证，不可亏负人，当孝敬父母。</a:t>
            </a:r>
            <a:r>
              <a:rPr lang="en-US" altLang="zh-CN" sz="3200" b="1" dirty="0" smtClean="0">
                <a:cs typeface="Noto Sans Mono CJK HK"/>
              </a:rPr>
              <a:t/>
            </a:r>
            <a:br>
              <a:rPr lang="en-US" altLang="zh-CN" sz="3200" b="1" dirty="0" smtClean="0">
                <a:cs typeface="Noto Sans Mono CJK HK"/>
              </a:rPr>
            </a:br>
            <a:r>
              <a:rPr lang="zh-CN" altLang="en-US" sz="3200" b="1" dirty="0" smtClean="0">
                <a:cs typeface="Noto Sans Mono CJK HK"/>
              </a:rPr>
              <a:t/>
            </a:r>
            <a:br>
              <a:rPr lang="zh-CN" altLang="en-US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>20</a:t>
            </a:r>
            <a:r>
              <a:rPr lang="zh-CN" altLang="en-US" sz="3200" b="1" dirty="0" smtClean="0">
                <a:cs typeface="Noto Sans Mono CJK HK"/>
              </a:rPr>
              <a:t>他对耶稣说，夫子，这一切我从小都遵守了。</a:t>
            </a:r>
            <a:r>
              <a:rPr lang="en-US" altLang="zh-CN" sz="3200" b="1" dirty="0" smtClean="0">
                <a:cs typeface="Noto Sans Mono CJK HK"/>
              </a:rPr>
              <a:t> 21</a:t>
            </a:r>
            <a:r>
              <a:rPr lang="zh-CN" altLang="en-US" sz="3200" b="1" dirty="0" smtClean="0">
                <a:cs typeface="Noto Sans Mono CJK HK"/>
              </a:rPr>
              <a:t>耶稣看着他，就爱他，对他说，你还缺少一件。去变卖你所有的，分给穷人，就必有财宝在天上。你还要来跟从我。</a:t>
            </a:r>
            <a:endParaRPr lang="zh-CN" altLang="en-US" sz="3200" b="1" dirty="0">
              <a:solidFill>
                <a:srgbClr val="00B050"/>
              </a:solidFill>
              <a:cs typeface="Noto Sans Mono CJK H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R="5715" algn="l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zh-CN" altLang="en-US" sz="3200" b="1" dirty="0" smtClean="0">
                <a:cs typeface="Noto Sans Mono CJK HK"/>
              </a:rPr>
              <a:t/>
            </a:r>
            <a:br>
              <a:rPr lang="zh-CN" altLang="en-US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>22</a:t>
            </a:r>
            <a:r>
              <a:rPr lang="zh-CN" altLang="en-US" sz="3200" b="1" dirty="0" smtClean="0">
                <a:cs typeface="Noto Sans Mono CJK HK"/>
              </a:rPr>
              <a:t>他听见这话，脸上就变了色，忧忧愁愁地走了。因为他的产业很多。</a:t>
            </a:r>
            <a:r>
              <a:rPr lang="en-US" altLang="zh-CN" sz="3200" b="1" dirty="0" smtClean="0">
                <a:cs typeface="Noto Sans Mono CJK HK"/>
              </a:rPr>
              <a:t/>
            </a:r>
            <a:br>
              <a:rPr lang="en-US" altLang="zh-CN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/>
            </a:r>
            <a:br>
              <a:rPr lang="en-US" altLang="zh-CN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>23</a:t>
            </a:r>
            <a:r>
              <a:rPr lang="zh-CN" altLang="en-US" sz="3200" b="1" dirty="0" smtClean="0">
                <a:cs typeface="Noto Sans Mono CJK HK"/>
              </a:rPr>
              <a:t>耶稣周围一看，对门徒说，有钱财的人进神的国是何等的难哪。</a:t>
            </a:r>
            <a:br>
              <a:rPr lang="zh-CN" altLang="en-US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>24</a:t>
            </a:r>
            <a:r>
              <a:rPr lang="zh-CN" altLang="en-US" sz="3200" b="1" dirty="0" smtClean="0">
                <a:cs typeface="Noto Sans Mono CJK HK"/>
              </a:rPr>
              <a:t>门徒希奇他的话。耶稣又对他们说，小子，倚靠钱财的人进神的国，是何等的难哪。</a:t>
            </a:r>
            <a:br>
              <a:rPr lang="zh-CN" altLang="en-US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>25</a:t>
            </a:r>
            <a:r>
              <a:rPr lang="zh-CN" altLang="en-US" sz="3200" b="1" dirty="0" smtClean="0">
                <a:cs typeface="Noto Sans Mono CJK HK"/>
              </a:rPr>
              <a:t>骆驼穿过针的眼，比财主进神的国，还容易呢。</a:t>
            </a:r>
            <a:br>
              <a:rPr lang="zh-CN" altLang="en-US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>26</a:t>
            </a:r>
            <a:r>
              <a:rPr lang="zh-CN" altLang="en-US" sz="3200" b="1" dirty="0" smtClean="0">
                <a:cs typeface="Noto Sans Mono CJK HK"/>
              </a:rPr>
              <a:t>门徒就分外希奇，对他说，这样谁能得救呢？</a:t>
            </a:r>
            <a:br>
              <a:rPr lang="zh-CN" altLang="en-US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>27</a:t>
            </a:r>
            <a:r>
              <a:rPr lang="zh-CN" altLang="en-US" sz="3200" b="1" dirty="0" smtClean="0">
                <a:cs typeface="Noto Sans Mono CJK HK"/>
              </a:rPr>
              <a:t>耶稣看着他们说，在人是不能，在神却不然。因为神凡事都能。</a:t>
            </a:r>
            <a:endParaRPr lang="zh-CN" altLang="en-US" sz="3200" b="1" dirty="0">
              <a:solidFill>
                <a:srgbClr val="00B050"/>
              </a:solidFill>
              <a:cs typeface="Noto Sans Mono CJK H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zh-CN" altLang="en-US" b="1" dirty="0"/>
              <a:t>祈祷</a:t>
            </a:r>
            <a:r>
              <a:rPr lang="en-US" altLang="zh-CN" b="1" dirty="0"/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25991"/>
            <a:ext cx="9144000" cy="51396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7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R="5715" algn="l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zh-CN" altLang="en-US" sz="3200" b="1" dirty="0" smtClean="0">
                <a:cs typeface="Noto Sans Mono CJK HK"/>
              </a:rPr>
              <a:t>      有一个很有钱的年轻人，路加福音说他是一个官 </a:t>
            </a:r>
            <a:r>
              <a:rPr lang="en-US" altLang="zh-CN" sz="3200" b="1" dirty="0" smtClean="0">
                <a:cs typeface="Noto Sans Mono CJK HK"/>
              </a:rPr>
              <a:t>(</a:t>
            </a:r>
            <a:r>
              <a:rPr lang="zh-CN" altLang="en-US" sz="3200" b="1" dirty="0" smtClean="0">
                <a:cs typeface="Noto Sans Mono CJK HK"/>
              </a:rPr>
              <a:t>路 </a:t>
            </a:r>
            <a:r>
              <a:rPr lang="en-US" altLang="zh-CN" sz="3200" b="1" dirty="0" smtClean="0">
                <a:cs typeface="Noto Sans Mono CJK HK"/>
              </a:rPr>
              <a:t>18: 18)</a:t>
            </a:r>
            <a:r>
              <a:rPr lang="zh-CN" altLang="en-US" sz="3200" b="1" dirty="0" smtClean="0">
                <a:cs typeface="Noto Sans Mono CJK HK"/>
              </a:rPr>
              <a:t>，由于</a:t>
            </a:r>
            <a:r>
              <a:rPr lang="zh-CN" altLang="en-US" sz="3200" b="1" dirty="0" smtClean="0">
                <a:solidFill>
                  <a:srgbClr val="0070C0"/>
                </a:solidFill>
                <a:cs typeface="Noto Sans Mono CJK HK"/>
              </a:rPr>
              <a:t>羡慕得永生</a:t>
            </a:r>
            <a:r>
              <a:rPr lang="zh-CN" altLang="en-US" sz="3200" b="1" dirty="0" smtClean="0">
                <a:cs typeface="Noto Sans Mono CJK HK"/>
              </a:rPr>
              <a:t>来见耶稣。他问耶稣：「我该做甚么善事才能得永生？」</a:t>
            </a:r>
            <a:r>
              <a:rPr lang="en-US" altLang="zh-CN" sz="3200" b="1" dirty="0" smtClean="0">
                <a:cs typeface="Noto Sans Mono CJK HK"/>
              </a:rPr>
              <a:t>(</a:t>
            </a:r>
            <a:r>
              <a:rPr lang="zh-CN" altLang="en-US" sz="3200" b="1" dirty="0" smtClean="0">
                <a:cs typeface="Noto Sans Mono CJK HK"/>
              </a:rPr>
              <a:t>太 </a:t>
            </a:r>
            <a:r>
              <a:rPr lang="en-US" altLang="zh-CN" sz="3200" b="1" dirty="0" smtClean="0">
                <a:cs typeface="Noto Sans Mono CJK HK"/>
              </a:rPr>
              <a:t>19:16) </a:t>
            </a:r>
            <a:r>
              <a:rPr lang="zh-CN" altLang="en-US" sz="3200" b="1" dirty="0" smtClean="0">
                <a:cs typeface="Noto Sans Mono CJK HK"/>
              </a:rPr>
              <a:t>这人以为永生是可以靠行善而换取的，因此，他努力遵守每一条诫命；但做完了这一切，他对永生还是没有把握。他跑来跪在耶稣面前，问耶稣说，到底我还缺少什么？</a:t>
            </a:r>
            <a:r>
              <a:rPr lang="en-US" altLang="zh-CN" sz="3200" b="1" dirty="0" smtClean="0">
                <a:cs typeface="Noto Sans Mono CJK HK"/>
              </a:rPr>
              <a:t/>
            </a:r>
            <a:br>
              <a:rPr lang="en-US" altLang="zh-CN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/>
            </a:r>
            <a:br>
              <a:rPr lang="en-US" altLang="zh-CN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>      </a:t>
            </a:r>
            <a:r>
              <a:rPr lang="zh-CN" altLang="en-US" sz="3200" b="1" dirty="0" smtClean="0">
                <a:solidFill>
                  <a:srgbClr val="0070C0"/>
                </a:solidFill>
                <a:cs typeface="Noto Sans Mono CJK HK"/>
              </a:rPr>
              <a:t>这里让我们看见，他用一个积极而谦卑的态度，找到了正确的对象，问了人生最重要的问题。这就表明这个年轻人是一个有见识，有地位，有追求的青年。</a:t>
            </a:r>
            <a:endParaRPr lang="zh-CN" altLang="en-US" sz="3200" b="1" dirty="0">
              <a:solidFill>
                <a:srgbClr val="0070C0"/>
              </a:solidFill>
              <a:cs typeface="Noto Sans Mono CJK H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R="5715" algn="l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altLang="zh-CN" sz="3200" b="1" dirty="0" smtClean="0">
                <a:cs typeface="Noto Sans Mono CJK HK"/>
              </a:rPr>
              <a:t>		</a:t>
            </a:r>
            <a:r>
              <a:rPr lang="zh-CN" altLang="en-US" sz="3200" b="1" dirty="0" smtClean="0">
                <a:cs typeface="Noto Sans Mono CJK HK"/>
              </a:rPr>
              <a:t>耶稣看着他，就爱他，对他说，</a:t>
            </a:r>
            <a:r>
              <a:rPr lang="zh-CN" altLang="en-US" sz="3200" b="1" dirty="0" smtClean="0">
                <a:solidFill>
                  <a:srgbClr val="0070C0"/>
                </a:solidFill>
                <a:cs typeface="Noto Sans Mono CJK HK"/>
              </a:rPr>
              <a:t>你还缺少一件：去变卖你所有的，分给穷人，就必有财宝在天上；你还要来跟从我。</a:t>
            </a:r>
            <a:r>
              <a:rPr lang="en-US" altLang="zh-CN" sz="3200" b="1" dirty="0" smtClean="0">
                <a:cs typeface="Noto Sans Mono CJK HK"/>
              </a:rPr>
              <a:t>(</a:t>
            </a:r>
            <a:r>
              <a:rPr lang="zh-CN" altLang="en-US" sz="3200" b="1" dirty="0" smtClean="0">
                <a:cs typeface="Noto Sans Mono CJK HK"/>
              </a:rPr>
              <a:t>可 </a:t>
            </a:r>
            <a:r>
              <a:rPr lang="en-US" altLang="zh-CN" sz="3200" b="1" dirty="0" smtClean="0">
                <a:cs typeface="Noto Sans Mono CJK HK"/>
              </a:rPr>
              <a:t>10:21)</a:t>
            </a:r>
            <a:br>
              <a:rPr lang="en-US" altLang="zh-CN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/>
            </a:r>
            <a:br>
              <a:rPr lang="en-US" altLang="zh-CN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>		 </a:t>
            </a:r>
            <a:r>
              <a:rPr lang="zh-CN" altLang="en-US" sz="3200" b="1" dirty="0" smtClean="0">
                <a:cs typeface="Noto Sans Mono CJK HK"/>
              </a:rPr>
              <a:t>耶稣一针见血地指出他的问题。</a:t>
            </a:r>
            <a:r>
              <a:rPr lang="zh-CN" altLang="en-US" sz="3200" b="1" dirty="0" smtClean="0">
                <a:solidFill>
                  <a:srgbClr val="0070C0"/>
                </a:solidFill>
                <a:cs typeface="Noto Sans Mono CJK HK"/>
              </a:rPr>
              <a:t>原来他所拥有的一切财富，不但没有带给他快乐，反而成了他的重担与束缚，成为他得到丰盛生 命的拦阻。</a:t>
            </a:r>
            <a:r>
              <a:rPr lang="zh-CN" altLang="en-US" sz="3200" b="1" dirty="0" smtClean="0">
                <a:solidFill>
                  <a:schemeClr val="accent6">
                    <a:lumMod val="50000"/>
                  </a:schemeClr>
                </a:solidFill>
                <a:cs typeface="Noto Sans Mono CJK HK"/>
              </a:rPr>
              <a:t>钱正是他所放不开的</a:t>
            </a:r>
            <a:r>
              <a:rPr lang="zh-CN" altLang="en-US" sz="3200" b="1" dirty="0" smtClean="0">
                <a:cs typeface="Noto Sans Mono CJK HK"/>
              </a:rPr>
              <a:t>，所以他听了耶稣的话之后，就忧忧愁愁地离开了。</a:t>
            </a:r>
            <a:r>
              <a:rPr lang="en-US" altLang="zh-CN" sz="3200" b="1" dirty="0" smtClean="0">
                <a:cs typeface="Noto Sans Mono CJK HK"/>
              </a:rPr>
              <a:t/>
            </a:r>
            <a:br>
              <a:rPr lang="en-US" altLang="zh-CN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>		</a:t>
            </a:r>
            <a:endParaRPr lang="zh-CN" altLang="en-US" sz="3200" b="1" dirty="0">
              <a:solidFill>
                <a:srgbClr val="00B050"/>
              </a:solidFill>
              <a:cs typeface="Noto Sans Mono CJK H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00600"/>
          </a:xfrm>
        </p:spPr>
        <p:txBody>
          <a:bodyPr/>
          <a:lstStyle/>
          <a:p>
            <a:pPr marR="5715" algn="l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zh-CN" altLang="en-US" sz="3200" b="1" dirty="0" smtClean="0">
                <a:cs typeface="Noto Sans Mono CJK HK"/>
              </a:rPr>
              <a:t>问题思考：</a:t>
            </a:r>
            <a:r>
              <a:rPr lang="en-US" altLang="zh-CN" sz="3200" b="1" dirty="0" smtClean="0">
                <a:cs typeface="Noto Sans Mono CJK HK"/>
              </a:rPr>
              <a:t/>
            </a:r>
            <a:br>
              <a:rPr lang="en-US" altLang="zh-CN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/>
            </a:r>
            <a:br>
              <a:rPr lang="en-US" altLang="zh-CN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>1</a:t>
            </a:r>
            <a:r>
              <a:rPr lang="zh-CN" altLang="en-US" sz="3200" b="1" dirty="0" smtClean="0">
                <a:cs typeface="Noto Sans Mono CJK HK"/>
              </a:rPr>
              <a:t>、耶稣为什么要求这个年轻人变卖他一切所有的呢？他会不会也这样要求我们每一位？</a:t>
            </a:r>
            <a:r>
              <a:rPr lang="en-US" altLang="zh-CN" sz="3200" b="1" dirty="0" smtClean="0">
                <a:cs typeface="Noto Sans Mono CJK HK"/>
              </a:rPr>
              <a:t/>
            </a:r>
            <a:br>
              <a:rPr lang="en-US" altLang="zh-CN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/>
            </a:r>
            <a:br>
              <a:rPr lang="en-US" altLang="zh-CN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>2</a:t>
            </a:r>
            <a:r>
              <a:rPr lang="zh-CN" altLang="en-US" sz="3200" b="1" dirty="0" smtClean="0">
                <a:cs typeface="Noto Sans Mono CJK HK"/>
              </a:rPr>
              <a:t>、</a:t>
            </a:r>
            <a:r>
              <a:rPr lang="zh-CN" altLang="en-US" sz="3200" b="1" dirty="0" smtClean="0">
                <a:solidFill>
                  <a:srgbClr val="0070C0"/>
                </a:solidFill>
                <a:cs typeface="Noto Sans Mono CJK HK"/>
              </a:rPr>
              <a:t>“你还缺少一件”</a:t>
            </a:r>
            <a:r>
              <a:rPr lang="zh-CN" altLang="en-US" sz="3200" b="1" dirty="0" smtClean="0">
                <a:cs typeface="Noto Sans Mono CJK HK"/>
              </a:rPr>
              <a:t>，对你而言，你所缺少的那一件是什么？</a:t>
            </a:r>
            <a:endParaRPr lang="zh-CN" altLang="en-US" sz="3200" b="1" dirty="0">
              <a:solidFill>
                <a:srgbClr val="00B050"/>
              </a:solidFill>
              <a:cs typeface="Noto Sans Mono CJK H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R="5715" algn="l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zh-CN" altLang="en-US" sz="3200" b="1" dirty="0" smtClean="0"/>
              <a:t>当这个年轻人走了以后，耶稣对门徒说，「有钱财的人进上帝的国是何等地难哪！」门徒听了，感到不解，耶稣接着用骆驼穿过针眼来形容其难度之高。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有人认为</a:t>
            </a:r>
            <a:r>
              <a:rPr lang="zh-CN" altLang="en-US" sz="3200" b="1" dirty="0" smtClean="0"/>
              <a:t>耶稣说的「骆驼」，在原文是「绳」的音转，意思是绳子穿过针眼。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也有人说，</a:t>
            </a:r>
            <a:r>
              <a:rPr lang="zh-CN" altLang="en-US" sz="3200" b="1" dirty="0" smtClean="0"/>
              <a:t>「针眼」指的是耶路撒冷大门城上的一个小门，每次骆驼经过这个地方，都需要一番折腾。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这两种解释，都是要降低骆驼穿过针眼的难度。不论如何，耶稣这样打比喻的意思指的是，倚靠钱财的人要进上帝国，这是很困难的一件事。</a:t>
            </a:r>
            <a:r>
              <a:rPr lang="zh-CN" altLang="en-US" sz="3200" b="1" dirty="0" smtClean="0"/>
              <a:t>门徒的反应是，若是这样，就没有人能够得救了，谁不爱钱财呢？耶稣却说，「在人这是不能的，在上帝凡事都能。」</a:t>
            </a:r>
            <a:r>
              <a:rPr lang="en-US" altLang="zh-CN" sz="3200" b="1" dirty="0" smtClean="0"/>
              <a:t>(</a:t>
            </a:r>
            <a:r>
              <a:rPr lang="zh-CN" altLang="en-US" sz="3200" b="1" dirty="0" smtClean="0"/>
              <a:t>太 </a:t>
            </a:r>
            <a:r>
              <a:rPr lang="en-US" altLang="zh-CN" sz="3200" b="1" dirty="0" smtClean="0"/>
              <a:t>19:26) </a:t>
            </a:r>
            <a:r>
              <a:rPr lang="zh-CN" altLang="en-US" sz="3200" b="1" dirty="0" smtClean="0">
                <a:solidFill>
                  <a:srgbClr val="7030A0"/>
                </a:solidFill>
              </a:rPr>
              <a:t>救恩不是凭靠个人的行为或钱财而可得，惟独信靠上帝方能得到</a:t>
            </a:r>
            <a:r>
              <a:rPr lang="zh-CN" altLang="en-US" sz="3200" b="1" dirty="0" smtClean="0"/>
              <a:t>。</a:t>
            </a:r>
            <a:endParaRPr lang="zh-CN" altLang="en-US" sz="3200" b="1" dirty="0">
              <a:solidFill>
                <a:srgbClr val="00B050"/>
              </a:solidFill>
              <a:cs typeface="Noto Sans Mono CJK H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R="5715" algn="l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zh-CN" altLang="en-US" sz="3200" b="1" dirty="0" smtClean="0">
                <a:cs typeface="Noto Sans Mono CJK HK"/>
              </a:rPr>
              <a:t>问题思考：</a:t>
            </a:r>
            <a:r>
              <a:rPr lang="en-US" altLang="zh-CN" sz="3200" b="1" dirty="0" smtClean="0">
                <a:cs typeface="Noto Sans Mono CJK HK"/>
              </a:rPr>
              <a:t/>
            </a:r>
            <a:br>
              <a:rPr lang="en-US" altLang="zh-CN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/>
            </a:r>
            <a:br>
              <a:rPr lang="en-US" altLang="zh-CN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>		1</a:t>
            </a:r>
            <a:r>
              <a:rPr lang="zh-CN" altLang="en-US" sz="3200" b="1" dirty="0" smtClean="0">
                <a:cs typeface="Noto Sans Mono CJK HK"/>
              </a:rPr>
              <a:t>、为了上帝的国来舍弃金钱，值得吗？为什么世人放不下钱财的追求？</a:t>
            </a:r>
            <a:r>
              <a:rPr lang="en-US" altLang="zh-CN" sz="3200" b="1" dirty="0" smtClean="0">
                <a:cs typeface="Noto Sans Mono CJK HK"/>
              </a:rPr>
              <a:t/>
            </a:r>
            <a:br>
              <a:rPr lang="en-US" altLang="zh-CN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/>
            </a:r>
            <a:br>
              <a:rPr lang="en-US" altLang="zh-CN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>		2</a:t>
            </a:r>
            <a:r>
              <a:rPr lang="zh-CN" altLang="en-US" sz="3200" b="1" dirty="0" smtClean="0">
                <a:cs typeface="Noto Sans Mono CJK HK"/>
              </a:rPr>
              <a:t>、基督徒对于钱财应该持怎样的态度？</a:t>
            </a:r>
            <a:r>
              <a:rPr lang="en-US" altLang="zh-CN" sz="3200" b="1" dirty="0" smtClean="0">
                <a:cs typeface="Noto Sans Mono CJK HK"/>
              </a:rPr>
              <a:t/>
            </a:r>
            <a:br>
              <a:rPr lang="en-US" altLang="zh-CN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/>
            </a:r>
            <a:br>
              <a:rPr lang="en-US" altLang="zh-CN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>		3</a:t>
            </a:r>
            <a:r>
              <a:rPr lang="zh-CN" altLang="en-US" sz="3200" b="1" dirty="0" smtClean="0">
                <a:cs typeface="Noto Sans Mono CJK HK"/>
              </a:rPr>
              <a:t>、如何才能拥有财富却不倚靠它？如何才能够积财宝在天 ？</a:t>
            </a:r>
            <a:endParaRPr lang="zh-CN" altLang="en-US" sz="3200" b="1" dirty="0">
              <a:cs typeface="Noto Sans Mono CJK H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R="5715" algn="l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zh-CN" altLang="en-US" sz="3200" b="1" dirty="0" smtClean="0">
                <a:cs typeface="Noto Sans Mono CJK HK"/>
              </a:rPr>
              <a:t>四、葡萄园的比喻</a:t>
            </a:r>
            <a:endParaRPr lang="zh-CN" altLang="en-US" sz="3200" b="1" dirty="0">
              <a:cs typeface="Noto Sans Mono CJK H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R="5715" algn="l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zh-CN" altLang="en-US" sz="3200" b="1" dirty="0" smtClean="0">
                <a:cs typeface="Noto Sans Mono CJK HK"/>
              </a:rPr>
              <a:t>太</a:t>
            </a:r>
            <a:r>
              <a:rPr lang="en-US" altLang="zh-CN" sz="3200" b="1" dirty="0" smtClean="0">
                <a:cs typeface="Noto Sans Mono CJK HK"/>
              </a:rPr>
              <a:t>20</a:t>
            </a:r>
            <a:r>
              <a:rPr lang="zh-CN" altLang="en-US" sz="3200" b="1" dirty="0" smtClean="0">
                <a:cs typeface="Noto Sans Mono CJK HK"/>
              </a:rPr>
              <a:t>：</a:t>
            </a:r>
            <a:r>
              <a:rPr lang="en-US" altLang="zh-CN" sz="3200" b="1" dirty="0" smtClean="0">
                <a:cs typeface="Noto Sans Mono CJK HK"/>
              </a:rPr>
              <a:t>1</a:t>
            </a:r>
            <a:r>
              <a:rPr lang="zh-CN" altLang="en-US" sz="3200" b="1" dirty="0" smtClean="0">
                <a:cs typeface="Noto Sans Mono CJK HK"/>
              </a:rPr>
              <a:t>因为天国好像家主，清早去雇人，进他的葡萄园作工。</a:t>
            </a:r>
            <a:r>
              <a:rPr lang="en-US" altLang="zh-CN" sz="3200" b="1" dirty="0" smtClean="0">
                <a:cs typeface="Noto Sans Mono CJK HK"/>
              </a:rPr>
              <a:t/>
            </a:r>
            <a:br>
              <a:rPr lang="en-US" altLang="zh-CN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>2</a:t>
            </a:r>
            <a:r>
              <a:rPr lang="zh-CN" altLang="en-US" sz="3200" b="1" dirty="0" smtClean="0">
                <a:cs typeface="Noto Sans Mono CJK HK"/>
              </a:rPr>
              <a:t>和工人讲定一天一钱银子，就打发他们进葡萄园去。</a:t>
            </a:r>
            <a:r>
              <a:rPr lang="en-US" altLang="zh-CN" sz="3200" b="1" dirty="0" smtClean="0">
                <a:cs typeface="Noto Sans Mono CJK HK"/>
              </a:rPr>
              <a:t/>
            </a:r>
            <a:br>
              <a:rPr lang="en-US" altLang="zh-CN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>3</a:t>
            </a:r>
            <a:r>
              <a:rPr lang="zh-CN" altLang="en-US" sz="3200" b="1" dirty="0" smtClean="0">
                <a:cs typeface="Noto Sans Mono CJK HK"/>
              </a:rPr>
              <a:t>约在巳初出去，看见市上还有闲站的人。</a:t>
            </a:r>
            <a:r>
              <a:rPr lang="en-US" altLang="zh-CN" sz="3200" b="1" dirty="0" smtClean="0">
                <a:cs typeface="Noto Sans Mono CJK HK"/>
              </a:rPr>
              <a:t/>
            </a:r>
            <a:br>
              <a:rPr lang="en-US" altLang="zh-CN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>4</a:t>
            </a:r>
            <a:r>
              <a:rPr lang="zh-CN" altLang="en-US" sz="3200" b="1" dirty="0" smtClean="0">
                <a:cs typeface="Noto Sans Mono CJK HK"/>
              </a:rPr>
              <a:t>就对他们说，你们也进葡萄园去，所当给的，我必给你们。他们也进去了。</a:t>
            </a:r>
            <a:r>
              <a:rPr lang="en-US" altLang="zh-CN" sz="3200" b="1" dirty="0" smtClean="0">
                <a:cs typeface="Noto Sans Mono CJK HK"/>
              </a:rPr>
              <a:t/>
            </a:r>
            <a:br>
              <a:rPr lang="en-US" altLang="zh-CN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>5</a:t>
            </a:r>
            <a:r>
              <a:rPr lang="zh-CN" altLang="en-US" sz="3200" b="1" dirty="0" smtClean="0">
                <a:cs typeface="Noto Sans Mono CJK HK"/>
              </a:rPr>
              <a:t>约在午正和申初又出去，也是这样行。</a:t>
            </a:r>
            <a:r>
              <a:rPr lang="en-US" altLang="zh-CN" sz="3200" b="1" dirty="0" smtClean="0">
                <a:cs typeface="Noto Sans Mono CJK HK"/>
              </a:rPr>
              <a:t/>
            </a:r>
            <a:br>
              <a:rPr lang="en-US" altLang="zh-CN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>6</a:t>
            </a:r>
            <a:r>
              <a:rPr lang="zh-CN" altLang="en-US" sz="3200" b="1" dirty="0" smtClean="0">
                <a:cs typeface="Noto Sans Mono CJK HK"/>
              </a:rPr>
              <a:t>约在酉初出去，看见还有人站在那里。就问他们说，你们为什么整天在这里闲站呢？</a:t>
            </a:r>
            <a:r>
              <a:rPr lang="en-US" altLang="zh-CN" sz="3200" b="1" dirty="0" smtClean="0">
                <a:cs typeface="Noto Sans Mono CJK HK"/>
              </a:rPr>
              <a:t/>
            </a:r>
            <a:br>
              <a:rPr lang="en-US" altLang="zh-CN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>7</a:t>
            </a:r>
            <a:r>
              <a:rPr lang="zh-CN" altLang="en-US" sz="3200" b="1" dirty="0" smtClean="0">
                <a:cs typeface="Noto Sans Mono CJK HK"/>
              </a:rPr>
              <a:t>他们说，因为没有人雇我们。他说，你们也进葡萄园去。</a:t>
            </a:r>
            <a:r>
              <a:rPr lang="en-US" altLang="zh-CN" sz="3200" b="1" dirty="0" smtClean="0">
                <a:cs typeface="Noto Sans Mono CJK HK"/>
              </a:rPr>
              <a:t/>
            </a:r>
            <a:br>
              <a:rPr lang="en-US" altLang="zh-CN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>8</a:t>
            </a:r>
            <a:r>
              <a:rPr lang="zh-CN" altLang="en-US" sz="3200" b="1" dirty="0" smtClean="0">
                <a:cs typeface="Noto Sans Mono CJK HK"/>
              </a:rPr>
              <a:t>到了晚上，园主对管事的说，叫工人都来，给他们工钱，从后来的起，到先来的为止。</a:t>
            </a:r>
            <a:endParaRPr lang="zh-CN" altLang="en-US" sz="3200" b="1" dirty="0">
              <a:cs typeface="Noto Sans Mono CJK H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R="5715" algn="l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altLang="zh-CN" sz="3200" b="1" dirty="0" smtClean="0">
                <a:cs typeface="Noto Sans Mono CJK HK"/>
              </a:rPr>
              <a:t>9</a:t>
            </a:r>
            <a:r>
              <a:rPr lang="zh-CN" altLang="en-US" sz="3200" b="1" dirty="0" smtClean="0">
                <a:cs typeface="Noto Sans Mono CJK HK"/>
              </a:rPr>
              <a:t>约在酉初雇的人来了，各人得了一钱银子。</a:t>
            </a:r>
            <a:r>
              <a:rPr lang="en-US" altLang="zh-CN" sz="3200" b="1" dirty="0" smtClean="0">
                <a:cs typeface="Noto Sans Mono CJK HK"/>
              </a:rPr>
              <a:t/>
            </a:r>
            <a:br>
              <a:rPr lang="en-US" altLang="zh-CN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>10</a:t>
            </a:r>
            <a:r>
              <a:rPr lang="zh-CN" altLang="en-US" sz="3200" b="1" dirty="0" smtClean="0">
                <a:cs typeface="Noto Sans Mono CJK HK"/>
              </a:rPr>
              <a:t>及至那先雇的来了，他们以为必要多得。谁知也是各得一钱。</a:t>
            </a:r>
            <a:br>
              <a:rPr lang="zh-CN" altLang="en-US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>11</a:t>
            </a:r>
            <a:r>
              <a:rPr lang="zh-CN" altLang="en-US" sz="3200" b="1" dirty="0" smtClean="0">
                <a:cs typeface="Noto Sans Mono CJK HK"/>
              </a:rPr>
              <a:t>他们得了，就埋怨家主说，</a:t>
            </a:r>
            <a:br>
              <a:rPr lang="zh-CN" altLang="en-US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>12</a:t>
            </a:r>
            <a:r>
              <a:rPr lang="zh-CN" altLang="en-US" sz="3200" b="1" dirty="0" smtClean="0">
                <a:cs typeface="Noto Sans Mono CJK HK"/>
              </a:rPr>
              <a:t>我们整天劳苦受热，那后来的只做了一小时，你竟叫他们和我们一样吗？</a:t>
            </a:r>
            <a:br>
              <a:rPr lang="zh-CN" altLang="en-US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>13</a:t>
            </a:r>
            <a:r>
              <a:rPr lang="zh-CN" altLang="en-US" sz="3200" b="1" dirty="0" smtClean="0">
                <a:cs typeface="Noto Sans Mono CJK HK"/>
              </a:rPr>
              <a:t>家主回答其中的一人说，朋友，我不亏负你。你与我讲定的，不是一钱银子吗？</a:t>
            </a:r>
            <a:br>
              <a:rPr lang="zh-CN" altLang="en-US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>14</a:t>
            </a:r>
            <a:r>
              <a:rPr lang="zh-CN" altLang="en-US" sz="3200" b="1" dirty="0" smtClean="0">
                <a:cs typeface="Noto Sans Mono CJK HK"/>
              </a:rPr>
              <a:t>拿你的走吧。我给那后来的和给你一样，这是我愿意的。</a:t>
            </a:r>
            <a:br>
              <a:rPr lang="zh-CN" altLang="en-US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>15</a:t>
            </a:r>
            <a:r>
              <a:rPr lang="zh-CN" altLang="en-US" sz="3200" b="1" dirty="0" smtClean="0">
                <a:cs typeface="Noto Sans Mono CJK HK"/>
              </a:rPr>
              <a:t>我的东西难道不可随我的意思用吗？因为我作好人，你就红了眼吗？</a:t>
            </a:r>
            <a:br>
              <a:rPr lang="zh-CN" altLang="en-US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>16</a:t>
            </a:r>
            <a:r>
              <a:rPr lang="zh-CN" altLang="en-US" sz="3200" b="1" dirty="0" smtClean="0">
                <a:cs typeface="Noto Sans Mono CJK HK"/>
              </a:rPr>
              <a:t>这样，那在后的将要在前，在前的将要在后了。</a:t>
            </a:r>
            <a:endParaRPr lang="zh-CN" altLang="en-US" sz="3200" b="1" dirty="0">
              <a:cs typeface="Noto Sans Mono CJK H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R="5715" algn="l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zh-CN" altLang="en-US" sz="3200" b="1" dirty="0" smtClean="0">
                <a:cs typeface="Noto Sans Mono CJK HK"/>
              </a:rPr>
              <a:t>问题思考：</a:t>
            </a:r>
            <a:r>
              <a:rPr lang="en-US" altLang="zh-CN" sz="3200" b="1" dirty="0" smtClean="0">
                <a:cs typeface="Noto Sans Mono CJK HK"/>
              </a:rPr>
              <a:t/>
            </a:r>
            <a:br>
              <a:rPr lang="en-US" altLang="zh-CN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/>
            </a:r>
            <a:br>
              <a:rPr lang="en-US" altLang="zh-CN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>		1</a:t>
            </a:r>
            <a:r>
              <a:rPr lang="zh-CN" altLang="en-US" sz="3200" b="1" dirty="0" smtClean="0">
                <a:cs typeface="Noto Sans Mono CJK HK"/>
              </a:rPr>
              <a:t>、这个比喻讲到不同时间进葡萄园工作的人</a:t>
            </a:r>
            <a:r>
              <a:rPr lang="en-US" altLang="zh-CN" sz="3200" b="1" dirty="0" smtClean="0">
                <a:cs typeface="Noto Sans Mono CJK HK"/>
              </a:rPr>
              <a:t>(</a:t>
            </a:r>
            <a:r>
              <a:rPr lang="zh-CN" altLang="en-US" sz="3200" b="1" dirty="0" smtClean="0">
                <a:cs typeface="Noto Sans Mono CJK HK"/>
              </a:rPr>
              <a:t>巳初 </a:t>
            </a:r>
            <a:r>
              <a:rPr lang="en-US" altLang="zh-CN" sz="3200" b="1" dirty="0" smtClean="0">
                <a:cs typeface="Noto Sans Mono CJK HK"/>
              </a:rPr>
              <a:t>09:00, </a:t>
            </a:r>
            <a:r>
              <a:rPr lang="zh-CN" altLang="en-US" sz="3200" b="1" dirty="0" smtClean="0">
                <a:cs typeface="Noto Sans Mono CJK HK"/>
              </a:rPr>
              <a:t>午正 </a:t>
            </a:r>
            <a:r>
              <a:rPr lang="en-US" altLang="zh-CN" sz="3200" b="1" dirty="0" smtClean="0">
                <a:cs typeface="Noto Sans Mono CJK HK"/>
              </a:rPr>
              <a:t>12:00,</a:t>
            </a:r>
            <a:r>
              <a:rPr lang="zh-CN" altLang="en-US" sz="3200" b="1" dirty="0" smtClean="0">
                <a:cs typeface="Noto Sans Mono CJK HK"/>
              </a:rPr>
              <a:t>申初 </a:t>
            </a:r>
            <a:r>
              <a:rPr lang="en-US" altLang="zh-CN" sz="3200" b="1" dirty="0" smtClean="0">
                <a:cs typeface="Noto Sans Mono CJK HK"/>
              </a:rPr>
              <a:t>15:00,</a:t>
            </a:r>
            <a:r>
              <a:rPr lang="zh-CN" altLang="en-US" sz="3200" b="1" dirty="0" smtClean="0">
                <a:cs typeface="Noto Sans Mono CJK HK"/>
              </a:rPr>
              <a:t>酉初 </a:t>
            </a:r>
            <a:r>
              <a:rPr lang="en-US" altLang="zh-CN" sz="3200" b="1" dirty="0" smtClean="0">
                <a:cs typeface="Noto Sans Mono CJK HK"/>
              </a:rPr>
              <a:t>17:00)</a:t>
            </a:r>
            <a:r>
              <a:rPr lang="zh-CN" altLang="en-US" sz="3200" b="1" dirty="0" smtClean="0">
                <a:cs typeface="Noto Sans Mono CJK HK"/>
              </a:rPr>
              <a:t>。到了晚上所得工价却一样。</a:t>
            </a:r>
            <a:r>
              <a:rPr lang="zh-CN" altLang="en-US" sz="3200" b="1" dirty="0" smtClean="0">
                <a:solidFill>
                  <a:srgbClr val="0070C0"/>
                </a:solidFill>
                <a:cs typeface="Noto Sans Mono CJK HK"/>
              </a:rPr>
              <a:t>当你读到</a:t>
            </a:r>
            <a:r>
              <a:rPr lang="en-US" altLang="zh-CN" sz="3200" b="1" dirty="0" smtClean="0">
                <a:solidFill>
                  <a:srgbClr val="0070C0"/>
                </a:solidFill>
                <a:cs typeface="Noto Sans Mono CJK HK"/>
              </a:rPr>
              <a:t>/</a:t>
            </a:r>
            <a:r>
              <a:rPr lang="zh-CN" altLang="en-US" sz="3200" b="1" dirty="0" smtClean="0">
                <a:solidFill>
                  <a:srgbClr val="0070C0"/>
                </a:solidFill>
                <a:cs typeface="Noto Sans Mono CJK HK"/>
              </a:rPr>
              <a:t>听到这个比喻，你的内心是否会想：上帝是否公平？</a:t>
            </a:r>
            <a:r>
              <a:rPr lang="zh-CN" altLang="en-US" sz="3200" b="1" dirty="0" smtClean="0">
                <a:cs typeface="Noto Sans Mono CJK HK"/>
              </a:rPr>
              <a:t/>
            </a:r>
            <a:br>
              <a:rPr lang="zh-CN" altLang="en-US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/>
            </a:r>
            <a:br>
              <a:rPr lang="en-US" altLang="zh-CN" sz="3200" b="1" dirty="0" smtClean="0">
                <a:cs typeface="Noto Sans Mono CJK HK"/>
              </a:rPr>
            </a:br>
            <a:r>
              <a:rPr lang="zh-CN" altLang="en-US" sz="1600" b="1" dirty="0" smtClean="0">
                <a:cs typeface="Noto Sans Mono CJK HK"/>
              </a:rPr>
              <a:t/>
            </a:r>
            <a:br>
              <a:rPr lang="zh-CN" altLang="en-US" sz="1600" b="1" dirty="0" smtClean="0">
                <a:cs typeface="Noto Sans Mono CJK HK"/>
              </a:rPr>
            </a:br>
            <a:r>
              <a:rPr lang="en-US" altLang="zh-CN" sz="1600" b="1" dirty="0" smtClean="0">
                <a:cs typeface="Noto Sans Mono CJK HK"/>
              </a:rPr>
              <a:t>		</a:t>
            </a:r>
            <a:r>
              <a:rPr lang="zh-CN" altLang="en-US" sz="3200" b="1" dirty="0" smtClean="0">
                <a:cs typeface="Noto Sans Mono CJK HK"/>
              </a:rPr>
              <a:t>弟兄姊妹：</a:t>
            </a:r>
            <a:r>
              <a:rPr lang="zh-CN" altLang="en-US" sz="3200" b="1" dirty="0" smtClean="0">
                <a:solidFill>
                  <a:srgbClr val="7030A0"/>
                </a:solidFill>
                <a:cs typeface="Noto Sans Mono CJK HK"/>
              </a:rPr>
              <a:t>葡萄园比喻的中心思想是，上帝的救恩临到那不配的人身上。</a:t>
            </a:r>
            <a:r>
              <a:rPr lang="zh-CN" altLang="en-US" sz="3200" b="1" dirty="0" smtClean="0">
                <a:cs typeface="Noto Sans Mono CJK HK"/>
              </a:rPr>
              <a:t>这是当时的法利赛人所不能领会的。他们不断地批评耶稣，因为耶稣常常接近罪人，就是他们所瞧不起的人。</a:t>
            </a:r>
            <a:endParaRPr lang="zh-CN" altLang="en-US" sz="3200" b="1" dirty="0">
              <a:solidFill>
                <a:srgbClr val="0070C0"/>
              </a:solidFill>
              <a:cs typeface="Noto Sans Mono CJK H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10000"/>
          </a:xfrm>
        </p:spPr>
        <p:txBody>
          <a:bodyPr/>
          <a:lstStyle/>
          <a:p>
            <a:pPr marR="5715" algn="l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zh-CN" altLang="en-US" sz="3200" b="1" dirty="0" smtClean="0">
                <a:cs typeface="Noto Sans Mono CJK HK"/>
              </a:rPr>
              <a:t/>
            </a:r>
            <a:br>
              <a:rPr lang="zh-CN" altLang="en-US" sz="3200" b="1" dirty="0" smtClean="0">
                <a:cs typeface="Noto Sans Mono CJK HK"/>
              </a:rPr>
            </a:br>
            <a:r>
              <a:rPr lang="zh-CN" altLang="en-US" sz="1600" b="1" dirty="0" smtClean="0">
                <a:cs typeface="Noto Sans Mono CJK HK"/>
              </a:rPr>
              <a:t/>
            </a:r>
            <a:br>
              <a:rPr lang="zh-CN" altLang="en-US" sz="1600" b="1" dirty="0" smtClean="0">
                <a:cs typeface="Noto Sans Mono CJK HK"/>
              </a:rPr>
            </a:br>
            <a:r>
              <a:rPr lang="zh-CN" altLang="en-US" sz="3200" b="1" dirty="0" smtClean="0">
                <a:cs typeface="Noto Sans Mono CJK HK"/>
              </a:rPr>
              <a:t> </a:t>
            </a:r>
            <a:r>
              <a:rPr lang="en-US" altLang="zh-CN" sz="3200" b="1" dirty="0" smtClean="0">
                <a:cs typeface="Noto Sans Mono CJK HK"/>
              </a:rPr>
              <a:t>2</a:t>
            </a:r>
            <a:r>
              <a:rPr lang="zh-CN" altLang="en-US" sz="3200" b="1" dirty="0" smtClean="0">
                <a:cs typeface="Noto Sans Mono CJK HK"/>
              </a:rPr>
              <a:t>、如果早信主和晚信主的人都能悔改得救，</a:t>
            </a:r>
            <a:r>
              <a:rPr lang="zh-CN" altLang="en-US" sz="3200" b="1" dirty="0" smtClean="0">
                <a:solidFill>
                  <a:srgbClr val="0070C0"/>
                </a:solidFill>
                <a:cs typeface="Noto Sans Mono CJK HK"/>
              </a:rPr>
              <a:t>相对于一辈子辛苦，努力遵照上帝诫命在行的人，他们的努力不是白费了吗？一个人要不要干脆在临死之前才来信主呢？</a:t>
            </a:r>
            <a:endParaRPr lang="zh-CN" altLang="en-US" sz="3200" b="1" dirty="0">
              <a:solidFill>
                <a:srgbClr val="0070C0"/>
              </a:solidFill>
              <a:cs typeface="Noto Sans Mono CJK H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2" y="15633"/>
            <a:ext cx="9138138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CN" altLang="en-US" b="1" dirty="0" smtClean="0"/>
              <a:t>第十课</a:t>
            </a:r>
            <a:r>
              <a:rPr lang="zh-CN" altLang="en-US" b="1" dirty="0"/>
              <a:t>　</a:t>
            </a:r>
            <a:r>
              <a:rPr lang="zh-CN" altLang="en-US" b="1" dirty="0" smtClean="0"/>
              <a:t>约旦河外（比利亚）传道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9F8066-D20E-45CB-9BE0-21B340DFFC74}"/>
              </a:ext>
            </a:extLst>
          </p:cNvPr>
          <p:cNvSpPr txBox="1"/>
          <p:nvPr/>
        </p:nvSpPr>
        <p:spPr>
          <a:xfrm>
            <a:off x="80924" y="1223975"/>
            <a:ext cx="900643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/>
              <a:t>▲本课大纲：</a:t>
            </a:r>
          </a:p>
          <a:p>
            <a:r>
              <a:rPr lang="zh-CN" altLang="en-US" sz="3600" b="1" dirty="0"/>
              <a:t>一</a:t>
            </a:r>
            <a:r>
              <a:rPr lang="zh-CN" altLang="en-US" sz="3600" b="1" dirty="0" smtClean="0"/>
              <a:t>、比利亚是一个怎样的地方</a:t>
            </a:r>
            <a:endParaRPr lang="zh-CN" altLang="en-US" sz="3600" b="1" dirty="0"/>
          </a:p>
          <a:p>
            <a:r>
              <a:rPr lang="zh-CN" altLang="en-US" sz="3600" b="1" dirty="0"/>
              <a:t>二</a:t>
            </a:r>
            <a:r>
              <a:rPr lang="zh-CN" altLang="en-US" sz="3600" b="1" dirty="0" smtClean="0"/>
              <a:t>、论离婚</a:t>
            </a:r>
            <a:endParaRPr lang="zh-CN" altLang="en-US" sz="3600" b="1" dirty="0"/>
          </a:p>
          <a:p>
            <a:r>
              <a:rPr lang="zh-CN" altLang="en-US" sz="3600" b="1" dirty="0"/>
              <a:t>三</a:t>
            </a:r>
            <a:r>
              <a:rPr lang="zh-CN" altLang="en-US" sz="3600" b="1" dirty="0" smtClean="0"/>
              <a:t>、论金钱</a:t>
            </a:r>
            <a:endParaRPr lang="zh-CN" altLang="en-US" sz="3600" b="1" dirty="0"/>
          </a:p>
          <a:p>
            <a:r>
              <a:rPr lang="zh-CN" altLang="en-US" sz="3600" b="1" dirty="0"/>
              <a:t>四</a:t>
            </a:r>
            <a:r>
              <a:rPr lang="zh-CN" altLang="en-US" sz="3600" b="1" dirty="0" smtClean="0"/>
              <a:t>、葡萄园的比喻</a:t>
            </a:r>
            <a:endParaRPr lang="zh-CN" altLang="en-US" sz="3600" b="1" dirty="0"/>
          </a:p>
          <a:p>
            <a:r>
              <a:rPr lang="zh-CN" altLang="en-US" sz="3600" b="1" dirty="0"/>
              <a:t>五</a:t>
            </a:r>
            <a:r>
              <a:rPr lang="zh-CN" altLang="en-US" sz="3600" b="1" dirty="0" smtClean="0"/>
              <a:t>、失羊、失钱和浪子的比喻</a:t>
            </a:r>
            <a:endParaRPr lang="en-US" altLang="zh-CN" sz="3600" b="1" dirty="0" smtClean="0"/>
          </a:p>
          <a:p>
            <a:r>
              <a:rPr lang="zh-CN" altLang="en-US" sz="3600" b="1" dirty="0"/>
              <a:t>▲</a:t>
            </a:r>
            <a:r>
              <a:rPr lang="zh-CN" altLang="en-US" sz="2000" b="1" dirty="0"/>
              <a:t>相关经文</a:t>
            </a:r>
            <a:r>
              <a:rPr lang="zh-CN" altLang="en-US" sz="3600" b="1" dirty="0" smtClean="0"/>
              <a:t>：</a:t>
            </a:r>
            <a:r>
              <a:rPr lang="zh-CN" altLang="en-US" b="1" dirty="0" smtClean="0"/>
              <a:t>太 </a:t>
            </a:r>
            <a:r>
              <a:rPr lang="en-US" altLang="zh-CN" b="1" dirty="0" smtClean="0"/>
              <a:t>19</a:t>
            </a:r>
            <a:r>
              <a:rPr lang="zh-CN" altLang="en-US" b="1" dirty="0" smtClean="0"/>
              <a:t>：</a:t>
            </a:r>
            <a:r>
              <a:rPr lang="en-US" altLang="zh-CN" b="1" dirty="0" smtClean="0"/>
              <a:t>1-20</a:t>
            </a:r>
            <a:r>
              <a:rPr lang="zh-CN" altLang="en-US" b="1" dirty="0" smtClean="0"/>
              <a:t>：</a:t>
            </a:r>
            <a:r>
              <a:rPr lang="en-US" altLang="zh-CN" b="1" dirty="0" smtClean="0"/>
              <a:t>16</a:t>
            </a:r>
            <a:r>
              <a:rPr lang="zh-CN" altLang="en-US" b="1" dirty="0" smtClean="0"/>
              <a:t>、可 </a:t>
            </a:r>
            <a:r>
              <a:rPr lang="en-US" altLang="zh-CN" b="1" dirty="0" smtClean="0"/>
              <a:t>10</a:t>
            </a:r>
            <a:r>
              <a:rPr lang="zh-CN" altLang="en-US" b="1" dirty="0" smtClean="0"/>
              <a:t>：</a:t>
            </a:r>
            <a:r>
              <a:rPr lang="en-US" altLang="zh-CN" b="1" dirty="0" smtClean="0"/>
              <a:t>1-31</a:t>
            </a:r>
            <a:r>
              <a:rPr lang="zh-CN" altLang="en-US" b="1" dirty="0" smtClean="0"/>
              <a:t>、路 </a:t>
            </a:r>
            <a:r>
              <a:rPr lang="en-US" altLang="zh-CN" b="1" dirty="0" smtClean="0"/>
              <a:t>16</a:t>
            </a:r>
            <a:r>
              <a:rPr lang="zh-CN" altLang="en-US" b="1" dirty="0" smtClean="0"/>
              <a:t>：</a:t>
            </a:r>
            <a:r>
              <a:rPr lang="en-US" altLang="zh-CN" b="1" dirty="0" smtClean="0"/>
              <a:t>1-18</a:t>
            </a:r>
            <a:r>
              <a:rPr lang="zh-CN" altLang="en-US" b="1" dirty="0" smtClean="0"/>
              <a:t>：</a:t>
            </a:r>
            <a:r>
              <a:rPr lang="en-US" altLang="zh-CN" b="1" dirty="0" smtClean="0"/>
              <a:t>30</a:t>
            </a:r>
            <a:endParaRPr lang="en-US" altLang="zh-CN" b="1" dirty="0"/>
          </a:p>
          <a:p>
            <a:r>
              <a:rPr lang="en-US" altLang="zh-CN" sz="3600" b="1" dirty="0"/>
              <a:t>▲</a:t>
            </a:r>
            <a:r>
              <a:rPr lang="zh-CN" altLang="en-US" sz="3600" b="1" dirty="0">
                <a:solidFill>
                  <a:srgbClr val="00B0F0"/>
                </a:solidFill>
              </a:rPr>
              <a:t>本课金句</a:t>
            </a:r>
            <a:r>
              <a:rPr lang="zh-CN" altLang="en-US" sz="3600" b="1" dirty="0" smtClean="0">
                <a:solidFill>
                  <a:srgbClr val="00B0F0"/>
                </a:solidFill>
              </a:rPr>
              <a:t>：路</a:t>
            </a:r>
            <a:r>
              <a:rPr lang="en-US" altLang="zh-CN" sz="3600" b="1" dirty="0" smtClean="0">
                <a:solidFill>
                  <a:srgbClr val="00B0F0"/>
                </a:solidFill>
              </a:rPr>
              <a:t>19</a:t>
            </a:r>
            <a:r>
              <a:rPr lang="zh-CN" altLang="en-US" sz="3600" b="1" dirty="0" smtClean="0">
                <a:solidFill>
                  <a:srgbClr val="00B0F0"/>
                </a:solidFill>
              </a:rPr>
              <a:t>：</a:t>
            </a:r>
            <a:r>
              <a:rPr lang="en-US" altLang="zh-CN" sz="3600" b="1" dirty="0" smtClean="0">
                <a:solidFill>
                  <a:srgbClr val="00B0F0"/>
                </a:solidFill>
              </a:rPr>
              <a:t>10</a:t>
            </a:r>
            <a:endParaRPr lang="en-US" altLang="zh-CN" sz="3600" b="1" dirty="0">
              <a:solidFill>
                <a:srgbClr val="00B0F0"/>
              </a:solidFill>
            </a:endParaRPr>
          </a:p>
          <a:p>
            <a:r>
              <a:rPr lang="zh-CN" altLang="en-US" sz="3600" b="1" dirty="0" smtClean="0">
                <a:solidFill>
                  <a:srgbClr val="FF0000"/>
                </a:solidFill>
              </a:rPr>
              <a:t>人子来，为要寻找、拯救失丧的人。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010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R="5715" algn="l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zh-CN" altLang="en-US" sz="3100" b="1" dirty="0" smtClean="0">
                <a:solidFill>
                  <a:schemeClr val="accent6">
                    <a:lumMod val="50000"/>
                  </a:schemeClr>
                </a:solidFill>
                <a:cs typeface="Noto Sans Mono CJK HK"/>
              </a:rPr>
              <a:t>让我们从三方面来看这问题</a:t>
            </a:r>
            <a:r>
              <a:rPr lang="en-US" altLang="zh-CN" sz="3100" b="1" dirty="0" smtClean="0">
                <a:solidFill>
                  <a:schemeClr val="accent6">
                    <a:lumMod val="50000"/>
                  </a:schemeClr>
                </a:solidFill>
                <a:cs typeface="Noto Sans Mono CJK HK"/>
              </a:rPr>
              <a:t>:</a:t>
            </a:r>
            <a:r>
              <a:rPr lang="en-US" altLang="zh-CN" sz="3100" b="1" dirty="0" smtClean="0">
                <a:cs typeface="Noto Sans Mono CJK HK"/>
              </a:rPr>
              <a:t/>
            </a:r>
            <a:br>
              <a:rPr lang="en-US" altLang="zh-CN" sz="3100" b="1" dirty="0" smtClean="0">
                <a:cs typeface="Noto Sans Mono CJK HK"/>
              </a:rPr>
            </a:br>
            <a:r>
              <a:rPr lang="zh-CN" altLang="en-US" sz="3100" b="1" dirty="0" smtClean="0">
                <a:solidFill>
                  <a:srgbClr val="0070C0"/>
                </a:solidFill>
                <a:cs typeface="Noto Sans Mono CJK HK"/>
              </a:rPr>
              <a:t>第一，进葡萄园作工以前，工价其实是讲定的。</a:t>
            </a:r>
            <a:r>
              <a:rPr lang="zh-CN" altLang="en-US" sz="3100" b="1" dirty="0" smtClean="0">
                <a:cs typeface="Noto Sans Mono CJK HK"/>
              </a:rPr>
              <a:t>主人说，「朋友，我不亏负你，你与我讲定的不是一钱银子吗？拿你的走吧！我给那后来的和给你一样，这是我愿意的。我的东西难道不可随我的意思用吗？因为我作好人 ，你就红了眼吗？」</a:t>
            </a:r>
            <a:r>
              <a:rPr lang="en-US" altLang="zh-CN" sz="3100" b="1" dirty="0" smtClean="0">
                <a:cs typeface="Noto Sans Mono CJK HK"/>
              </a:rPr>
              <a:t> </a:t>
            </a:r>
            <a:br>
              <a:rPr lang="en-US" altLang="zh-CN" sz="3100" b="1" dirty="0" smtClean="0">
                <a:cs typeface="Noto Sans Mono CJK HK"/>
              </a:rPr>
            </a:br>
            <a:r>
              <a:rPr lang="zh-CN" altLang="en-US" sz="3100" b="1" dirty="0" smtClean="0">
                <a:solidFill>
                  <a:srgbClr val="0070C0"/>
                </a:solidFill>
                <a:cs typeface="Noto Sans Mono CJK HK"/>
              </a:rPr>
              <a:t>第二，上帝赏赐救恩给凡信靠耶稣的人，虽然 这是一样的，不过将来的奖赏却有不同</a:t>
            </a:r>
            <a:r>
              <a:rPr lang="zh-CN" altLang="en-US" sz="3100" b="1" dirty="0" smtClean="0">
                <a:cs typeface="Noto Sans Mono CJK HK"/>
              </a:rPr>
              <a:t>。这可从耶稣另一个比喻，按才干受责任的比 喻中看出来</a:t>
            </a:r>
            <a:r>
              <a:rPr lang="en-US" altLang="zh-CN" sz="3100" b="1" dirty="0" smtClean="0">
                <a:cs typeface="Noto Sans Mono CJK HK"/>
              </a:rPr>
              <a:t>(</a:t>
            </a:r>
            <a:r>
              <a:rPr lang="zh-CN" altLang="en-US" sz="3100" b="1" dirty="0" smtClean="0">
                <a:cs typeface="Noto Sans Mono CJK HK"/>
              </a:rPr>
              <a:t>太 </a:t>
            </a:r>
            <a:r>
              <a:rPr lang="en-US" altLang="zh-CN" sz="3100" b="1" dirty="0" smtClean="0">
                <a:cs typeface="Noto Sans Mono CJK HK"/>
              </a:rPr>
              <a:t>25:14-30)</a:t>
            </a:r>
            <a:r>
              <a:rPr lang="zh-CN" altLang="en-US" sz="3100" b="1" dirty="0" smtClean="0">
                <a:cs typeface="Noto Sans Mono CJK HK"/>
              </a:rPr>
              <a:t>。</a:t>
            </a:r>
            <a:r>
              <a:rPr lang="en-US" altLang="zh-CN" sz="3100" b="1" dirty="0" smtClean="0">
                <a:cs typeface="Noto Sans Mono CJK HK"/>
              </a:rPr>
              <a:t/>
            </a:r>
            <a:br>
              <a:rPr lang="en-US" altLang="zh-CN" sz="3100" b="1" dirty="0" smtClean="0">
                <a:cs typeface="Noto Sans Mono CJK HK"/>
              </a:rPr>
            </a:br>
            <a:r>
              <a:rPr lang="zh-CN" altLang="en-US" sz="3100" b="1" dirty="0" smtClean="0">
                <a:solidFill>
                  <a:srgbClr val="0070C0"/>
                </a:solidFill>
                <a:cs typeface="Noto Sans Mono CJK HK"/>
              </a:rPr>
              <a:t>第三，如果信主是一件喜乐的事，早点信主，早点得到这样丰盛的生命，不是更好吗？</a:t>
            </a:r>
            <a:r>
              <a:rPr lang="zh-CN" altLang="en-US" sz="3100" b="1" dirty="0" smtClean="0">
                <a:cs typeface="Noto Sans Mono CJK HK"/>
              </a:rPr>
              <a:t>那些整天徘徊在葡萄园外面，或是一辈子都不认识主、到最后才相信的人，实在是浪费了先前的时光和生命呢！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91000"/>
          </a:xfrm>
        </p:spPr>
        <p:txBody>
          <a:bodyPr/>
          <a:lstStyle/>
          <a:p>
            <a:pPr marR="5715" algn="l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zh-CN" altLang="en-US" sz="3200" b="1" dirty="0" smtClean="0">
                <a:cs typeface="Noto Sans Mono CJK HK"/>
              </a:rPr>
              <a:t>问题思考：</a:t>
            </a:r>
            <a:r>
              <a:rPr lang="en-US" altLang="zh-CN" sz="3200" b="1" dirty="0" smtClean="0">
                <a:cs typeface="Noto Sans Mono CJK HK"/>
              </a:rPr>
              <a:t/>
            </a:r>
            <a:br>
              <a:rPr lang="en-US" altLang="zh-CN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/>
            </a:r>
            <a:br>
              <a:rPr lang="en-US" altLang="zh-CN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>		1</a:t>
            </a:r>
            <a:r>
              <a:rPr lang="zh-CN" altLang="en-US" sz="3200" b="1" dirty="0" smtClean="0">
                <a:cs typeface="Noto Sans Mono CJK HK"/>
              </a:rPr>
              <a:t>、在你身上，你体会到多少上帝的恩典？当你看到上帝更多的恩典临到别人时，你的感想如何？</a:t>
            </a:r>
            <a:endParaRPr lang="zh-CN" altLang="en-US" sz="3200" b="1" dirty="0">
              <a:cs typeface="Noto Sans Mono CJK H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R="5715" algn="l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zh-CN" altLang="en-US" sz="3200" b="1" dirty="0" smtClean="0">
                <a:cs typeface="Noto Sans Mono CJK HK"/>
              </a:rPr>
              <a:t>五、失羊、失钱和浪子的比喻</a:t>
            </a:r>
            <a:r>
              <a:rPr lang="en-US" altLang="zh-CN" sz="3200" b="1" dirty="0" smtClean="0">
                <a:cs typeface="Noto Sans Mono CJK HK"/>
              </a:rPr>
              <a:t/>
            </a:r>
            <a:br>
              <a:rPr lang="en-US" altLang="zh-CN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/>
            </a:r>
            <a:br>
              <a:rPr lang="en-US" altLang="zh-CN" sz="3200" b="1" dirty="0" smtClean="0">
                <a:cs typeface="Noto Sans Mono CJK HK"/>
              </a:rPr>
            </a:br>
            <a:r>
              <a:rPr lang="zh-CN" altLang="en-US" sz="3200" b="1" dirty="0" smtClean="0">
                <a:cs typeface="Noto Sans Mono CJK HK"/>
              </a:rPr>
              <a:t>路</a:t>
            </a:r>
            <a:r>
              <a:rPr lang="en-US" altLang="zh-CN" sz="3200" b="1" dirty="0" smtClean="0">
                <a:cs typeface="Noto Sans Mono CJK HK"/>
              </a:rPr>
              <a:t>15</a:t>
            </a:r>
            <a:r>
              <a:rPr lang="zh-CN" altLang="en-US" sz="3200" b="1" dirty="0" smtClean="0">
                <a:cs typeface="Noto Sans Mono CJK HK"/>
              </a:rPr>
              <a:t>：</a:t>
            </a:r>
            <a:r>
              <a:rPr lang="en-US" altLang="zh-CN" sz="3200" b="1" dirty="0" smtClean="0">
                <a:cs typeface="Noto Sans Mono CJK HK"/>
              </a:rPr>
              <a:t>1</a:t>
            </a:r>
            <a:r>
              <a:rPr lang="zh-CN" altLang="en-US" sz="3200" b="1" dirty="0" smtClean="0">
                <a:cs typeface="Noto Sans Mono CJK HK"/>
              </a:rPr>
              <a:t>众税吏和罪人，都挨近耶稣要听他讲道。</a:t>
            </a:r>
            <a:r>
              <a:rPr lang="en-US" altLang="zh-CN" sz="3200" b="1" dirty="0" smtClean="0">
                <a:cs typeface="Noto Sans Mono CJK HK"/>
              </a:rPr>
              <a:t>2</a:t>
            </a:r>
            <a:r>
              <a:rPr lang="zh-CN" altLang="en-US" sz="3200" b="1" dirty="0" smtClean="0">
                <a:cs typeface="Noto Sans Mono CJK HK"/>
              </a:rPr>
              <a:t>法利赛人和文士，私下议论说，这个人接待罪人，又同他们吃饭。</a:t>
            </a:r>
            <a:r>
              <a:rPr lang="en-US" altLang="zh-CN" sz="3200" b="1" dirty="0" smtClean="0">
                <a:cs typeface="Noto Sans Mono CJK HK"/>
              </a:rPr>
              <a:t>3</a:t>
            </a:r>
            <a:r>
              <a:rPr lang="zh-CN" altLang="en-US" sz="3200" b="1" dirty="0" smtClean="0">
                <a:cs typeface="Noto Sans Mono CJK HK"/>
              </a:rPr>
              <a:t>耶稣就用比喻，说，</a:t>
            </a:r>
            <a:r>
              <a:rPr lang="en-US" altLang="zh-CN" sz="3200" b="1" dirty="0" smtClean="0">
                <a:cs typeface="Noto Sans Mono CJK HK"/>
              </a:rPr>
              <a:t>4</a:t>
            </a:r>
            <a:r>
              <a:rPr lang="zh-CN" altLang="en-US" sz="3200" b="1" dirty="0" smtClean="0">
                <a:cs typeface="Noto Sans Mono CJK HK"/>
              </a:rPr>
              <a:t>你们中间谁有一百只羊，失去一只，不把这九十九只撇在旷野，去找那失去的羊直到找着呢？</a:t>
            </a:r>
            <a:r>
              <a:rPr lang="en-US" altLang="zh-CN" sz="3200" b="1" dirty="0" smtClean="0">
                <a:cs typeface="Noto Sans Mono CJK HK"/>
              </a:rPr>
              <a:t>5</a:t>
            </a:r>
            <a:r>
              <a:rPr lang="zh-CN" altLang="en-US" sz="3200" b="1" dirty="0" smtClean="0">
                <a:cs typeface="Noto Sans Mono CJK HK"/>
              </a:rPr>
              <a:t>找着了，就欢欢喜喜地扛在肩上，回到家里。</a:t>
            </a:r>
            <a:r>
              <a:rPr lang="en-US" altLang="zh-CN" sz="3200" b="1" dirty="0" smtClean="0">
                <a:cs typeface="Noto Sans Mono CJK HK"/>
              </a:rPr>
              <a:t>6</a:t>
            </a:r>
            <a:r>
              <a:rPr lang="zh-CN" altLang="en-US" sz="3200" b="1" dirty="0" smtClean="0">
                <a:cs typeface="Noto Sans Mono CJK HK"/>
              </a:rPr>
              <a:t>就请朋友邻舍来，对他们说，我失去的羊已经找着了，你们和我一同欢喜吧。</a:t>
            </a:r>
            <a:r>
              <a:rPr lang="en-US" altLang="zh-CN" sz="3200" b="1" dirty="0" smtClean="0">
                <a:cs typeface="Noto Sans Mono CJK HK"/>
              </a:rPr>
              <a:t>7</a:t>
            </a:r>
            <a:r>
              <a:rPr lang="zh-CN" altLang="en-US" sz="3200" b="1" dirty="0" smtClean="0">
                <a:cs typeface="Noto Sans Mono CJK HK"/>
              </a:rPr>
              <a:t>我告诉你们，一个罪人悔改，在天上也要这样为他欢喜，较比为九十九个不用悔改的义人，欢喜更大。</a:t>
            </a:r>
            <a:endParaRPr lang="zh-CN" altLang="en-US" sz="3200" b="1" dirty="0">
              <a:cs typeface="Noto Sans Mono CJK H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R="5715" algn="l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altLang="zh-CN" sz="3200" b="1" dirty="0" smtClean="0">
                <a:cs typeface="Noto Sans Mono CJK HK"/>
              </a:rPr>
              <a:t>8</a:t>
            </a:r>
            <a:r>
              <a:rPr lang="zh-CN" altLang="en-US" sz="3200" b="1" dirty="0" smtClean="0">
                <a:cs typeface="Noto Sans Mono CJK HK"/>
              </a:rPr>
              <a:t>或是一个妇人，有十块钱，若失落一块，岂不点上灯，打扫屋子，细细的找，直到找着吗？</a:t>
            </a:r>
            <a:br>
              <a:rPr lang="zh-CN" altLang="en-US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>9</a:t>
            </a:r>
            <a:r>
              <a:rPr lang="zh-CN" altLang="en-US" sz="3200" b="1" dirty="0" smtClean="0">
                <a:cs typeface="Noto Sans Mono CJK HK"/>
              </a:rPr>
              <a:t>找着了，就请朋友邻舍来，对他们说，我失落的那块钱已经找着了，你们和我一同欢喜吧。</a:t>
            </a:r>
            <a:br>
              <a:rPr lang="zh-CN" altLang="en-US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>10</a:t>
            </a:r>
            <a:r>
              <a:rPr lang="zh-CN" altLang="en-US" sz="3200" b="1" dirty="0" smtClean="0">
                <a:cs typeface="Noto Sans Mono CJK HK"/>
              </a:rPr>
              <a:t>我告诉你们，一个罪人悔改，在神的使者面前，也是这样为他欢喜。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R="5715" algn="l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altLang="zh-CN" sz="3200" b="1" dirty="0" smtClean="0">
                <a:cs typeface="Noto Sans Mono CJK HK"/>
              </a:rPr>
              <a:t>11</a:t>
            </a:r>
            <a:r>
              <a:rPr lang="zh-CN" altLang="en-US" sz="3200" b="1" dirty="0" smtClean="0">
                <a:cs typeface="Noto Sans Mono CJK HK"/>
              </a:rPr>
              <a:t>耶稣又说，一个人有两个儿子。</a:t>
            </a:r>
            <a:r>
              <a:rPr lang="en-US" altLang="zh-CN" sz="3200" b="1" dirty="0" smtClean="0">
                <a:cs typeface="Noto Sans Mono CJK HK"/>
              </a:rPr>
              <a:t>12</a:t>
            </a:r>
            <a:r>
              <a:rPr lang="zh-CN" altLang="en-US" sz="3200" b="1" dirty="0" smtClean="0">
                <a:cs typeface="Noto Sans Mono CJK HK"/>
              </a:rPr>
              <a:t>小儿子对父亲说，父亲，请你把我应得的家业分给我。他父亲就把产业分给他们。</a:t>
            </a:r>
            <a:r>
              <a:rPr lang="en-US" altLang="zh-CN" sz="3200" b="1" dirty="0" smtClean="0">
                <a:cs typeface="Noto Sans Mono CJK HK"/>
              </a:rPr>
              <a:t>13</a:t>
            </a:r>
            <a:r>
              <a:rPr lang="zh-CN" altLang="en-US" sz="3200" b="1" dirty="0" smtClean="0">
                <a:cs typeface="Noto Sans Mono CJK HK"/>
              </a:rPr>
              <a:t>过了不多几日，小儿子就把他一切所有的，都收拾起来，往远方去了。在那里任意放荡，浪费赀财。</a:t>
            </a:r>
            <a:r>
              <a:rPr lang="en-US" altLang="zh-CN" sz="3200" b="1" dirty="0" smtClean="0">
                <a:cs typeface="Noto Sans Mono CJK HK"/>
              </a:rPr>
              <a:t>14</a:t>
            </a:r>
            <a:r>
              <a:rPr lang="zh-CN" altLang="en-US" sz="3200" b="1" dirty="0" smtClean="0">
                <a:cs typeface="Noto Sans Mono CJK HK"/>
              </a:rPr>
              <a:t>既耗尽了一切所有的，又遇着那地方大遭饥荒，就穷苦起来</a:t>
            </a:r>
            <a:r>
              <a:rPr lang="en-US" altLang="zh-CN" sz="3200" b="1" dirty="0" smtClean="0">
                <a:cs typeface="Noto Sans Mono CJK HK"/>
              </a:rPr>
              <a:t>……</a:t>
            </a:r>
            <a:r>
              <a:rPr lang="zh-CN" altLang="en-US" sz="3200" b="1" dirty="0" smtClean="0">
                <a:cs typeface="Noto Sans Mono CJK HK"/>
              </a:rPr>
              <a:t/>
            </a:r>
            <a:br>
              <a:rPr lang="zh-CN" altLang="en-US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>22</a:t>
            </a:r>
            <a:r>
              <a:rPr lang="zh-CN" altLang="en-US" sz="3200" b="1" dirty="0" smtClean="0">
                <a:cs typeface="Noto Sans Mono CJK HK"/>
              </a:rPr>
              <a:t>父亲却吩咐仆人说，把那上好的袍子快拿出来给他穿。把戒指戴在他指头上。把鞋穿在他脚上。</a:t>
            </a:r>
            <a:r>
              <a:rPr lang="en-US" altLang="zh-CN" sz="3200" b="1" dirty="0" smtClean="0">
                <a:cs typeface="Noto Sans Mono CJK HK"/>
              </a:rPr>
              <a:t>23</a:t>
            </a:r>
            <a:r>
              <a:rPr lang="zh-CN" altLang="en-US" sz="3200" b="1" dirty="0" smtClean="0">
                <a:cs typeface="Noto Sans Mono CJK HK"/>
              </a:rPr>
              <a:t>把那肥牛犊牵来宰了，我们可以吃喝快乐。</a:t>
            </a:r>
            <a:r>
              <a:rPr lang="en-US" altLang="zh-CN" sz="3200" b="1" dirty="0" smtClean="0">
                <a:cs typeface="Noto Sans Mono CJK HK"/>
              </a:rPr>
              <a:t>24</a:t>
            </a:r>
            <a:r>
              <a:rPr lang="zh-CN" altLang="en-US" sz="3200" b="1" dirty="0" smtClean="0">
                <a:cs typeface="Noto Sans Mono CJK HK"/>
              </a:rPr>
              <a:t>因为我这个儿子，是死而复活，失而又得的</a:t>
            </a:r>
            <a:r>
              <a:rPr lang="en-US" altLang="zh-CN" sz="3200" b="1" dirty="0" smtClean="0">
                <a:cs typeface="Noto Sans Mono CJK HK"/>
              </a:rPr>
              <a:t>……</a:t>
            </a:r>
            <a:endParaRPr lang="zh-CN" altLang="en-US" sz="3200" b="1" dirty="0">
              <a:cs typeface="Noto Sans Mono CJK H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R="5715" algn="l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zh-CN" altLang="en-US" sz="3100" b="1" dirty="0" smtClean="0">
                <a:cs typeface="Noto Sans Mono CJK HK"/>
              </a:rPr>
              <a:t>　    失羊、失钱及浪子的比喻。这三个比喻主要的信息其实是一样的，都是在说明天父的慈爱，非常欢迎罪人悔改。</a:t>
            </a:r>
            <a:r>
              <a:rPr lang="zh-CN" altLang="en-US" sz="3100" b="1" dirty="0" smtClean="0">
                <a:solidFill>
                  <a:srgbClr val="0070C0"/>
                </a:solidFill>
                <a:cs typeface="Noto Sans Mono CJK HK"/>
              </a:rPr>
              <a:t>根据路加福音 </a:t>
            </a:r>
            <a:r>
              <a:rPr lang="en-US" altLang="zh-CN" sz="3100" b="1" dirty="0" smtClean="0">
                <a:solidFill>
                  <a:srgbClr val="0070C0"/>
                </a:solidFill>
                <a:cs typeface="Noto Sans Mono CJK HK"/>
              </a:rPr>
              <a:t>15:1</a:t>
            </a:r>
            <a:r>
              <a:rPr lang="zh-CN" altLang="en-US" sz="3100" b="1" dirty="0" smtClean="0">
                <a:solidFill>
                  <a:srgbClr val="0070C0"/>
                </a:solidFill>
                <a:cs typeface="Noto Sans Mono CJK HK"/>
              </a:rPr>
              <a:t>， 耶稣讲这三个比喻是针对法利赛人和文士，他们对耶稣亲近税吏和罪人很不以为然， 就纷纷地议论耶稣。</a:t>
            </a:r>
            <a:r>
              <a:rPr lang="zh-CN" altLang="en-US" sz="3100" b="1" dirty="0" smtClean="0">
                <a:cs typeface="Noto Sans Mono CJK HK"/>
              </a:rPr>
              <a:t/>
            </a:r>
            <a:br>
              <a:rPr lang="zh-CN" altLang="en-US" sz="3100" b="1" dirty="0" smtClean="0">
                <a:cs typeface="Noto Sans Mono CJK HK"/>
              </a:rPr>
            </a:br>
            <a:r>
              <a:rPr lang="zh-CN" altLang="en-US" sz="3100" b="1" dirty="0" smtClean="0">
                <a:cs typeface="Noto Sans Mono CJK HK"/>
              </a:rPr>
              <a:t>　　失羊的比喻告诉我们，牧羊人有一百只羊，走失了一只，他撇下那安全地在羊圈里的九十九只，去寻找那走失的一只。找到的时候非常欢喜，扛在肩膀带回家，还到处邀请邻居朋友一起来庆祝。</a:t>
            </a:r>
            <a:br>
              <a:rPr lang="zh-CN" altLang="en-US" sz="3100" b="1" dirty="0" smtClean="0">
                <a:cs typeface="Noto Sans Mono CJK HK"/>
              </a:rPr>
            </a:br>
            <a:r>
              <a:rPr lang="zh-CN" altLang="en-US" sz="3100" b="1" dirty="0" smtClean="0">
                <a:cs typeface="Noto Sans Mono CJK HK"/>
              </a:rPr>
              <a:t>　　失钱的比喻告诉我们，一个妇人有十块钱，掉了一块，并不以仍然有九块钱为足，于是点灯打扫，到处寻找那失去的一块钱，直到找着为止。找到的时候也是欢喜得不得了，要邻居朋友一起来庆祝。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R="5715" algn="l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zh-CN" altLang="en-US" sz="3200" b="1" dirty="0" smtClean="0">
                <a:cs typeface="Noto Sans Mono CJK HK"/>
              </a:rPr>
              <a:t>　　浪子的比喻：其实，浪子的定义是，「只要父亲产业、不要父亲的人」。</a:t>
            </a:r>
            <a:r>
              <a:rPr lang="en-US" altLang="zh-CN" sz="3200" b="1" dirty="0" smtClean="0">
                <a:cs typeface="Noto Sans Mono CJK HK"/>
              </a:rPr>
              <a:t/>
            </a:r>
            <a:br>
              <a:rPr lang="en-US" altLang="zh-CN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/>
            </a:r>
            <a:br>
              <a:rPr lang="en-US" altLang="zh-CN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>		</a:t>
            </a:r>
            <a:r>
              <a:rPr lang="zh-CN" altLang="en-US" sz="3200" b="1" dirty="0" smtClean="0">
                <a:solidFill>
                  <a:srgbClr val="0070C0"/>
                </a:solidFill>
                <a:cs typeface="Noto Sans Mono CJK HK"/>
              </a:rPr>
              <a:t>当我们只期盼得到上帝种种恩典，而不问上帝旨意时，就跟浪子一样。</a:t>
            </a:r>
            <a:r>
              <a:rPr lang="zh-CN" altLang="en-US" sz="3200" b="1" dirty="0" smtClean="0">
                <a:cs typeface="Noto Sans Mono CJK HK"/>
              </a:rPr>
              <a:t>浪子的哥哥，虽然身在父亲旁边，却一样不能体会父亲的心意，不知道父亲对儿子的慈爱，也不知道享用父亲所给他的一切，他其实也是另一种浪子。浪子的转捩点在于他醒悟过来，思想到父亲家中的一切。当他的心转向父亲时，他已经离家不远了。</a:t>
            </a:r>
            <a:endParaRPr lang="zh-CN" altLang="en-US" sz="3200" b="1" dirty="0">
              <a:cs typeface="Noto Sans Mono CJK H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R="5715" algn="l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zh-CN" altLang="en-US" sz="3200" b="1" dirty="0" smtClean="0">
                <a:cs typeface="Noto Sans Mono CJK HK"/>
              </a:rPr>
              <a:t>　</a:t>
            </a:r>
            <a:r>
              <a:rPr lang="en-US" altLang="zh-CN" sz="3200" b="1" dirty="0" smtClean="0">
                <a:cs typeface="Noto Sans Mono CJK HK"/>
              </a:rPr>
              <a:t>	</a:t>
            </a:r>
            <a:r>
              <a:rPr lang="zh-CN" altLang="en-US" sz="3200" b="1" dirty="0" smtClean="0">
                <a:cs typeface="Noto Sans Mono CJK HK"/>
              </a:rPr>
              <a:t>浪子的父亲影射天父的慈爱，正像前面葡萄园比喻所说，他乐意赏赐救恩给人。浪子的哥哥抱怨父亲未能为他宰羊羔，却宰羊羔给浪费了家产一半的浪子。但是他的父亲却回答说，「儿啊！你常和我同在，我一切所有的都是你的；只是你这个兄弟是死而复活、失而又得的，所以我们理当欢喜快乐。」</a:t>
            </a:r>
            <a:r>
              <a:rPr lang="en-US" altLang="zh-CN" sz="3200" b="1" dirty="0" smtClean="0">
                <a:cs typeface="Noto Sans Mono CJK HK"/>
              </a:rPr>
              <a:t>(</a:t>
            </a:r>
            <a:r>
              <a:rPr lang="zh-CN" altLang="en-US" sz="3200" b="1" dirty="0" smtClean="0">
                <a:cs typeface="Noto Sans Mono CJK HK"/>
              </a:rPr>
              <a:t>路</a:t>
            </a:r>
            <a:r>
              <a:rPr lang="en-US" altLang="zh-CN" sz="3200" b="1" dirty="0" smtClean="0">
                <a:cs typeface="Noto Sans Mono CJK HK"/>
              </a:rPr>
              <a:t>15:31-32) </a:t>
            </a:r>
            <a:r>
              <a:rPr lang="zh-CN" altLang="en-US" sz="3200" b="1" dirty="0" smtClean="0">
                <a:cs typeface="Noto Sans Mono CJK HK"/>
              </a:rPr>
              <a:t>这正是天父心情 的写照。</a:t>
            </a:r>
            <a:r>
              <a:rPr lang="en-US" altLang="zh-CN" sz="3200" b="1" dirty="0" smtClean="0">
                <a:cs typeface="Noto Sans Mono CJK HK"/>
              </a:rPr>
              <a:t/>
            </a:r>
            <a:br>
              <a:rPr lang="en-US" altLang="zh-CN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>		</a:t>
            </a:r>
            <a:r>
              <a:rPr lang="zh-CN" altLang="en-US" sz="3200" b="1" dirty="0" smtClean="0">
                <a:cs typeface="Noto Sans Mono CJK HK"/>
              </a:rPr>
              <a:t>父亲对浪子不计前嫌、完全地接纳，带给我们很大的鼓励。「死而复活，失而又得」，他说了两遍</a:t>
            </a:r>
            <a:r>
              <a:rPr lang="en-US" altLang="zh-CN" sz="3200" b="1" dirty="0" smtClean="0">
                <a:cs typeface="Noto Sans Mono CJK HK"/>
              </a:rPr>
              <a:t>(</a:t>
            </a:r>
            <a:r>
              <a:rPr lang="zh-CN" altLang="en-US" sz="3200" b="1" dirty="0" smtClean="0">
                <a:cs typeface="Noto Sans Mono CJK HK"/>
              </a:rPr>
              <a:t>路 </a:t>
            </a:r>
            <a:r>
              <a:rPr lang="en-US" altLang="zh-CN" sz="3200" b="1" dirty="0" smtClean="0">
                <a:cs typeface="Noto Sans Mono CJK HK"/>
              </a:rPr>
              <a:t>15:24</a:t>
            </a:r>
            <a:r>
              <a:rPr lang="zh-CN" altLang="en-US" sz="3200" b="1" dirty="0" smtClean="0">
                <a:cs typeface="Noto Sans Mono CJK HK"/>
              </a:rPr>
              <a:t>、</a:t>
            </a:r>
            <a:r>
              <a:rPr lang="en-US" altLang="zh-CN" sz="3200" b="1" dirty="0" smtClean="0">
                <a:cs typeface="Noto Sans Mono CJK HK"/>
              </a:rPr>
              <a:t>32)</a:t>
            </a:r>
            <a:r>
              <a:rPr lang="zh-CN" altLang="en-US" sz="3200" b="1" dirty="0" smtClean="0">
                <a:cs typeface="Noto Sans Mono CJK HK"/>
              </a:rPr>
              <a:t>。</a:t>
            </a:r>
            <a:r>
              <a:rPr lang="zh-CN" altLang="en-US" sz="3200" b="1" dirty="0" smtClean="0">
                <a:solidFill>
                  <a:srgbClr val="0070C0"/>
                </a:solidFill>
                <a:cs typeface="Noto Sans Mono CJK HK"/>
              </a:rPr>
              <a:t>在天父的眼光中，生命比财产更重要；只要我们回转归向他，他都会接纳我们。</a:t>
            </a:r>
            <a:endParaRPr lang="zh-CN" altLang="en-US" sz="3200" b="1" dirty="0">
              <a:solidFill>
                <a:srgbClr val="0070C0"/>
              </a:solidFill>
              <a:cs typeface="Noto Sans Mono CJK H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R="5715" algn="l">
              <a:spcBef>
                <a:spcPts val="0"/>
              </a:spcBef>
              <a:tabLst>
                <a:tab pos="241300" algn="l"/>
              </a:tabLst>
            </a:pPr>
            <a:r>
              <a:rPr lang="zh-CN" altLang="en-US" sz="3200" b="1" dirty="0" smtClean="0">
                <a:cs typeface="Noto Sans Mono CJK HK"/>
              </a:rPr>
              <a:t>问题思考：</a:t>
            </a:r>
            <a:r>
              <a:rPr lang="en-US" altLang="zh-CN" sz="3200" b="1" dirty="0" smtClean="0">
                <a:cs typeface="Noto Sans Mono CJK HK"/>
              </a:rPr>
              <a:t/>
            </a:r>
            <a:br>
              <a:rPr lang="en-US" altLang="zh-CN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/>
            </a:r>
            <a:br>
              <a:rPr lang="en-US" altLang="zh-CN" sz="3200" b="1" dirty="0" smtClean="0">
                <a:cs typeface="Noto Sans Mono CJK HK"/>
              </a:rPr>
            </a:br>
            <a:r>
              <a:rPr lang="en-US" altLang="zh-CN" sz="3200" b="1" dirty="0" smtClean="0">
                <a:cs typeface="Noto Sans Mono CJK HK"/>
              </a:rPr>
              <a:t>       </a:t>
            </a:r>
            <a:r>
              <a:rPr lang="zh-CN" altLang="en-US" sz="3200" b="1" dirty="0" smtClean="0"/>
              <a:t>你见过失丧者、被人看轻者吗？你对他的感想如何？你对他的态度又如何？</a:t>
            </a:r>
            <a:r>
              <a:rPr lang="zh-CN" altLang="en-US" sz="3200" dirty="0" smtClean="0"/>
              <a:t/>
            </a:r>
            <a:br>
              <a:rPr lang="zh-CN" altLang="en-US" sz="3200" dirty="0" smtClean="0"/>
            </a:br>
            <a:endParaRPr lang="zh-CN" altLang="en-US" sz="3200" b="1" dirty="0">
              <a:cs typeface="Noto Sans Mono CJK H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zh-CN" altLang="en-US" b="1" dirty="0"/>
              <a:t>祈祷</a:t>
            </a:r>
            <a:r>
              <a:rPr lang="en-US" altLang="zh-CN" b="1" dirty="0"/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725991"/>
            <a:ext cx="9108504" cy="51396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149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2025 证道\心存圣洁、敬虔度日\Untit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59282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2010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73" y="-11827"/>
            <a:ext cx="5334002" cy="68698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16063" y="982958"/>
            <a:ext cx="37279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【</a:t>
            </a:r>
            <a:r>
              <a:rPr lang="en-US" b="1" dirty="0" err="1"/>
              <a:t>加利利</a:t>
            </a:r>
            <a:r>
              <a:rPr lang="en-US" b="1" dirty="0"/>
              <a:t>】 </a:t>
            </a:r>
          </a:p>
          <a:p>
            <a:r>
              <a:rPr lang="en-US" b="1" dirty="0"/>
              <a:t>    ↓</a:t>
            </a:r>
          </a:p>
          <a:p>
            <a:r>
              <a:rPr lang="en-US" b="1" dirty="0"/>
              <a:t>【</a:t>
            </a:r>
            <a:r>
              <a:rPr lang="en-US" b="1" dirty="0" err="1"/>
              <a:t>推罗</a:t>
            </a:r>
            <a:r>
              <a:rPr lang="en-US" b="1" dirty="0"/>
              <a:t>】 → 【</a:t>
            </a:r>
            <a:r>
              <a:rPr lang="en-US" b="1" dirty="0" err="1"/>
              <a:t>西顿</a:t>
            </a:r>
            <a:r>
              <a:rPr lang="en-US" b="1" dirty="0"/>
              <a:t>】</a:t>
            </a:r>
          </a:p>
          <a:p>
            <a:r>
              <a:rPr lang="en-US" b="1" dirty="0"/>
              <a:t>    ↓</a:t>
            </a:r>
          </a:p>
          <a:p>
            <a:r>
              <a:rPr lang="en-US" b="1" dirty="0"/>
              <a:t>【</a:t>
            </a:r>
            <a:r>
              <a:rPr lang="en-US" b="1" dirty="0" err="1"/>
              <a:t>低加波利</a:t>
            </a:r>
            <a:r>
              <a:rPr lang="en-US" b="1" dirty="0"/>
              <a:t>】（</a:t>
            </a:r>
            <a:r>
              <a:rPr lang="en-US" b="1" dirty="0" err="1"/>
              <a:t>经由加利利海东侧</a:t>
            </a:r>
            <a:r>
              <a:rPr lang="en-US" b="1" dirty="0"/>
              <a:t>）</a:t>
            </a:r>
          </a:p>
          <a:p>
            <a:r>
              <a:rPr lang="en-US" b="1" dirty="0"/>
              <a:t>    ↓</a:t>
            </a:r>
          </a:p>
          <a:p>
            <a:r>
              <a:rPr lang="en-US" b="1" dirty="0"/>
              <a:t>【</a:t>
            </a:r>
            <a:r>
              <a:rPr lang="en-US" b="1" dirty="0" err="1"/>
              <a:t>加利利海附近</a:t>
            </a:r>
            <a:r>
              <a:rPr lang="en-US" b="1" dirty="0"/>
              <a:t>】（</a:t>
            </a:r>
            <a:r>
              <a:rPr lang="en-US" b="1" dirty="0" err="1"/>
              <a:t>喂饱四千</a:t>
            </a:r>
            <a:r>
              <a:rPr lang="en-US" b="1" dirty="0"/>
              <a:t>）</a:t>
            </a:r>
          </a:p>
          <a:p>
            <a:r>
              <a:rPr lang="en-US" b="1" dirty="0"/>
              <a:t>    ↓</a:t>
            </a:r>
          </a:p>
          <a:p>
            <a:r>
              <a:rPr lang="en-US" b="1" dirty="0"/>
              <a:t>【</a:t>
            </a:r>
            <a:r>
              <a:rPr lang="en-US" b="1" dirty="0" err="1"/>
              <a:t>玛加丹或大玛努他</a:t>
            </a:r>
            <a:r>
              <a:rPr lang="en-US" b="1" dirty="0"/>
              <a:t>】</a:t>
            </a:r>
          </a:p>
          <a:p>
            <a:r>
              <a:rPr lang="en-US" b="1" dirty="0"/>
              <a:t>    ↓</a:t>
            </a:r>
          </a:p>
          <a:p>
            <a:r>
              <a:rPr lang="en-US" b="1" dirty="0"/>
              <a:t>【</a:t>
            </a:r>
            <a:r>
              <a:rPr lang="en-US" b="1" dirty="0" err="1"/>
              <a:t>该撒利亚·腓立比</a:t>
            </a:r>
            <a:r>
              <a:rPr lang="en-US" b="1" dirty="0"/>
              <a:t>】（</a:t>
            </a:r>
            <a:r>
              <a:rPr lang="en-US" b="1" dirty="0" err="1"/>
              <a:t>彼得认信</a:t>
            </a:r>
            <a:r>
              <a:rPr lang="en-US" b="1" dirty="0"/>
              <a:t>）</a:t>
            </a:r>
          </a:p>
          <a:p>
            <a:r>
              <a:rPr lang="en-US" b="1" dirty="0"/>
              <a:t>    ↓</a:t>
            </a:r>
          </a:p>
          <a:p>
            <a:r>
              <a:rPr lang="en-US" b="1" dirty="0"/>
              <a:t>【</a:t>
            </a:r>
            <a:r>
              <a:rPr lang="en-US" b="1" dirty="0" err="1"/>
              <a:t>黑门山</a:t>
            </a:r>
            <a:r>
              <a:rPr lang="en-US" b="1" dirty="0"/>
              <a:t>】（</a:t>
            </a:r>
            <a:r>
              <a:rPr lang="en-US" b="1" dirty="0" err="1"/>
              <a:t>变像</a:t>
            </a:r>
            <a:r>
              <a:rPr lang="en-US" b="1" dirty="0"/>
              <a:t>）</a:t>
            </a:r>
          </a:p>
          <a:p>
            <a:r>
              <a:rPr lang="en-US" b="1" dirty="0"/>
              <a:t>    ↓</a:t>
            </a:r>
          </a:p>
          <a:p>
            <a:r>
              <a:rPr lang="en-US" b="1" dirty="0"/>
              <a:t>【</a:t>
            </a:r>
            <a:r>
              <a:rPr lang="en-US" b="1" dirty="0" err="1"/>
              <a:t>山下地区</a:t>
            </a:r>
            <a:r>
              <a:rPr lang="en-US" b="1" dirty="0"/>
              <a:t>】（</a:t>
            </a:r>
            <a:r>
              <a:rPr lang="en-US" b="1" dirty="0" err="1"/>
              <a:t>医治癫痫儿</a:t>
            </a:r>
            <a:r>
              <a:rPr lang="en-US" b="1" dirty="0"/>
              <a:t>）</a:t>
            </a:r>
          </a:p>
        </p:txBody>
      </p:sp>
      <p:sp>
        <p:nvSpPr>
          <p:cNvPr id="8" name="Rectangle 7"/>
          <p:cNvSpPr/>
          <p:nvPr/>
        </p:nvSpPr>
        <p:spPr>
          <a:xfrm>
            <a:off x="5341041" y="20970"/>
            <a:ext cx="3802961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00B0F0"/>
                </a:solidFill>
              </a:rPr>
              <a:t>耶稣向北</a:t>
            </a:r>
            <a:r>
              <a:rPr lang="zh-CN" altLang="en-US" sz="2400" dirty="0">
                <a:solidFill>
                  <a:srgbClr val="00B0F0"/>
                </a:solidFill>
              </a:rPr>
              <a:t>隐退？</a:t>
            </a:r>
          </a:p>
        </p:txBody>
      </p:sp>
    </p:spTree>
    <p:extLst>
      <p:ext uri="{BB962C8B-B14F-4D97-AF65-F5344CB8AC3E}">
        <p14:creationId xmlns:p14="http://schemas.microsoft.com/office/powerpoint/2010/main" xmlns="" val="65711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028"/>
            <a:ext cx="91440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dirty="0" smtClean="0">
                <a:solidFill>
                  <a:srgbClr val="00B0F0"/>
                </a:solidFill>
              </a:rPr>
              <a:t>耶稣</a:t>
            </a:r>
            <a:r>
              <a:rPr lang="zh-CN" altLang="en-US" dirty="0">
                <a:solidFill>
                  <a:srgbClr val="00B0F0"/>
                </a:solidFill>
              </a:rPr>
              <a:t>为什么要向北隐退呢？</a:t>
            </a:r>
            <a:endParaRPr lang="en-US" sz="3600" b="1" dirty="0">
              <a:solidFill>
                <a:srgbClr val="00B0F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E4D97C7-CC1F-4E27-A9BF-749B09273A1E}"/>
              </a:ext>
            </a:extLst>
          </p:cNvPr>
          <p:cNvSpPr txBox="1"/>
          <p:nvPr/>
        </p:nvSpPr>
        <p:spPr>
          <a:xfrm>
            <a:off x="0" y="1263542"/>
            <a:ext cx="90912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/>
              <a:t>他在周游加利利时，虽然曾经受到广大民众的欢迎，但同时也遭遇来自法利赛人的反对。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/>
              <a:t>「这个人说僭妄的话了。」</a:t>
            </a:r>
            <a:r>
              <a:rPr lang="en-US" altLang="zh-CN" sz="3000" b="1" dirty="0"/>
              <a:t>(</a:t>
            </a:r>
            <a:r>
              <a:rPr lang="zh-CN" altLang="en-US" sz="3000" b="1" dirty="0"/>
              <a:t>太 </a:t>
            </a:r>
            <a:r>
              <a:rPr lang="en-US" altLang="zh-CN" sz="3000" b="1" dirty="0"/>
              <a:t>9:3)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/>
              <a:t>「你们的先生为甚么和税吏并罪人一同吃饭呢？」</a:t>
            </a:r>
            <a:r>
              <a:rPr lang="en-US" altLang="zh-CN" sz="3000" b="1" dirty="0"/>
              <a:t>(</a:t>
            </a:r>
            <a:r>
              <a:rPr lang="zh-CN" altLang="en-US" sz="3000" b="1" dirty="0"/>
              <a:t>太 </a:t>
            </a:r>
            <a:r>
              <a:rPr lang="en-US" altLang="zh-CN" sz="3000" b="1" dirty="0"/>
              <a:t>9:11)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/>
              <a:t>「他是靠着鬼王赶鬼。」</a:t>
            </a:r>
            <a:r>
              <a:rPr lang="en-US" altLang="zh-CN" sz="3000" b="1" dirty="0"/>
              <a:t>(</a:t>
            </a:r>
            <a:r>
              <a:rPr lang="zh-CN" altLang="en-US" sz="3000" b="1" dirty="0"/>
              <a:t>太 </a:t>
            </a:r>
            <a:r>
              <a:rPr lang="en-US" altLang="zh-CN" sz="3000" b="1" dirty="0"/>
              <a:t>9:34)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/>
              <a:t>「看哪，你的门徒做安息日不可做的事了！」</a:t>
            </a:r>
            <a:r>
              <a:rPr lang="en-US" altLang="zh-CN" sz="3000" b="1" dirty="0"/>
              <a:t>(</a:t>
            </a:r>
            <a:r>
              <a:rPr lang="zh-CN" altLang="en-US" sz="3000" b="1" dirty="0"/>
              <a:t>太 </a:t>
            </a:r>
            <a:r>
              <a:rPr lang="en-US" altLang="zh-CN" sz="3000" b="1" dirty="0"/>
              <a:t>12:2)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/>
              <a:t>「这个人赶鬼，无非是靠着鬼王别西卜啊。」</a:t>
            </a:r>
            <a:r>
              <a:rPr lang="en-US" altLang="zh-CN" sz="3000" b="1" dirty="0"/>
              <a:t>(</a:t>
            </a:r>
            <a:r>
              <a:rPr lang="zh-CN" altLang="en-US" sz="3000" b="1" dirty="0"/>
              <a:t>太 </a:t>
            </a:r>
            <a:r>
              <a:rPr lang="en-US" altLang="zh-CN" sz="3000" b="1" dirty="0"/>
              <a:t>12:24)</a:t>
            </a:r>
          </a:p>
          <a:p>
            <a:r>
              <a:rPr lang="zh-CN" altLang="en-US" sz="3000" b="1" dirty="0">
                <a:solidFill>
                  <a:srgbClr val="FF0000"/>
                </a:solidFill>
              </a:rPr>
              <a:t>你在事奉中曾经遭遇反对吗？你曾经有想要退休或暂时隐退的念头吗？</a:t>
            </a:r>
            <a:r>
              <a:rPr lang="zh-CN" altLang="en-US" sz="3000" b="1" dirty="0" smtClean="0">
                <a:solidFill>
                  <a:srgbClr val="FF0000"/>
                </a:solidFill>
              </a:rPr>
              <a:t>为什么</a:t>
            </a:r>
            <a:r>
              <a:rPr lang="zh-CN" altLang="en-US" sz="3000" b="1" dirty="0">
                <a:solidFill>
                  <a:srgbClr val="FF0000"/>
                </a:solidFill>
              </a:rPr>
              <a:t>？你当时怎么做？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67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5105400" y="304800"/>
            <a:ext cx="4038600" cy="629710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r>
              <a:rPr lang="zh-CN" altLang="en-US" sz="2800" b="1" dirty="0" smtClean="0"/>
              <a:t>耶稣在向北隐退之后、前往耶路撒冷受难之前，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曾到约但河外，亦即比利亚小住 一段时日</a:t>
            </a:r>
            <a:r>
              <a:rPr lang="en-US" altLang="zh-CN" sz="2800" b="1" dirty="0" smtClean="0"/>
              <a:t>(</a:t>
            </a:r>
            <a:r>
              <a:rPr lang="zh-CN" altLang="en-US" sz="2800" b="1" dirty="0" smtClean="0"/>
              <a:t>马太福音 </a:t>
            </a:r>
            <a:r>
              <a:rPr lang="en-US" altLang="zh-CN" sz="2800" b="1" dirty="0" smtClean="0"/>
              <a:t>19:1-20:16</a:t>
            </a:r>
            <a:r>
              <a:rPr lang="zh-CN" altLang="en-US" sz="2800" b="1" dirty="0" smtClean="0"/>
              <a:t>、马可福音 </a:t>
            </a:r>
            <a:r>
              <a:rPr lang="en-US" altLang="zh-CN" sz="2800" b="1" dirty="0" smtClean="0"/>
              <a:t>10:1-31</a:t>
            </a:r>
            <a:r>
              <a:rPr lang="zh-CN" altLang="en-US" sz="2800" b="1" dirty="0" smtClean="0"/>
              <a:t>、约翰福音 </a:t>
            </a:r>
            <a:r>
              <a:rPr lang="en-US" altLang="zh-CN" sz="2800" b="1" dirty="0" smtClean="0"/>
              <a:t>10:40-12:11)</a:t>
            </a:r>
            <a:r>
              <a:rPr lang="zh-CN" altLang="en-US" sz="2800" b="1" dirty="0" smtClean="0"/>
              <a:t>。路加福音 </a:t>
            </a:r>
            <a:r>
              <a:rPr lang="en-US" altLang="zh-CN" sz="2800" b="1" dirty="0" smtClean="0"/>
              <a:t>9:51-19: 28 </a:t>
            </a:r>
            <a:r>
              <a:rPr lang="zh-CN" altLang="en-US" sz="2800" b="1" dirty="0" smtClean="0"/>
              <a:t>所记载，有些属于耶稣在比利亚传道的时期，有些则收录耶稣在各地的教训，但未标明时间地点。</a:t>
            </a:r>
            <a:endParaRPr lang="en-US" altLang="zh-TW" sz="2800" b="1" dirty="0">
              <a:solidFill>
                <a:srgbClr val="808080"/>
              </a:solidFill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1433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0"/>
            <a:ext cx="4926013" cy="6858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0425" name="Freeform 9"/>
          <p:cNvSpPr>
            <a:spLocks noChangeAspect="1"/>
          </p:cNvSpPr>
          <p:nvPr/>
        </p:nvSpPr>
        <p:spPr bwMode="auto">
          <a:xfrm>
            <a:off x="2855913" y="3208338"/>
            <a:ext cx="620712" cy="2354263"/>
          </a:xfrm>
          <a:custGeom>
            <a:avLst/>
            <a:gdLst>
              <a:gd name="T0" fmla="*/ 26 w 391"/>
              <a:gd name="T1" fmla="*/ 116 h 1483"/>
              <a:gd name="T2" fmla="*/ 32 w 391"/>
              <a:gd name="T3" fmla="*/ 7 h 1483"/>
              <a:gd name="T4" fmla="*/ 187 w 391"/>
              <a:gd name="T5" fmla="*/ 0 h 1483"/>
              <a:gd name="T6" fmla="*/ 296 w 391"/>
              <a:gd name="T7" fmla="*/ 7 h 1483"/>
              <a:gd name="T8" fmla="*/ 305 w 391"/>
              <a:gd name="T9" fmla="*/ 81 h 1483"/>
              <a:gd name="T10" fmla="*/ 290 w 391"/>
              <a:gd name="T11" fmla="*/ 255 h 1483"/>
              <a:gd name="T12" fmla="*/ 335 w 391"/>
              <a:gd name="T13" fmla="*/ 335 h 1483"/>
              <a:gd name="T14" fmla="*/ 339 w 391"/>
              <a:gd name="T15" fmla="*/ 452 h 1483"/>
              <a:gd name="T16" fmla="*/ 391 w 391"/>
              <a:gd name="T17" fmla="*/ 626 h 1483"/>
              <a:gd name="T18" fmla="*/ 309 w 391"/>
              <a:gd name="T19" fmla="*/ 780 h 1483"/>
              <a:gd name="T20" fmla="*/ 341 w 391"/>
              <a:gd name="T21" fmla="*/ 947 h 1483"/>
              <a:gd name="T22" fmla="*/ 276 w 391"/>
              <a:gd name="T23" fmla="*/ 1320 h 1483"/>
              <a:gd name="T24" fmla="*/ 212 w 391"/>
              <a:gd name="T25" fmla="*/ 1424 h 1483"/>
              <a:gd name="T26" fmla="*/ 57 w 391"/>
              <a:gd name="T27" fmla="*/ 1483 h 1483"/>
              <a:gd name="T28" fmla="*/ 51 w 391"/>
              <a:gd name="T29" fmla="*/ 1298 h 1483"/>
              <a:gd name="T30" fmla="*/ 60 w 391"/>
              <a:gd name="T31" fmla="*/ 1238 h 1483"/>
              <a:gd name="T32" fmla="*/ 83 w 391"/>
              <a:gd name="T33" fmla="*/ 1143 h 1483"/>
              <a:gd name="T34" fmla="*/ 110 w 391"/>
              <a:gd name="T35" fmla="*/ 1030 h 1483"/>
              <a:gd name="T36" fmla="*/ 32 w 391"/>
              <a:gd name="T37" fmla="*/ 1011 h 1483"/>
              <a:gd name="T38" fmla="*/ 0 w 391"/>
              <a:gd name="T39" fmla="*/ 574 h 1483"/>
              <a:gd name="T40" fmla="*/ 64 w 391"/>
              <a:gd name="T41" fmla="*/ 322 h 1483"/>
              <a:gd name="T42" fmla="*/ 26 w 391"/>
              <a:gd name="T43" fmla="*/ 116 h 1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1" h="1483">
                <a:moveTo>
                  <a:pt x="26" y="116"/>
                </a:moveTo>
                <a:lnTo>
                  <a:pt x="32" y="7"/>
                </a:lnTo>
                <a:lnTo>
                  <a:pt x="187" y="0"/>
                </a:lnTo>
                <a:lnTo>
                  <a:pt x="296" y="7"/>
                </a:lnTo>
                <a:lnTo>
                  <a:pt x="305" y="81"/>
                </a:lnTo>
                <a:lnTo>
                  <a:pt x="290" y="255"/>
                </a:lnTo>
                <a:lnTo>
                  <a:pt x="335" y="335"/>
                </a:lnTo>
                <a:lnTo>
                  <a:pt x="339" y="452"/>
                </a:lnTo>
                <a:lnTo>
                  <a:pt x="391" y="626"/>
                </a:lnTo>
                <a:lnTo>
                  <a:pt x="309" y="780"/>
                </a:lnTo>
                <a:lnTo>
                  <a:pt x="341" y="947"/>
                </a:lnTo>
                <a:lnTo>
                  <a:pt x="276" y="1320"/>
                </a:lnTo>
                <a:lnTo>
                  <a:pt x="212" y="1424"/>
                </a:lnTo>
                <a:lnTo>
                  <a:pt x="57" y="1483"/>
                </a:lnTo>
                <a:lnTo>
                  <a:pt x="51" y="1298"/>
                </a:lnTo>
                <a:lnTo>
                  <a:pt x="60" y="1238"/>
                </a:lnTo>
                <a:lnTo>
                  <a:pt x="83" y="1143"/>
                </a:lnTo>
                <a:lnTo>
                  <a:pt x="110" y="1030"/>
                </a:lnTo>
                <a:lnTo>
                  <a:pt x="32" y="1011"/>
                </a:lnTo>
                <a:lnTo>
                  <a:pt x="0" y="574"/>
                </a:lnTo>
                <a:lnTo>
                  <a:pt x="64" y="322"/>
                </a:lnTo>
                <a:lnTo>
                  <a:pt x="26" y="116"/>
                </a:lnTo>
                <a:close/>
              </a:path>
            </a:pathLst>
          </a:custGeom>
          <a:solidFill>
            <a:srgbClr val="9966FF">
              <a:alpha val="50000"/>
            </a:srgb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endParaRPr kumimoji="1" lang="en-US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0426" name="Freeform 10"/>
          <p:cNvSpPr>
            <a:spLocks noChangeAspect="1"/>
          </p:cNvSpPr>
          <p:nvPr/>
        </p:nvSpPr>
        <p:spPr bwMode="auto">
          <a:xfrm>
            <a:off x="2017713" y="1338263"/>
            <a:ext cx="1058862" cy="1522412"/>
          </a:xfrm>
          <a:custGeom>
            <a:avLst/>
            <a:gdLst>
              <a:gd name="T0" fmla="*/ 0 w 667"/>
              <a:gd name="T1" fmla="*/ 651 h 959"/>
              <a:gd name="T2" fmla="*/ 87 w 667"/>
              <a:gd name="T3" fmla="*/ 593 h 959"/>
              <a:gd name="T4" fmla="*/ 55 w 667"/>
              <a:gd name="T5" fmla="*/ 528 h 959"/>
              <a:gd name="T6" fmla="*/ 139 w 667"/>
              <a:gd name="T7" fmla="*/ 464 h 959"/>
              <a:gd name="T8" fmla="*/ 177 w 667"/>
              <a:gd name="T9" fmla="*/ 284 h 959"/>
              <a:gd name="T10" fmla="*/ 297 w 667"/>
              <a:gd name="T11" fmla="*/ 199 h 959"/>
              <a:gd name="T12" fmla="*/ 345 w 667"/>
              <a:gd name="T13" fmla="*/ 52 h 959"/>
              <a:gd name="T14" fmla="*/ 442 w 667"/>
              <a:gd name="T15" fmla="*/ 0 h 959"/>
              <a:gd name="T16" fmla="*/ 518 w 667"/>
              <a:gd name="T17" fmla="*/ 13 h 959"/>
              <a:gd name="T18" fmla="*/ 582 w 667"/>
              <a:gd name="T19" fmla="*/ 91 h 959"/>
              <a:gd name="T20" fmla="*/ 667 w 667"/>
              <a:gd name="T21" fmla="*/ 187 h 959"/>
              <a:gd name="T22" fmla="*/ 654 w 667"/>
              <a:gd name="T23" fmla="*/ 407 h 959"/>
              <a:gd name="T24" fmla="*/ 570 w 667"/>
              <a:gd name="T25" fmla="*/ 457 h 959"/>
              <a:gd name="T26" fmla="*/ 531 w 667"/>
              <a:gd name="T27" fmla="*/ 503 h 959"/>
              <a:gd name="T28" fmla="*/ 609 w 667"/>
              <a:gd name="T29" fmla="*/ 664 h 959"/>
              <a:gd name="T30" fmla="*/ 582 w 667"/>
              <a:gd name="T31" fmla="*/ 793 h 959"/>
              <a:gd name="T32" fmla="*/ 582 w 667"/>
              <a:gd name="T33" fmla="*/ 883 h 959"/>
              <a:gd name="T34" fmla="*/ 531 w 667"/>
              <a:gd name="T35" fmla="*/ 954 h 959"/>
              <a:gd name="T36" fmla="*/ 477 w 667"/>
              <a:gd name="T37" fmla="*/ 959 h 959"/>
              <a:gd name="T38" fmla="*/ 409 w 667"/>
              <a:gd name="T39" fmla="*/ 877 h 959"/>
              <a:gd name="T40" fmla="*/ 332 w 667"/>
              <a:gd name="T41" fmla="*/ 934 h 959"/>
              <a:gd name="T42" fmla="*/ 305 w 667"/>
              <a:gd name="T43" fmla="*/ 879 h 959"/>
              <a:gd name="T44" fmla="*/ 281 w 667"/>
              <a:gd name="T45" fmla="*/ 767 h 959"/>
              <a:gd name="T46" fmla="*/ 153 w 667"/>
              <a:gd name="T47" fmla="*/ 743 h 959"/>
              <a:gd name="T48" fmla="*/ 0 w 667"/>
              <a:gd name="T49" fmla="*/ 651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67" h="959">
                <a:moveTo>
                  <a:pt x="0" y="651"/>
                </a:moveTo>
                <a:lnTo>
                  <a:pt x="87" y="593"/>
                </a:lnTo>
                <a:lnTo>
                  <a:pt x="55" y="528"/>
                </a:lnTo>
                <a:lnTo>
                  <a:pt x="139" y="464"/>
                </a:lnTo>
                <a:lnTo>
                  <a:pt x="177" y="284"/>
                </a:lnTo>
                <a:lnTo>
                  <a:pt x="297" y="199"/>
                </a:lnTo>
                <a:lnTo>
                  <a:pt x="345" y="52"/>
                </a:lnTo>
                <a:lnTo>
                  <a:pt x="442" y="0"/>
                </a:lnTo>
                <a:lnTo>
                  <a:pt x="518" y="13"/>
                </a:lnTo>
                <a:lnTo>
                  <a:pt x="582" y="91"/>
                </a:lnTo>
                <a:lnTo>
                  <a:pt x="667" y="187"/>
                </a:lnTo>
                <a:lnTo>
                  <a:pt x="654" y="407"/>
                </a:lnTo>
                <a:lnTo>
                  <a:pt x="570" y="457"/>
                </a:lnTo>
                <a:lnTo>
                  <a:pt x="531" y="503"/>
                </a:lnTo>
                <a:lnTo>
                  <a:pt x="609" y="664"/>
                </a:lnTo>
                <a:lnTo>
                  <a:pt x="582" y="793"/>
                </a:lnTo>
                <a:lnTo>
                  <a:pt x="582" y="883"/>
                </a:lnTo>
                <a:lnTo>
                  <a:pt x="531" y="954"/>
                </a:lnTo>
                <a:lnTo>
                  <a:pt x="477" y="959"/>
                </a:lnTo>
                <a:lnTo>
                  <a:pt x="409" y="877"/>
                </a:lnTo>
                <a:lnTo>
                  <a:pt x="332" y="934"/>
                </a:lnTo>
                <a:lnTo>
                  <a:pt x="305" y="879"/>
                </a:lnTo>
                <a:lnTo>
                  <a:pt x="281" y="767"/>
                </a:lnTo>
                <a:lnTo>
                  <a:pt x="153" y="743"/>
                </a:lnTo>
                <a:lnTo>
                  <a:pt x="0" y="651"/>
                </a:lnTo>
                <a:close/>
              </a:path>
            </a:pathLst>
          </a:custGeom>
          <a:solidFill>
            <a:srgbClr val="9966FF">
              <a:alpha val="50000"/>
            </a:srgb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endParaRPr kumimoji="1" lang="en-US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0427" name="Freeform 11"/>
          <p:cNvSpPr>
            <a:spLocks noChangeAspect="1"/>
          </p:cNvSpPr>
          <p:nvPr/>
        </p:nvSpPr>
        <p:spPr bwMode="auto">
          <a:xfrm>
            <a:off x="727075" y="2373314"/>
            <a:ext cx="2235200" cy="3843337"/>
          </a:xfrm>
          <a:custGeom>
            <a:avLst/>
            <a:gdLst>
              <a:gd name="T0" fmla="*/ 550 w 1408"/>
              <a:gd name="T1" fmla="*/ 293 h 2421"/>
              <a:gd name="T2" fmla="*/ 683 w 1408"/>
              <a:gd name="T3" fmla="*/ 279 h 2421"/>
              <a:gd name="T4" fmla="*/ 817 w 1408"/>
              <a:gd name="T5" fmla="*/ 199 h 2421"/>
              <a:gd name="T6" fmla="*/ 760 w 1408"/>
              <a:gd name="T7" fmla="*/ 71 h 2421"/>
              <a:gd name="T8" fmla="*/ 760 w 1408"/>
              <a:gd name="T9" fmla="*/ 21 h 2421"/>
              <a:gd name="T10" fmla="*/ 820 w 1408"/>
              <a:gd name="T11" fmla="*/ 0 h 2421"/>
              <a:gd name="T12" fmla="*/ 960 w 1408"/>
              <a:gd name="T13" fmla="*/ 87 h 2421"/>
              <a:gd name="T14" fmla="*/ 1090 w 1408"/>
              <a:gd name="T15" fmla="*/ 114 h 2421"/>
              <a:gd name="T16" fmla="*/ 1148 w 1408"/>
              <a:gd name="T17" fmla="*/ 315 h 2421"/>
              <a:gd name="T18" fmla="*/ 1129 w 1408"/>
              <a:gd name="T19" fmla="*/ 399 h 2421"/>
              <a:gd name="T20" fmla="*/ 1194 w 1408"/>
              <a:gd name="T21" fmla="*/ 476 h 2421"/>
              <a:gd name="T22" fmla="*/ 1259 w 1408"/>
              <a:gd name="T23" fmla="*/ 631 h 2421"/>
              <a:gd name="T24" fmla="*/ 1369 w 1408"/>
              <a:gd name="T25" fmla="*/ 644 h 2421"/>
              <a:gd name="T26" fmla="*/ 1408 w 1408"/>
              <a:gd name="T27" fmla="*/ 819 h 2421"/>
              <a:gd name="T28" fmla="*/ 1343 w 1408"/>
              <a:gd name="T29" fmla="*/ 1083 h 2421"/>
              <a:gd name="T30" fmla="*/ 1376 w 1408"/>
              <a:gd name="T31" fmla="*/ 1277 h 2421"/>
              <a:gd name="T32" fmla="*/ 1376 w 1408"/>
              <a:gd name="T33" fmla="*/ 1542 h 2421"/>
              <a:gd name="T34" fmla="*/ 1298 w 1408"/>
              <a:gd name="T35" fmla="*/ 1542 h 2421"/>
              <a:gd name="T36" fmla="*/ 1214 w 1408"/>
              <a:gd name="T37" fmla="*/ 1806 h 2421"/>
              <a:gd name="T38" fmla="*/ 1188 w 1408"/>
              <a:gd name="T39" fmla="*/ 2217 h 2421"/>
              <a:gd name="T40" fmla="*/ 1123 w 1408"/>
              <a:gd name="T41" fmla="*/ 2401 h 2421"/>
              <a:gd name="T42" fmla="*/ 1017 w 1408"/>
              <a:gd name="T43" fmla="*/ 2415 h 2421"/>
              <a:gd name="T44" fmla="*/ 870 w 1408"/>
              <a:gd name="T45" fmla="*/ 2401 h 2421"/>
              <a:gd name="T46" fmla="*/ 774 w 1408"/>
              <a:gd name="T47" fmla="*/ 2421 h 2421"/>
              <a:gd name="T48" fmla="*/ 635 w 1408"/>
              <a:gd name="T49" fmla="*/ 2420 h 2421"/>
              <a:gd name="T50" fmla="*/ 496 w 1408"/>
              <a:gd name="T51" fmla="*/ 2409 h 2421"/>
              <a:gd name="T52" fmla="*/ 363 w 1408"/>
              <a:gd name="T53" fmla="*/ 2368 h 2421"/>
              <a:gd name="T54" fmla="*/ 297 w 1408"/>
              <a:gd name="T55" fmla="*/ 2323 h 2421"/>
              <a:gd name="T56" fmla="*/ 0 w 1408"/>
              <a:gd name="T57" fmla="*/ 2158 h 2421"/>
              <a:gd name="T58" fmla="*/ 294 w 1408"/>
              <a:gd name="T59" fmla="*/ 1666 h 2421"/>
              <a:gd name="T60" fmla="*/ 191 w 1408"/>
              <a:gd name="T61" fmla="*/ 1609 h 2421"/>
              <a:gd name="T62" fmla="*/ 135 w 1408"/>
              <a:gd name="T63" fmla="*/ 1535 h 2421"/>
              <a:gd name="T64" fmla="*/ 261 w 1408"/>
              <a:gd name="T65" fmla="*/ 1312 h 2421"/>
              <a:gd name="T66" fmla="*/ 296 w 1408"/>
              <a:gd name="T67" fmla="*/ 1189 h 2421"/>
              <a:gd name="T68" fmla="*/ 345 w 1408"/>
              <a:gd name="T69" fmla="*/ 1069 h 2421"/>
              <a:gd name="T70" fmla="*/ 398 w 1408"/>
              <a:gd name="T71" fmla="*/ 928 h 2421"/>
              <a:gd name="T72" fmla="*/ 478 w 1408"/>
              <a:gd name="T73" fmla="*/ 588 h 2421"/>
              <a:gd name="T74" fmla="*/ 524 w 1408"/>
              <a:gd name="T75" fmla="*/ 372 h 2421"/>
              <a:gd name="T76" fmla="*/ 550 w 1408"/>
              <a:gd name="T77" fmla="*/ 293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08" h="2421">
                <a:moveTo>
                  <a:pt x="550" y="293"/>
                </a:moveTo>
                <a:lnTo>
                  <a:pt x="683" y="279"/>
                </a:lnTo>
                <a:lnTo>
                  <a:pt x="817" y="199"/>
                </a:lnTo>
                <a:lnTo>
                  <a:pt x="760" y="71"/>
                </a:lnTo>
                <a:lnTo>
                  <a:pt x="760" y="21"/>
                </a:lnTo>
                <a:lnTo>
                  <a:pt x="820" y="0"/>
                </a:lnTo>
                <a:lnTo>
                  <a:pt x="960" y="87"/>
                </a:lnTo>
                <a:lnTo>
                  <a:pt x="1090" y="114"/>
                </a:lnTo>
                <a:lnTo>
                  <a:pt x="1148" y="315"/>
                </a:lnTo>
                <a:lnTo>
                  <a:pt x="1129" y="399"/>
                </a:lnTo>
                <a:lnTo>
                  <a:pt x="1194" y="476"/>
                </a:lnTo>
                <a:lnTo>
                  <a:pt x="1259" y="631"/>
                </a:lnTo>
                <a:lnTo>
                  <a:pt x="1369" y="644"/>
                </a:lnTo>
                <a:lnTo>
                  <a:pt x="1408" y="819"/>
                </a:lnTo>
                <a:lnTo>
                  <a:pt x="1343" y="1083"/>
                </a:lnTo>
                <a:lnTo>
                  <a:pt x="1376" y="1277"/>
                </a:lnTo>
                <a:lnTo>
                  <a:pt x="1376" y="1542"/>
                </a:lnTo>
                <a:lnTo>
                  <a:pt x="1298" y="1542"/>
                </a:lnTo>
                <a:lnTo>
                  <a:pt x="1214" y="1806"/>
                </a:lnTo>
                <a:lnTo>
                  <a:pt x="1188" y="2217"/>
                </a:lnTo>
                <a:lnTo>
                  <a:pt x="1123" y="2401"/>
                </a:lnTo>
                <a:lnTo>
                  <a:pt x="1017" y="2415"/>
                </a:lnTo>
                <a:lnTo>
                  <a:pt x="870" y="2401"/>
                </a:lnTo>
                <a:lnTo>
                  <a:pt x="774" y="2421"/>
                </a:lnTo>
                <a:lnTo>
                  <a:pt x="635" y="2420"/>
                </a:lnTo>
                <a:lnTo>
                  <a:pt x="496" y="2409"/>
                </a:lnTo>
                <a:lnTo>
                  <a:pt x="363" y="2368"/>
                </a:lnTo>
                <a:lnTo>
                  <a:pt x="297" y="2323"/>
                </a:lnTo>
                <a:lnTo>
                  <a:pt x="0" y="2158"/>
                </a:lnTo>
                <a:lnTo>
                  <a:pt x="294" y="1666"/>
                </a:lnTo>
                <a:lnTo>
                  <a:pt x="191" y="1609"/>
                </a:lnTo>
                <a:lnTo>
                  <a:pt x="135" y="1535"/>
                </a:lnTo>
                <a:lnTo>
                  <a:pt x="261" y="1312"/>
                </a:lnTo>
                <a:lnTo>
                  <a:pt x="296" y="1189"/>
                </a:lnTo>
                <a:lnTo>
                  <a:pt x="345" y="1069"/>
                </a:lnTo>
                <a:lnTo>
                  <a:pt x="398" y="928"/>
                </a:lnTo>
                <a:lnTo>
                  <a:pt x="478" y="588"/>
                </a:lnTo>
                <a:lnTo>
                  <a:pt x="524" y="372"/>
                </a:lnTo>
                <a:lnTo>
                  <a:pt x="550" y="293"/>
                </a:lnTo>
                <a:close/>
              </a:path>
            </a:pathLst>
          </a:custGeom>
          <a:solidFill>
            <a:srgbClr val="FF0066">
              <a:alpha val="30000"/>
            </a:srgbClr>
          </a:solidFill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endParaRPr kumimoji="1" lang="en-US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0428" name="Freeform 12"/>
          <p:cNvSpPr>
            <a:spLocks noChangeAspect="1"/>
          </p:cNvSpPr>
          <p:nvPr/>
        </p:nvSpPr>
        <p:spPr bwMode="auto">
          <a:xfrm>
            <a:off x="2844802" y="2420939"/>
            <a:ext cx="163513" cy="2397125"/>
          </a:xfrm>
          <a:custGeom>
            <a:avLst/>
            <a:gdLst>
              <a:gd name="T0" fmla="*/ 97 w 103"/>
              <a:gd name="T1" fmla="*/ 0 h 1510"/>
              <a:gd name="T2" fmla="*/ 75 w 103"/>
              <a:gd name="T3" fmla="*/ 72 h 1510"/>
              <a:gd name="T4" fmla="*/ 88 w 103"/>
              <a:gd name="T5" fmla="*/ 118 h 1510"/>
              <a:gd name="T6" fmla="*/ 75 w 103"/>
              <a:gd name="T7" fmla="*/ 141 h 1510"/>
              <a:gd name="T8" fmla="*/ 91 w 103"/>
              <a:gd name="T9" fmla="*/ 195 h 1510"/>
              <a:gd name="T10" fmla="*/ 100 w 103"/>
              <a:gd name="T11" fmla="*/ 264 h 1510"/>
              <a:gd name="T12" fmla="*/ 75 w 103"/>
              <a:gd name="T13" fmla="*/ 283 h 1510"/>
              <a:gd name="T14" fmla="*/ 72 w 103"/>
              <a:gd name="T15" fmla="*/ 323 h 1510"/>
              <a:gd name="T16" fmla="*/ 91 w 103"/>
              <a:gd name="T17" fmla="*/ 371 h 1510"/>
              <a:gd name="T18" fmla="*/ 69 w 103"/>
              <a:gd name="T19" fmla="*/ 474 h 1510"/>
              <a:gd name="T20" fmla="*/ 67 w 103"/>
              <a:gd name="T21" fmla="*/ 525 h 1510"/>
              <a:gd name="T22" fmla="*/ 66 w 103"/>
              <a:gd name="T23" fmla="*/ 640 h 1510"/>
              <a:gd name="T24" fmla="*/ 80 w 103"/>
              <a:gd name="T25" fmla="*/ 807 h 1510"/>
              <a:gd name="T26" fmla="*/ 8 w 103"/>
              <a:gd name="T27" fmla="*/ 1057 h 1510"/>
              <a:gd name="T28" fmla="*/ 33 w 103"/>
              <a:gd name="T29" fmla="*/ 1167 h 1510"/>
              <a:gd name="T30" fmla="*/ 51 w 103"/>
              <a:gd name="T31" fmla="*/ 1239 h 1510"/>
              <a:gd name="T32" fmla="*/ 24 w 103"/>
              <a:gd name="T33" fmla="*/ 1287 h 1510"/>
              <a:gd name="T34" fmla="*/ 62 w 103"/>
              <a:gd name="T35" fmla="*/ 1510 h 1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3" h="1510">
                <a:moveTo>
                  <a:pt x="97" y="0"/>
                </a:moveTo>
                <a:cubicBezTo>
                  <a:pt x="93" y="12"/>
                  <a:pt x="76" y="52"/>
                  <a:pt x="75" y="72"/>
                </a:cubicBezTo>
                <a:cubicBezTo>
                  <a:pt x="74" y="92"/>
                  <a:pt x="88" y="107"/>
                  <a:pt x="88" y="118"/>
                </a:cubicBezTo>
                <a:cubicBezTo>
                  <a:pt x="88" y="129"/>
                  <a:pt x="75" y="128"/>
                  <a:pt x="75" y="141"/>
                </a:cubicBezTo>
                <a:cubicBezTo>
                  <a:pt x="75" y="154"/>
                  <a:pt x="87" y="175"/>
                  <a:pt x="91" y="195"/>
                </a:cubicBezTo>
                <a:cubicBezTo>
                  <a:pt x="95" y="215"/>
                  <a:pt x="103" y="249"/>
                  <a:pt x="100" y="264"/>
                </a:cubicBezTo>
                <a:cubicBezTo>
                  <a:pt x="97" y="279"/>
                  <a:pt x="80" y="273"/>
                  <a:pt x="75" y="283"/>
                </a:cubicBezTo>
                <a:cubicBezTo>
                  <a:pt x="70" y="293"/>
                  <a:pt x="69" y="308"/>
                  <a:pt x="72" y="323"/>
                </a:cubicBezTo>
                <a:cubicBezTo>
                  <a:pt x="75" y="338"/>
                  <a:pt x="91" y="346"/>
                  <a:pt x="91" y="371"/>
                </a:cubicBezTo>
                <a:cubicBezTo>
                  <a:pt x="91" y="396"/>
                  <a:pt x="73" y="448"/>
                  <a:pt x="69" y="474"/>
                </a:cubicBezTo>
                <a:cubicBezTo>
                  <a:pt x="65" y="500"/>
                  <a:pt x="68" y="497"/>
                  <a:pt x="67" y="525"/>
                </a:cubicBezTo>
                <a:cubicBezTo>
                  <a:pt x="66" y="553"/>
                  <a:pt x="64" y="593"/>
                  <a:pt x="66" y="640"/>
                </a:cubicBezTo>
                <a:cubicBezTo>
                  <a:pt x="68" y="687"/>
                  <a:pt x="90" y="738"/>
                  <a:pt x="80" y="807"/>
                </a:cubicBezTo>
                <a:cubicBezTo>
                  <a:pt x="70" y="876"/>
                  <a:pt x="16" y="997"/>
                  <a:pt x="8" y="1057"/>
                </a:cubicBezTo>
                <a:cubicBezTo>
                  <a:pt x="0" y="1117"/>
                  <a:pt x="26" y="1137"/>
                  <a:pt x="33" y="1167"/>
                </a:cubicBezTo>
                <a:cubicBezTo>
                  <a:pt x="40" y="1197"/>
                  <a:pt x="52" y="1219"/>
                  <a:pt x="51" y="1239"/>
                </a:cubicBezTo>
                <a:cubicBezTo>
                  <a:pt x="50" y="1259"/>
                  <a:pt x="22" y="1242"/>
                  <a:pt x="24" y="1287"/>
                </a:cubicBezTo>
                <a:cubicBezTo>
                  <a:pt x="26" y="1332"/>
                  <a:pt x="54" y="1464"/>
                  <a:pt x="62" y="1510"/>
                </a:cubicBezTo>
              </a:path>
            </a:pathLst>
          </a:custGeom>
          <a:noFill/>
          <a:ln w="28575" cmpd="sng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kumimoji="1" lang="en-US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0429" name="Rectangle 13"/>
          <p:cNvSpPr>
            <a:spLocks noChangeAspect="1" noChangeArrowheads="1"/>
          </p:cNvSpPr>
          <p:nvPr/>
        </p:nvSpPr>
        <p:spPr bwMode="auto">
          <a:xfrm>
            <a:off x="1592263" y="3429001"/>
            <a:ext cx="1210588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zh-TW" altLang="en-US" sz="2000" dirty="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撒玛利亚</a:t>
            </a:r>
          </a:p>
        </p:txBody>
      </p:sp>
      <p:sp>
        <p:nvSpPr>
          <p:cNvPr id="60430" name="Rectangle 14"/>
          <p:cNvSpPr>
            <a:spLocks noChangeAspect="1" noChangeArrowheads="1"/>
          </p:cNvSpPr>
          <p:nvPr/>
        </p:nvSpPr>
        <p:spPr bwMode="auto">
          <a:xfrm>
            <a:off x="2443163" y="1557340"/>
            <a:ext cx="441146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zh-TW" altLang="en-US" sz="2000" dirty="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加</a:t>
            </a:r>
          </a:p>
          <a:p>
            <a:pPr algn="ctr" eaLnBrk="1" hangingPunct="1"/>
            <a:r>
              <a:rPr kumimoji="1" lang="zh-TW" altLang="en-US" sz="2000" dirty="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利</a:t>
            </a:r>
          </a:p>
          <a:p>
            <a:pPr algn="ctr" eaLnBrk="1" hangingPunct="1"/>
            <a:r>
              <a:rPr kumimoji="1" lang="zh-TW" altLang="en-US" sz="2000" dirty="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利</a:t>
            </a:r>
          </a:p>
        </p:txBody>
      </p:sp>
      <p:sp>
        <p:nvSpPr>
          <p:cNvPr id="60431" name="Freeform 15"/>
          <p:cNvSpPr>
            <a:spLocks noChangeAspect="1"/>
          </p:cNvSpPr>
          <p:nvPr/>
        </p:nvSpPr>
        <p:spPr bwMode="auto">
          <a:xfrm>
            <a:off x="2878138" y="1974851"/>
            <a:ext cx="271462" cy="484188"/>
          </a:xfrm>
          <a:custGeom>
            <a:avLst/>
            <a:gdLst>
              <a:gd name="T0" fmla="*/ 33 w 171"/>
              <a:gd name="T1" fmla="*/ 48 h 305"/>
              <a:gd name="T2" fmla="*/ 0 w 171"/>
              <a:gd name="T3" fmla="*/ 95 h 305"/>
              <a:gd name="T4" fmla="*/ 5 w 171"/>
              <a:gd name="T5" fmla="*/ 144 h 305"/>
              <a:gd name="T6" fmla="*/ 21 w 171"/>
              <a:gd name="T7" fmla="*/ 180 h 305"/>
              <a:gd name="T8" fmla="*/ 40 w 171"/>
              <a:gd name="T9" fmla="*/ 216 h 305"/>
              <a:gd name="T10" fmla="*/ 57 w 171"/>
              <a:gd name="T11" fmla="*/ 231 h 305"/>
              <a:gd name="T12" fmla="*/ 61 w 171"/>
              <a:gd name="T13" fmla="*/ 262 h 305"/>
              <a:gd name="T14" fmla="*/ 66 w 171"/>
              <a:gd name="T15" fmla="*/ 295 h 305"/>
              <a:gd name="T16" fmla="*/ 94 w 171"/>
              <a:gd name="T17" fmla="*/ 305 h 305"/>
              <a:gd name="T18" fmla="*/ 118 w 171"/>
              <a:gd name="T19" fmla="*/ 298 h 305"/>
              <a:gd name="T20" fmla="*/ 166 w 171"/>
              <a:gd name="T21" fmla="*/ 214 h 305"/>
              <a:gd name="T22" fmla="*/ 154 w 171"/>
              <a:gd name="T23" fmla="*/ 185 h 305"/>
              <a:gd name="T24" fmla="*/ 163 w 171"/>
              <a:gd name="T25" fmla="*/ 137 h 305"/>
              <a:gd name="T26" fmla="*/ 171 w 171"/>
              <a:gd name="T27" fmla="*/ 87 h 305"/>
              <a:gd name="T28" fmla="*/ 166 w 171"/>
              <a:gd name="T29" fmla="*/ 56 h 305"/>
              <a:gd name="T30" fmla="*/ 125 w 171"/>
              <a:gd name="T31" fmla="*/ 0 h 305"/>
              <a:gd name="T32" fmla="*/ 101 w 171"/>
              <a:gd name="T33" fmla="*/ 21 h 305"/>
              <a:gd name="T34" fmla="*/ 75 w 171"/>
              <a:gd name="T35" fmla="*/ 21 h 305"/>
              <a:gd name="T36" fmla="*/ 33 w 171"/>
              <a:gd name="T37" fmla="*/ 48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71" h="305">
                <a:moveTo>
                  <a:pt x="33" y="48"/>
                </a:moveTo>
                <a:lnTo>
                  <a:pt x="0" y="95"/>
                </a:lnTo>
                <a:lnTo>
                  <a:pt x="5" y="144"/>
                </a:lnTo>
                <a:lnTo>
                  <a:pt x="21" y="180"/>
                </a:lnTo>
                <a:lnTo>
                  <a:pt x="40" y="216"/>
                </a:lnTo>
                <a:lnTo>
                  <a:pt x="57" y="231"/>
                </a:lnTo>
                <a:lnTo>
                  <a:pt x="61" y="262"/>
                </a:lnTo>
                <a:lnTo>
                  <a:pt x="66" y="295"/>
                </a:lnTo>
                <a:lnTo>
                  <a:pt x="94" y="305"/>
                </a:lnTo>
                <a:lnTo>
                  <a:pt x="118" y="298"/>
                </a:lnTo>
                <a:lnTo>
                  <a:pt x="166" y="214"/>
                </a:lnTo>
                <a:lnTo>
                  <a:pt x="154" y="185"/>
                </a:lnTo>
                <a:lnTo>
                  <a:pt x="163" y="137"/>
                </a:lnTo>
                <a:lnTo>
                  <a:pt x="171" y="87"/>
                </a:lnTo>
                <a:lnTo>
                  <a:pt x="166" y="56"/>
                </a:lnTo>
                <a:lnTo>
                  <a:pt x="125" y="0"/>
                </a:lnTo>
                <a:lnTo>
                  <a:pt x="101" y="21"/>
                </a:lnTo>
                <a:lnTo>
                  <a:pt x="75" y="21"/>
                </a:lnTo>
                <a:lnTo>
                  <a:pt x="33" y="48"/>
                </a:lnTo>
                <a:close/>
              </a:path>
            </a:pathLst>
          </a:custGeom>
          <a:solidFill>
            <a:srgbClr val="336699">
              <a:alpha val="80000"/>
            </a:srgb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1" lang="en-US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0432" name="Rectangle 16"/>
          <p:cNvSpPr>
            <a:spLocks noChangeAspect="1" noChangeArrowheads="1"/>
          </p:cNvSpPr>
          <p:nvPr/>
        </p:nvSpPr>
        <p:spPr bwMode="auto">
          <a:xfrm>
            <a:off x="1527176" y="5013325"/>
            <a:ext cx="697627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zh-TW" altLang="en-US" sz="200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犹太</a:t>
            </a:r>
          </a:p>
        </p:txBody>
      </p:sp>
      <p:sp>
        <p:nvSpPr>
          <p:cNvPr id="60433" name="AutoShape 17"/>
          <p:cNvSpPr>
            <a:spLocks noChangeAspect="1" noChangeArrowheads="1"/>
          </p:cNvSpPr>
          <p:nvPr/>
        </p:nvSpPr>
        <p:spPr bwMode="auto">
          <a:xfrm>
            <a:off x="827090" y="4437063"/>
            <a:ext cx="1131887" cy="385763"/>
          </a:xfrm>
          <a:prstGeom prst="wedgeRectCallout">
            <a:avLst>
              <a:gd name="adj1" fmla="val 71176"/>
              <a:gd name="adj2" fmla="val 3642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kumimoji="1" lang="zh-TW" altLang="en-US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耶路撒冷</a:t>
            </a:r>
          </a:p>
        </p:txBody>
      </p:sp>
      <p:sp>
        <p:nvSpPr>
          <p:cNvPr id="60434" name="Oval 18"/>
          <p:cNvSpPr>
            <a:spLocks noChangeAspect="1" noChangeArrowheads="1"/>
          </p:cNvSpPr>
          <p:nvPr/>
        </p:nvSpPr>
        <p:spPr bwMode="auto">
          <a:xfrm>
            <a:off x="2208213" y="4733925"/>
            <a:ext cx="95250" cy="95251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CN" altLang="zh-CN">
              <a:solidFill>
                <a:srgbClr val="000000"/>
              </a:solidFill>
            </a:endParaRPr>
          </a:p>
        </p:txBody>
      </p:sp>
      <p:sp>
        <p:nvSpPr>
          <p:cNvPr id="60435" name="Rectangle 19"/>
          <p:cNvSpPr>
            <a:spLocks noChangeAspect="1" noChangeArrowheads="1"/>
          </p:cNvSpPr>
          <p:nvPr/>
        </p:nvSpPr>
        <p:spPr bwMode="auto">
          <a:xfrm>
            <a:off x="2954338" y="3429002"/>
            <a:ext cx="441146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zh-TW" altLang="en-US" sz="2000" dirty="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比</a:t>
            </a:r>
          </a:p>
          <a:p>
            <a:pPr algn="ctr" eaLnBrk="1" hangingPunct="1"/>
            <a:r>
              <a:rPr kumimoji="1" lang="zh-TW" altLang="en-US" sz="2000" dirty="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利</a:t>
            </a:r>
          </a:p>
          <a:p>
            <a:pPr algn="ctr" eaLnBrk="1" hangingPunct="1"/>
            <a:r>
              <a:rPr kumimoji="1" lang="zh-TW" altLang="en-US" sz="2000" dirty="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亚</a:t>
            </a:r>
          </a:p>
        </p:txBody>
      </p:sp>
      <p:sp>
        <p:nvSpPr>
          <p:cNvPr id="60437" name="Freeform 21"/>
          <p:cNvSpPr>
            <a:spLocks noChangeAspect="1"/>
          </p:cNvSpPr>
          <p:nvPr/>
        </p:nvSpPr>
        <p:spPr bwMode="auto">
          <a:xfrm>
            <a:off x="2513013" y="4783139"/>
            <a:ext cx="512762" cy="1804987"/>
          </a:xfrm>
          <a:custGeom>
            <a:avLst/>
            <a:gdLst>
              <a:gd name="T0" fmla="*/ 169 w 323"/>
              <a:gd name="T1" fmla="*/ 29 h 1137"/>
              <a:gd name="T2" fmla="*/ 131 w 323"/>
              <a:gd name="T3" fmla="*/ 102 h 1137"/>
              <a:gd name="T4" fmla="*/ 121 w 323"/>
              <a:gd name="T5" fmla="*/ 159 h 1137"/>
              <a:gd name="T6" fmla="*/ 98 w 323"/>
              <a:gd name="T7" fmla="*/ 193 h 1137"/>
              <a:gd name="T8" fmla="*/ 68 w 323"/>
              <a:gd name="T9" fmla="*/ 258 h 1137"/>
              <a:gd name="T10" fmla="*/ 79 w 323"/>
              <a:gd name="T11" fmla="*/ 319 h 1137"/>
              <a:gd name="T12" fmla="*/ 45 w 323"/>
              <a:gd name="T13" fmla="*/ 399 h 1137"/>
              <a:gd name="T14" fmla="*/ 61 w 323"/>
              <a:gd name="T15" fmla="*/ 461 h 1137"/>
              <a:gd name="T16" fmla="*/ 60 w 323"/>
              <a:gd name="T17" fmla="*/ 496 h 1137"/>
              <a:gd name="T18" fmla="*/ 32 w 323"/>
              <a:gd name="T19" fmla="*/ 549 h 1137"/>
              <a:gd name="T20" fmla="*/ 45 w 323"/>
              <a:gd name="T21" fmla="*/ 580 h 1137"/>
              <a:gd name="T22" fmla="*/ 31 w 323"/>
              <a:gd name="T23" fmla="*/ 606 h 1137"/>
              <a:gd name="T24" fmla="*/ 43 w 323"/>
              <a:gd name="T25" fmla="*/ 628 h 1137"/>
              <a:gd name="T26" fmla="*/ 51 w 323"/>
              <a:gd name="T27" fmla="*/ 671 h 1137"/>
              <a:gd name="T28" fmla="*/ 33 w 323"/>
              <a:gd name="T29" fmla="*/ 730 h 1137"/>
              <a:gd name="T30" fmla="*/ 39 w 323"/>
              <a:gd name="T31" fmla="*/ 757 h 1137"/>
              <a:gd name="T32" fmla="*/ 7 w 323"/>
              <a:gd name="T33" fmla="*/ 834 h 1137"/>
              <a:gd name="T34" fmla="*/ 0 w 323"/>
              <a:gd name="T35" fmla="*/ 859 h 1137"/>
              <a:gd name="T36" fmla="*/ 8 w 323"/>
              <a:gd name="T37" fmla="*/ 893 h 1137"/>
              <a:gd name="T38" fmla="*/ 14 w 323"/>
              <a:gd name="T39" fmla="*/ 966 h 1137"/>
              <a:gd name="T40" fmla="*/ 38 w 323"/>
              <a:gd name="T41" fmla="*/ 985 h 1137"/>
              <a:gd name="T42" fmla="*/ 42 w 323"/>
              <a:gd name="T43" fmla="*/ 1092 h 1137"/>
              <a:gd name="T44" fmla="*/ 77 w 323"/>
              <a:gd name="T45" fmla="*/ 1137 h 1137"/>
              <a:gd name="T46" fmla="*/ 140 w 323"/>
              <a:gd name="T47" fmla="*/ 1108 h 1137"/>
              <a:gd name="T48" fmla="*/ 183 w 323"/>
              <a:gd name="T49" fmla="*/ 1089 h 1137"/>
              <a:gd name="T50" fmla="*/ 219 w 323"/>
              <a:gd name="T51" fmla="*/ 1033 h 1137"/>
              <a:gd name="T52" fmla="*/ 197 w 323"/>
              <a:gd name="T53" fmla="*/ 1019 h 1137"/>
              <a:gd name="T54" fmla="*/ 200 w 323"/>
              <a:gd name="T55" fmla="*/ 985 h 1137"/>
              <a:gd name="T56" fmla="*/ 223 w 323"/>
              <a:gd name="T57" fmla="*/ 971 h 1137"/>
              <a:gd name="T58" fmla="*/ 223 w 323"/>
              <a:gd name="T59" fmla="*/ 925 h 1137"/>
              <a:gd name="T60" fmla="*/ 212 w 323"/>
              <a:gd name="T61" fmla="*/ 892 h 1137"/>
              <a:gd name="T62" fmla="*/ 168 w 323"/>
              <a:gd name="T63" fmla="*/ 888 h 1137"/>
              <a:gd name="T64" fmla="*/ 125 w 323"/>
              <a:gd name="T65" fmla="*/ 856 h 1137"/>
              <a:gd name="T66" fmla="*/ 108 w 323"/>
              <a:gd name="T67" fmla="*/ 825 h 1137"/>
              <a:gd name="T68" fmla="*/ 83 w 323"/>
              <a:gd name="T69" fmla="*/ 819 h 1137"/>
              <a:gd name="T70" fmla="*/ 94 w 323"/>
              <a:gd name="T71" fmla="*/ 780 h 1137"/>
              <a:gd name="T72" fmla="*/ 139 w 323"/>
              <a:gd name="T73" fmla="*/ 744 h 1137"/>
              <a:gd name="T74" fmla="*/ 187 w 323"/>
              <a:gd name="T75" fmla="*/ 663 h 1137"/>
              <a:gd name="T76" fmla="*/ 195 w 323"/>
              <a:gd name="T77" fmla="*/ 672 h 1137"/>
              <a:gd name="T78" fmla="*/ 184 w 323"/>
              <a:gd name="T79" fmla="*/ 764 h 1137"/>
              <a:gd name="T80" fmla="*/ 213 w 323"/>
              <a:gd name="T81" fmla="*/ 764 h 1137"/>
              <a:gd name="T82" fmla="*/ 222 w 323"/>
              <a:gd name="T83" fmla="*/ 731 h 1137"/>
              <a:gd name="T84" fmla="*/ 242 w 323"/>
              <a:gd name="T85" fmla="*/ 721 h 1137"/>
              <a:gd name="T86" fmla="*/ 262 w 323"/>
              <a:gd name="T87" fmla="*/ 583 h 1137"/>
              <a:gd name="T88" fmla="*/ 294 w 323"/>
              <a:gd name="T89" fmla="*/ 480 h 1137"/>
              <a:gd name="T90" fmla="*/ 273 w 323"/>
              <a:gd name="T91" fmla="*/ 432 h 1137"/>
              <a:gd name="T92" fmla="*/ 268 w 323"/>
              <a:gd name="T93" fmla="*/ 300 h 1137"/>
              <a:gd name="T94" fmla="*/ 279 w 323"/>
              <a:gd name="T95" fmla="*/ 280 h 1137"/>
              <a:gd name="T96" fmla="*/ 276 w 323"/>
              <a:gd name="T97" fmla="*/ 241 h 1137"/>
              <a:gd name="T98" fmla="*/ 294 w 323"/>
              <a:gd name="T99" fmla="*/ 229 h 1137"/>
              <a:gd name="T100" fmla="*/ 295 w 323"/>
              <a:gd name="T101" fmla="*/ 147 h 1137"/>
              <a:gd name="T102" fmla="*/ 323 w 323"/>
              <a:gd name="T103" fmla="*/ 46 h 1137"/>
              <a:gd name="T104" fmla="*/ 295 w 323"/>
              <a:gd name="T105" fmla="*/ 16 h 1137"/>
              <a:gd name="T106" fmla="*/ 255 w 323"/>
              <a:gd name="T107" fmla="*/ 0 h 1137"/>
              <a:gd name="T108" fmla="*/ 203 w 323"/>
              <a:gd name="T109" fmla="*/ 6 h 1137"/>
              <a:gd name="T110" fmla="*/ 169 w 323"/>
              <a:gd name="T111" fmla="*/ 29 h 1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3" h="1137">
                <a:moveTo>
                  <a:pt x="169" y="29"/>
                </a:moveTo>
                <a:lnTo>
                  <a:pt x="131" y="102"/>
                </a:lnTo>
                <a:lnTo>
                  <a:pt x="121" y="159"/>
                </a:lnTo>
                <a:lnTo>
                  <a:pt x="98" y="193"/>
                </a:lnTo>
                <a:lnTo>
                  <a:pt x="68" y="258"/>
                </a:lnTo>
                <a:lnTo>
                  <a:pt x="79" y="319"/>
                </a:lnTo>
                <a:lnTo>
                  <a:pt x="45" y="399"/>
                </a:lnTo>
                <a:lnTo>
                  <a:pt x="61" y="461"/>
                </a:lnTo>
                <a:lnTo>
                  <a:pt x="60" y="496"/>
                </a:lnTo>
                <a:lnTo>
                  <a:pt x="32" y="549"/>
                </a:lnTo>
                <a:lnTo>
                  <a:pt x="45" y="580"/>
                </a:lnTo>
                <a:lnTo>
                  <a:pt x="31" y="606"/>
                </a:lnTo>
                <a:lnTo>
                  <a:pt x="43" y="628"/>
                </a:lnTo>
                <a:lnTo>
                  <a:pt x="51" y="671"/>
                </a:lnTo>
                <a:lnTo>
                  <a:pt x="33" y="730"/>
                </a:lnTo>
                <a:lnTo>
                  <a:pt x="39" y="757"/>
                </a:lnTo>
                <a:lnTo>
                  <a:pt x="7" y="834"/>
                </a:lnTo>
                <a:lnTo>
                  <a:pt x="0" y="859"/>
                </a:lnTo>
                <a:lnTo>
                  <a:pt x="8" y="893"/>
                </a:lnTo>
                <a:lnTo>
                  <a:pt x="14" y="966"/>
                </a:lnTo>
                <a:lnTo>
                  <a:pt x="38" y="985"/>
                </a:lnTo>
                <a:lnTo>
                  <a:pt x="42" y="1092"/>
                </a:lnTo>
                <a:lnTo>
                  <a:pt x="77" y="1137"/>
                </a:lnTo>
                <a:lnTo>
                  <a:pt x="140" y="1108"/>
                </a:lnTo>
                <a:lnTo>
                  <a:pt x="183" y="1089"/>
                </a:lnTo>
                <a:lnTo>
                  <a:pt x="219" y="1033"/>
                </a:lnTo>
                <a:lnTo>
                  <a:pt x="197" y="1019"/>
                </a:lnTo>
                <a:lnTo>
                  <a:pt x="200" y="985"/>
                </a:lnTo>
                <a:lnTo>
                  <a:pt x="223" y="971"/>
                </a:lnTo>
                <a:lnTo>
                  <a:pt x="223" y="925"/>
                </a:lnTo>
                <a:lnTo>
                  <a:pt x="212" y="892"/>
                </a:lnTo>
                <a:lnTo>
                  <a:pt x="168" y="888"/>
                </a:lnTo>
                <a:lnTo>
                  <a:pt x="125" y="856"/>
                </a:lnTo>
                <a:lnTo>
                  <a:pt x="108" y="825"/>
                </a:lnTo>
                <a:lnTo>
                  <a:pt x="83" y="819"/>
                </a:lnTo>
                <a:lnTo>
                  <a:pt x="94" y="780"/>
                </a:lnTo>
                <a:lnTo>
                  <a:pt x="139" y="744"/>
                </a:lnTo>
                <a:lnTo>
                  <a:pt x="187" y="663"/>
                </a:lnTo>
                <a:lnTo>
                  <a:pt x="195" y="672"/>
                </a:lnTo>
                <a:lnTo>
                  <a:pt x="184" y="764"/>
                </a:lnTo>
                <a:lnTo>
                  <a:pt x="213" y="764"/>
                </a:lnTo>
                <a:lnTo>
                  <a:pt x="222" y="731"/>
                </a:lnTo>
                <a:lnTo>
                  <a:pt x="242" y="721"/>
                </a:lnTo>
                <a:lnTo>
                  <a:pt x="262" y="583"/>
                </a:lnTo>
                <a:lnTo>
                  <a:pt x="294" y="480"/>
                </a:lnTo>
                <a:lnTo>
                  <a:pt x="273" y="432"/>
                </a:lnTo>
                <a:lnTo>
                  <a:pt x="268" y="300"/>
                </a:lnTo>
                <a:lnTo>
                  <a:pt x="279" y="280"/>
                </a:lnTo>
                <a:lnTo>
                  <a:pt x="276" y="241"/>
                </a:lnTo>
                <a:lnTo>
                  <a:pt x="294" y="229"/>
                </a:lnTo>
                <a:lnTo>
                  <a:pt x="295" y="147"/>
                </a:lnTo>
                <a:lnTo>
                  <a:pt x="323" y="46"/>
                </a:lnTo>
                <a:lnTo>
                  <a:pt x="295" y="16"/>
                </a:lnTo>
                <a:lnTo>
                  <a:pt x="255" y="0"/>
                </a:lnTo>
                <a:lnTo>
                  <a:pt x="203" y="6"/>
                </a:lnTo>
                <a:lnTo>
                  <a:pt x="169" y="29"/>
                </a:lnTo>
                <a:close/>
              </a:path>
            </a:pathLst>
          </a:custGeom>
          <a:solidFill>
            <a:srgbClr val="336699">
              <a:alpha val="80000"/>
            </a:srgb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1" lang="en-US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0438" name="Freeform 22"/>
          <p:cNvSpPr>
            <a:spLocks/>
          </p:cNvSpPr>
          <p:nvPr/>
        </p:nvSpPr>
        <p:spPr bwMode="auto">
          <a:xfrm>
            <a:off x="3027365" y="1504951"/>
            <a:ext cx="104775" cy="114300"/>
          </a:xfrm>
          <a:custGeom>
            <a:avLst/>
            <a:gdLst>
              <a:gd name="T0" fmla="*/ 1 w 66"/>
              <a:gd name="T1" fmla="*/ 17 h 72"/>
              <a:gd name="T2" fmla="*/ 26 w 66"/>
              <a:gd name="T3" fmla="*/ 0 h 72"/>
              <a:gd name="T4" fmla="*/ 47 w 66"/>
              <a:gd name="T5" fmla="*/ 0 h 72"/>
              <a:gd name="T6" fmla="*/ 60 w 66"/>
              <a:gd name="T7" fmla="*/ 8 h 72"/>
              <a:gd name="T8" fmla="*/ 66 w 66"/>
              <a:gd name="T9" fmla="*/ 24 h 72"/>
              <a:gd name="T10" fmla="*/ 57 w 66"/>
              <a:gd name="T11" fmla="*/ 42 h 72"/>
              <a:gd name="T12" fmla="*/ 61 w 66"/>
              <a:gd name="T13" fmla="*/ 60 h 72"/>
              <a:gd name="T14" fmla="*/ 50 w 66"/>
              <a:gd name="T15" fmla="*/ 72 h 72"/>
              <a:gd name="T16" fmla="*/ 36 w 66"/>
              <a:gd name="T17" fmla="*/ 50 h 72"/>
              <a:gd name="T18" fmla="*/ 11 w 66"/>
              <a:gd name="T19" fmla="*/ 38 h 72"/>
              <a:gd name="T20" fmla="*/ 0 w 66"/>
              <a:gd name="T21" fmla="*/ 28 h 72"/>
              <a:gd name="T22" fmla="*/ 1 w 66"/>
              <a:gd name="T23" fmla="*/ 17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6" h="72">
                <a:moveTo>
                  <a:pt x="1" y="17"/>
                </a:moveTo>
                <a:lnTo>
                  <a:pt x="26" y="0"/>
                </a:lnTo>
                <a:lnTo>
                  <a:pt x="47" y="0"/>
                </a:lnTo>
                <a:lnTo>
                  <a:pt x="60" y="8"/>
                </a:lnTo>
                <a:lnTo>
                  <a:pt x="66" y="24"/>
                </a:lnTo>
                <a:lnTo>
                  <a:pt x="57" y="42"/>
                </a:lnTo>
                <a:lnTo>
                  <a:pt x="61" y="60"/>
                </a:lnTo>
                <a:lnTo>
                  <a:pt x="50" y="72"/>
                </a:lnTo>
                <a:lnTo>
                  <a:pt x="36" y="50"/>
                </a:lnTo>
                <a:lnTo>
                  <a:pt x="11" y="38"/>
                </a:lnTo>
                <a:lnTo>
                  <a:pt x="0" y="28"/>
                </a:lnTo>
                <a:lnTo>
                  <a:pt x="1" y="17"/>
                </a:lnTo>
                <a:close/>
              </a:path>
            </a:pathLst>
          </a:custGeom>
          <a:solidFill>
            <a:srgbClr val="336699">
              <a:alpha val="80000"/>
            </a:srgb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1" lang="en-US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0439" name="AutoShape 23"/>
          <p:cNvSpPr>
            <a:spLocks noChangeAspect="1" noChangeArrowheads="1"/>
          </p:cNvSpPr>
          <p:nvPr/>
        </p:nvSpPr>
        <p:spPr bwMode="auto">
          <a:xfrm>
            <a:off x="1247775" y="2208213"/>
            <a:ext cx="915988" cy="385763"/>
          </a:xfrm>
          <a:prstGeom prst="wedgeRectCallout">
            <a:avLst>
              <a:gd name="adj1" fmla="val 69931"/>
              <a:gd name="adj2" fmla="val 1749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kumimoji="1" lang="zh-TW" altLang="en-US" dirty="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拿撒勒</a:t>
            </a:r>
          </a:p>
        </p:txBody>
      </p:sp>
      <p:sp>
        <p:nvSpPr>
          <p:cNvPr id="60440" name="Oval 24"/>
          <p:cNvSpPr>
            <a:spLocks noChangeAspect="1" noChangeArrowheads="1"/>
          </p:cNvSpPr>
          <p:nvPr/>
        </p:nvSpPr>
        <p:spPr bwMode="auto">
          <a:xfrm>
            <a:off x="2357438" y="2414588"/>
            <a:ext cx="95250" cy="95251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R="5715" algn="l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zh-CN" altLang="en-US" sz="3600" b="1" dirty="0" smtClean="0">
                <a:cs typeface="Noto Sans Mono CJK HK"/>
              </a:rPr>
              <a:t>一、比利亚是一个怎样的地方？</a:t>
            </a:r>
            <a:r>
              <a:rPr lang="en-US" altLang="zh-CN" sz="3600" b="1" dirty="0" smtClean="0">
                <a:cs typeface="Noto Sans Mono CJK HK"/>
              </a:rPr>
              <a:t/>
            </a:r>
            <a:br>
              <a:rPr lang="en-US" altLang="zh-CN" sz="3600" b="1" dirty="0" smtClean="0">
                <a:cs typeface="Noto Sans Mono CJK HK"/>
              </a:rPr>
            </a:br>
            <a:r>
              <a:rPr lang="en-US" altLang="zh-CN" sz="3600" b="1" dirty="0" smtClean="0">
                <a:cs typeface="Noto Sans Mono CJK HK"/>
              </a:rPr>
              <a:t/>
            </a:r>
            <a:br>
              <a:rPr lang="en-US" altLang="zh-CN" sz="3600" b="1" dirty="0" smtClean="0">
                <a:cs typeface="Noto Sans Mono CJK HK"/>
              </a:rPr>
            </a:br>
            <a:r>
              <a:rPr lang="en-US" altLang="zh-CN" sz="3600" b="1" dirty="0" smtClean="0">
                <a:cs typeface="Noto Sans Mono CJK HK"/>
              </a:rPr>
              <a:t>         </a:t>
            </a:r>
            <a:r>
              <a:rPr lang="zh-CN" altLang="en-US" sz="3600" b="1" dirty="0" smtClean="0">
                <a:solidFill>
                  <a:srgbClr val="0070C0"/>
                </a:solidFill>
                <a:cs typeface="Noto Sans Mono CJK HK"/>
              </a:rPr>
              <a:t>比利亚相当于旧约的基列地</a:t>
            </a:r>
            <a:r>
              <a:rPr lang="zh-CN" altLang="en-US" sz="3600" b="1" dirty="0" smtClean="0">
                <a:cs typeface="Noto Sans Mono CJK HK"/>
              </a:rPr>
              <a:t>，新约从未提及这名称，但犹太史学家约瑟夫曾提到它。新约有几次指这个地方，用的字眼是「约但河外」</a:t>
            </a:r>
            <a:r>
              <a:rPr lang="en-US" altLang="zh-CN" sz="3600" b="1" dirty="0" smtClean="0">
                <a:cs typeface="Noto Sans Mono CJK HK"/>
              </a:rPr>
              <a:t>(</a:t>
            </a:r>
            <a:r>
              <a:rPr lang="zh-CN" altLang="en-US" sz="3600" b="1" dirty="0" smtClean="0">
                <a:cs typeface="Noto Sans Mono CJK HK"/>
              </a:rPr>
              <a:t>太 </a:t>
            </a:r>
            <a:r>
              <a:rPr lang="en-US" altLang="zh-CN" sz="3600" b="1" dirty="0" smtClean="0">
                <a:cs typeface="Noto Sans Mono CJK HK"/>
              </a:rPr>
              <a:t>19:1</a:t>
            </a:r>
            <a:r>
              <a:rPr lang="zh-CN" altLang="en-US" sz="3600" b="1" dirty="0" smtClean="0">
                <a:cs typeface="Noto Sans Mono CJK HK"/>
              </a:rPr>
              <a:t>、可 </a:t>
            </a:r>
            <a:r>
              <a:rPr lang="en-US" altLang="zh-CN" sz="3600" b="1" dirty="0" smtClean="0">
                <a:cs typeface="Noto Sans Mono CJK HK"/>
              </a:rPr>
              <a:t>10:1</a:t>
            </a:r>
            <a:r>
              <a:rPr lang="zh-CN" altLang="en-US" sz="3600" b="1" dirty="0" smtClean="0">
                <a:cs typeface="Noto Sans Mono CJK HK"/>
              </a:rPr>
              <a:t>、约 </a:t>
            </a:r>
            <a:r>
              <a:rPr lang="en-US" altLang="zh-CN" sz="3600" b="1" dirty="0" smtClean="0">
                <a:cs typeface="Noto Sans Mono CJK HK"/>
              </a:rPr>
              <a:t>10:40)</a:t>
            </a:r>
            <a:r>
              <a:rPr lang="zh-CN" altLang="en-US" sz="3600" b="1" dirty="0" smtClean="0">
                <a:cs typeface="Noto Sans Mono CJK HK"/>
              </a:rPr>
              <a:t>。 </a:t>
            </a:r>
            <a:r>
              <a:rPr lang="zh-CN" altLang="en-US" sz="3600" b="1" dirty="0" smtClean="0">
                <a:solidFill>
                  <a:srgbClr val="0070C0"/>
                </a:solidFill>
                <a:cs typeface="Noto Sans Mono CJK HK"/>
              </a:rPr>
              <a:t>其实比利亚这名称在被掳时期就开始使用了，</a:t>
            </a:r>
            <a:r>
              <a:rPr lang="zh-CN" altLang="en-US" sz="3600" b="1" dirty="0" smtClean="0">
                <a:cs typeface="Noto Sans Mono CJK HK"/>
              </a:rPr>
              <a:t>它指的是约但河东 </a:t>
            </a:r>
            <a:r>
              <a:rPr lang="en-US" altLang="zh-CN" sz="3600" b="1" dirty="0" smtClean="0">
                <a:cs typeface="Noto Sans Mono CJK HK"/>
              </a:rPr>
              <a:t>16 </a:t>
            </a:r>
            <a:r>
              <a:rPr lang="zh-CN" altLang="en-US" sz="3600" b="1" dirty="0" smtClean="0">
                <a:cs typeface="Noto Sans Mono CJK HK"/>
              </a:rPr>
              <a:t>公里宽之地，南 起哀嫩河，北到雅博河与雅姆克</a:t>
            </a:r>
            <a:r>
              <a:rPr lang="en-US" altLang="zh-CN" sz="3600" b="1" dirty="0" smtClean="0">
                <a:cs typeface="Noto Sans Mono CJK HK"/>
              </a:rPr>
              <a:t>(</a:t>
            </a:r>
            <a:r>
              <a:rPr lang="en-US" altLang="zh-CN" sz="3600" b="1" dirty="0" err="1" smtClean="0">
                <a:cs typeface="Noto Sans Mono CJK HK"/>
              </a:rPr>
              <a:t>Yarmuk</a:t>
            </a:r>
            <a:r>
              <a:rPr lang="en-US" altLang="zh-CN" sz="3600" b="1" dirty="0" smtClean="0">
                <a:cs typeface="Noto Sans Mono CJK HK"/>
              </a:rPr>
              <a:t>)</a:t>
            </a:r>
            <a:r>
              <a:rPr lang="zh-CN" altLang="en-US" sz="3600" b="1" dirty="0" smtClean="0">
                <a:cs typeface="Noto Sans Mono CJK HK"/>
              </a:rPr>
              <a:t>之间。它地势很高，树木很多，有长达 </a:t>
            </a:r>
            <a:r>
              <a:rPr lang="en-US" altLang="zh-CN" sz="3600" b="1" dirty="0" smtClean="0">
                <a:cs typeface="Noto Sans Mono CJK HK"/>
              </a:rPr>
              <a:t>1000 </a:t>
            </a:r>
            <a:r>
              <a:rPr lang="zh-CN" altLang="en-US" sz="3600" b="1" dirty="0" smtClean="0">
                <a:cs typeface="Noto Sans Mono CJK HK"/>
              </a:rPr>
              <a:t>公尺的悬崖，可俯视约但河。</a:t>
            </a:r>
            <a:endParaRPr lang="zh-CN" altLang="en-US" sz="3600" b="1" dirty="0">
              <a:solidFill>
                <a:srgbClr val="00B050"/>
              </a:solidFill>
              <a:cs typeface="Noto Sans Mono CJK H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R="5715" algn="l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zh-CN" altLang="en-US" sz="3600" b="1" dirty="0" smtClean="0">
                <a:cs typeface="Noto Sans Mono CJK HK"/>
              </a:rPr>
              <a:t>在</a:t>
            </a:r>
            <a:r>
              <a:rPr lang="zh-CN" altLang="en-US" sz="3600" b="1" dirty="0" smtClean="0">
                <a:solidFill>
                  <a:srgbClr val="0070C0"/>
                </a:solidFill>
                <a:cs typeface="Noto Sans Mono CJK HK"/>
              </a:rPr>
              <a:t>旧约时期，它可以说是一个受欢迎之地，因为流便、 迦得、玛拿西半支派的人看到它，竟然不想进入迦南。</a:t>
            </a:r>
            <a:r>
              <a:rPr lang="zh-CN" altLang="en-US" sz="3600" b="1" dirty="0" smtClean="0">
                <a:cs typeface="Noto Sans Mono CJK HK"/>
              </a:rPr>
              <a:t>摩西答应把这片土地赐给这两 个支派半，只要他们的男丁仍然和其他人一起进迦南并肩争战。</a:t>
            </a:r>
            <a:r>
              <a:rPr lang="en-US" altLang="zh-CN" sz="3600" b="1" dirty="0" smtClean="0">
                <a:cs typeface="Noto Sans Mono CJK HK"/>
              </a:rPr>
              <a:t/>
            </a:r>
            <a:br>
              <a:rPr lang="en-US" altLang="zh-CN" sz="3600" b="1" dirty="0" smtClean="0">
                <a:cs typeface="Noto Sans Mono CJK HK"/>
              </a:rPr>
            </a:br>
            <a:r>
              <a:rPr lang="en-US" altLang="zh-CN" sz="3600" b="1" dirty="0" smtClean="0">
                <a:cs typeface="Noto Sans Mono CJK HK"/>
              </a:rPr>
              <a:t>    </a:t>
            </a:r>
            <a:r>
              <a:rPr lang="zh-CN" altLang="en-US" sz="3200" b="1" dirty="0" smtClean="0">
                <a:cs typeface="Noto Sans Mono CJK HK"/>
              </a:rPr>
              <a:t>民</a:t>
            </a:r>
            <a:r>
              <a:rPr lang="en-US" altLang="zh-CN" sz="3200" b="1" dirty="0" smtClean="0">
                <a:cs typeface="Noto Sans Mono CJK HK"/>
              </a:rPr>
              <a:t>32:1-5</a:t>
            </a:r>
            <a:r>
              <a:rPr lang="zh-CN" altLang="en-US" sz="3200" b="1" dirty="0" smtClean="0">
                <a:cs typeface="Noto Sans Mono CJK HK"/>
              </a:rPr>
              <a:t>流便子孙和迦得子孙的牲畜甚多。他们看见雅谢地和基列地是可牧放牲畜之地，</a:t>
            </a:r>
            <a:r>
              <a:rPr lang="zh-CN" altLang="en-US" sz="3200" b="1" dirty="0" smtClean="0">
                <a:solidFill>
                  <a:srgbClr val="0070C0"/>
                </a:solidFill>
                <a:cs typeface="Noto Sans Mono CJK HK"/>
              </a:rPr>
              <a:t>就来见摩西和祭司以利亚撒，并会众的首领</a:t>
            </a:r>
            <a:r>
              <a:rPr lang="zh-CN" altLang="en-US" sz="3200" b="1" dirty="0" smtClean="0">
                <a:cs typeface="Noto Sans Mono CJK HK"/>
              </a:rPr>
              <a:t>，说：「亚大录、底本、雅谢、尼母拉、希实本、以利亚利、西八、尼波、比云，就是耶和华在以色列会众面前攻取之地，是可牧放牲畜之地，你仆人又有牲畜。」又说：「</a:t>
            </a:r>
            <a:r>
              <a:rPr lang="zh-CN" altLang="en-US" sz="3200" b="1" dirty="0" smtClean="0">
                <a:solidFill>
                  <a:srgbClr val="0070C0"/>
                </a:solidFill>
                <a:cs typeface="Noto Sans Mono CJK HK"/>
              </a:rPr>
              <a:t>我们若在你眼前蒙恩，求你把这地给你仆人为业，不要领我们过约旦河</a:t>
            </a:r>
            <a:r>
              <a:rPr lang="zh-CN" altLang="en-US" sz="3200" b="1" dirty="0" smtClean="0">
                <a:cs typeface="Noto Sans Mono CJK HK"/>
              </a:rPr>
              <a:t>。」</a:t>
            </a:r>
            <a:endParaRPr lang="zh-CN" altLang="en-US" sz="3200" b="1" dirty="0">
              <a:solidFill>
                <a:srgbClr val="00B050"/>
              </a:solidFill>
              <a:cs typeface="Noto Sans Mono CJK H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13066</TotalTime>
  <Words>1182</Words>
  <Application>Microsoft Office PowerPoint</Application>
  <PresentationFormat>On-screen Show (4:3)</PresentationFormat>
  <Paragraphs>90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主题</vt:lpstr>
      <vt:lpstr>莱城华人教会成人主日学《耶稣生平》——约旦河外（比利亚）的传道</vt:lpstr>
      <vt:lpstr>祈祷/Prayer</vt:lpstr>
      <vt:lpstr>第十课　约旦河外（比利亚）传道</vt:lpstr>
      <vt:lpstr>Slide 4</vt:lpstr>
      <vt:lpstr>Slide 5</vt:lpstr>
      <vt:lpstr>耶稣为什么要向北隐退呢？</vt:lpstr>
      <vt:lpstr>Slide 7</vt:lpstr>
      <vt:lpstr>一、比利亚是一个怎样的地方？           比利亚相当于旧约的基列地，新约从未提及这名称，但犹太史学家约瑟夫曾提到它。新约有几次指这个地方，用的字眼是「约但河外」(太 19:1、可 10:1、约 10:40)。 其实比利亚这名称在被掳时期就开始使用了，它指的是约但河东 16 公里宽之地，南 起哀嫩河，北到雅博河与雅姆克(Yarmuk)之间。它地势很高，树木很多，有长达 1000 公尺的悬崖，可俯视约但河。</vt:lpstr>
      <vt:lpstr>在旧约时期，它可以说是一个受欢迎之地，因为流便、 迦得、玛拿西半支派的人看到它，竟然不想进入迦南。摩西答应把这片土地赐给这两 个支派半，只要他们的男丁仍然和其他人一起进迦南并肩争战。     民32:1-5流便子孙和迦得子孙的牲畜甚多。他们看见雅谢地和基列地是可牧放牲畜之地，就来见摩西和祭司以利亚撒，并会众的首领，说：「亚大录、底本、雅谢、尼母拉、希实本、以利亚利、西八、尼波、比云，就是耶和华在以色列会众面前攻取之地，是可牧放牲畜之地，你仆人又有牲畜。」又说：「我们若在你眼前蒙恩，求你把这地给你仆人为业，不要领我们过约旦河。」</vt:lpstr>
      <vt:lpstr>Slide 10</vt:lpstr>
      <vt:lpstr>二、论离婚   太19：3有法利赛人来试探耶稣说，人无论什么缘故，都可以休妻吗？4耶稣回答说，那起初造人的，是造男造女，5并且说，因此，人要离开父母，与妻子连合，二人成为一体。这经你们没有念过吗？6既然如此，夫妻不再是两个人，乃是一体的了。所以神配合的，人不可分开。 7法利赛人说，这样，摩西为什么吩咐给妻子休书，就可以休她呢？8耶稣说，摩西因为你们的心硬，所以许你们休妻。但起初并不是这样。9我告诉你们，凡休妻另娶的，若不是为淫乱的缘故，就是犯奸淫了，有人娶那被休的妇人，也是犯奸淫了。</vt:lpstr>
      <vt:lpstr>法利赛人就来问耶稣说，“人无论甚么缘故都可以休妻吗？”           犹太人当时对离婚的看法有保守和自由两派。摩西在申 24:1 吩咐以色列百姓，“人若娶妻以后 ，见她有甚么不合理的事，不喜悦她，就可以写休书交在她手中，打发她离开夫家。 ”  </vt:lpstr>
      <vt:lpstr>  什么是「不合理的事」呢？犹太人对这一点有许多的争论。比较保守的沙买学派(Shammai School) 认为不合理的事只有一项，就是淫乱。  稍自由的希列学派(Hillel School) 认为它涵盖较广，于是到最后变成几乎不论什么理由都可以休妻，比如：除了女方犯了奸淫的罪，还包括妻子做的饭不好吃，或者她跟其他的男人调情，或者在街上大声喊叫等。</vt:lpstr>
      <vt:lpstr>根据以上我们看到：法利赛人搬出摩西的教导来反驳耶稣“……给妻子休书，就可以休她”。  但耶稣要他们回到上帝创造婚姻的原意来看。婚姻为上帝所设立 ，主张上帝所配合的，人不可分开（太19：4-6节）。    问题思考：  为什么摩只要有休书，就允许人离婚？ </vt:lpstr>
      <vt:lpstr>  如果我们仔细看申24章就可得知：摩西是因为百姓心硬，硬要离婚，才准许他们写离婚书。主耶稣并没有停留在摩西对婚姻的认识之上，而是直接追溯到上帝最初创造人，设立婚姻时的旨意。  摩西因为人内心的刚硬，妥协允许人可以离婚，但上帝的心意却是很清楚的。上帝最初设立婚姻时的旨意是一男一女，一夫一妻，一生一世。所以主耶稣在6-9节说到“6但从起初创造的时候，神造人是造男造女。7因此人要离开父母，与妻子连合，二人成为一体。8既然如此，夫妻不再是两个人，乃是一体的了。9所以神配合的，人不可分开。”</vt:lpstr>
      <vt:lpstr>      婚姻是上帝所设立的，夫妻双方在婚约之下应该努力学习爱对方、体会上帝的心意，而不轻言离婚。如遭遗弃，那就另当别论，但不要主动遗弃对方。单身生活是上帝特别的恩赐，尚未结婚者宜善用之。  　　以上所说，在现今日益开放的社会有可能是难以达成的理想。离婚可能是未来教会不得不面对的现实。我们当记得，在上帝面前我们都是罪人，须要彼此饶恕、彼此接纳。</vt:lpstr>
      <vt:lpstr>问题思考：  　   1、关于婚姻，你的看法如何？你对自己婚姻的期待是什么？你认为可以怎样做来达到这样的期待？ 　　2、依你看，理想的婚姻应该是怎样？如果婚姻未达理想状态，该怎么办？          3、在婚姻生活中，你最大的收获是什么？</vt:lpstr>
      <vt:lpstr>三、论金钱  17耶稣出来行路的时候，有一个人跑来，跪在他面前问他说，良善的夫子，我当作什么事，才可以承受永生。 18耶稣对他说，你为什么称我是良善的。除了神一位之外，再没有良善的。19诫命你是晓得的，不可杀人，不可奸淫，不可偷盗，不可作假见证，不可亏负人，当孝敬父母。  20他对耶稣说，夫子，这一切我从小都遵守了。 21耶稣看着他，就爱他，对他说，你还缺少一件。去变卖你所有的，分给穷人，就必有财宝在天上。你还要来跟从我。</vt:lpstr>
      <vt:lpstr> 22他听见这话，脸上就变了色，忧忧愁愁地走了。因为他的产业很多。  23耶稣周围一看，对门徒说，有钱财的人进神的国是何等的难哪。 24门徒希奇他的话。耶稣又对他们说，小子，倚靠钱财的人进神的国，是何等的难哪。 25骆驼穿过针的眼，比财主进神的国，还容易呢。 26门徒就分外希奇，对他说，这样谁能得救呢？ 27耶稣看着他们说，在人是不能，在神却不然。因为神凡事都能。</vt:lpstr>
      <vt:lpstr>      有一个很有钱的年轻人，路加福音说他是一个官 (路 18: 18)，由于羡慕得永生来见耶稣。他问耶稣：「我该做甚么善事才能得永生？」(太 19:16) 这人以为永生是可以靠行善而换取的，因此，他努力遵守每一条诫命；但做完了这一切，他对永生还是没有把握。他跑来跪在耶稣面前，问耶稣说，到底我还缺少什么？        这里让我们看见，他用一个积极而谦卑的态度，找到了正确的对象，问了人生最重要的问题。这就表明这个年轻人是一个有见识，有地位，有追求的青年。</vt:lpstr>
      <vt:lpstr>  耶稣看着他，就爱他，对他说，你还缺少一件：去变卖你所有的，分给穷人，就必有财宝在天上；你还要来跟从我。(可 10:21)     耶稣一针见血地指出他的问题。原来他所拥有的一切财富，不但没有带给他快乐，反而成了他的重担与束缚，成为他得到丰盛生 命的拦阻。钱正是他所放不开的，所以他听了耶稣的话之后，就忧忧愁愁地离开了。   </vt:lpstr>
      <vt:lpstr>问题思考：  1、耶稣为什么要求这个年轻人变卖他一切所有的呢？他会不会也这样要求我们每一位？  2、“你还缺少一件”，对你而言，你所缺少的那一件是什么？</vt:lpstr>
      <vt:lpstr>当这个年轻人走了以后，耶稣对门徒说，「有钱财的人进上帝的国是何等地难哪！」门徒听了，感到不解，耶稣接着用骆驼穿过针眼来形容其难度之高。有人认为耶稣说的「骆驼」，在原文是「绳」的音转，意思是绳子穿过针眼。也有人说，「针眼」指的是耶路撒冷大门城上的一个小门，每次骆驼经过这个地方，都需要一番折腾。这两种解释，都是要降低骆驼穿过针眼的难度。不论如何，耶稣这样打比喻的意思指的是，倚靠钱财的人要进上帝国，这是很困难的一件事。门徒的反应是，若是这样，就没有人能够得救了，谁不爱钱财呢？耶稣却说，「在人这是不能的，在上帝凡事都能。」(太 19:26) 救恩不是凭靠个人的行为或钱财而可得，惟独信靠上帝方能得到。</vt:lpstr>
      <vt:lpstr>问题思考：    1、为了上帝的国来舍弃金钱，值得吗？为什么世人放不下钱财的追求？    2、基督徒对于钱财应该持怎样的态度？    3、如何才能拥有财富却不倚靠它？如何才能够积财宝在天 ？</vt:lpstr>
      <vt:lpstr>四、葡萄园的比喻</vt:lpstr>
      <vt:lpstr>太20：1因为天国好像家主，清早去雇人，进他的葡萄园作工。 2和工人讲定一天一钱银子，就打发他们进葡萄园去。 3约在巳初出去，看见市上还有闲站的人。 4就对他们说，你们也进葡萄园去，所当给的，我必给你们。他们也进去了。 5约在午正和申初又出去，也是这样行。 6约在酉初出去，看见还有人站在那里。就问他们说，你们为什么整天在这里闲站呢？ 7他们说，因为没有人雇我们。他说，你们也进葡萄园去。 8到了晚上，园主对管事的说，叫工人都来，给他们工钱，从后来的起，到先来的为止。</vt:lpstr>
      <vt:lpstr>9约在酉初雇的人来了，各人得了一钱银子。 10及至那先雇的来了，他们以为必要多得。谁知也是各得一钱。 11他们得了，就埋怨家主说， 12我们整天劳苦受热，那后来的只做了一小时，你竟叫他们和我们一样吗？ 13家主回答其中的一人说，朋友，我不亏负你。你与我讲定的，不是一钱银子吗？ 14拿你的走吧。我给那后来的和给你一样，这是我愿意的。 15我的东西难道不可随我的意思用吗？因为我作好人，你就红了眼吗？ 16这样，那在后的将要在前，在前的将要在后了。</vt:lpstr>
      <vt:lpstr>问题思考：    1、这个比喻讲到不同时间进葡萄园工作的人(巳初 09:00, 午正 12:00,申初 15:00,酉初 17:00)。到了晚上所得工价却一样。当你读到/听到这个比喻，你的内心是否会想：上帝是否公平？     弟兄姊妹：葡萄园比喻的中心思想是，上帝的救恩临到那不配的人身上。这是当时的法利赛人所不能领会的。他们不断地批评耶稣，因为耶稣常常接近罪人，就是他们所瞧不起的人。</vt:lpstr>
      <vt:lpstr>   2、如果早信主和晚信主的人都能悔改得救，相对于一辈子辛苦，努力遵照上帝诫命在行的人，他们的努力不是白费了吗？一个人要不要干脆在临死之前才来信主呢？</vt:lpstr>
      <vt:lpstr>让我们从三方面来看这问题: 第一，进葡萄园作工以前，工价其实是讲定的。主人说，「朋友，我不亏负你，你与我讲定的不是一钱银子吗？拿你的走吧！我给那后来的和给你一样，这是我愿意的。我的东西难道不可随我的意思用吗？因为我作好人 ，你就红了眼吗？」  第二，上帝赏赐救恩给凡信靠耶稣的人，虽然 这是一样的，不过将来的奖赏却有不同。这可从耶稣另一个比喻，按才干受责任的比 喻中看出来(太 25:14-30)。 第三，如果信主是一件喜乐的事，早点信主，早点得到这样丰盛的生命，不是更好吗？那些整天徘徊在葡萄园外面，或是一辈子都不认识主、到最后才相信的人，实在是浪费了先前的时光和生命呢！</vt:lpstr>
      <vt:lpstr>问题思考：    1、在你身上，你体会到多少上帝的恩典？当你看到上帝更多的恩典临到别人时，你的感想如何？</vt:lpstr>
      <vt:lpstr>五、失羊、失钱和浪子的比喻  路15：1众税吏和罪人，都挨近耶稣要听他讲道。2法利赛人和文士，私下议论说，这个人接待罪人，又同他们吃饭。3耶稣就用比喻，说，4你们中间谁有一百只羊，失去一只，不把这九十九只撇在旷野，去找那失去的羊直到找着呢？5找着了，就欢欢喜喜地扛在肩上，回到家里。6就请朋友邻舍来，对他们说，我失去的羊已经找着了，你们和我一同欢喜吧。7我告诉你们，一个罪人悔改，在天上也要这样为他欢喜，较比为九十九个不用悔改的义人，欢喜更大。</vt:lpstr>
      <vt:lpstr>8或是一个妇人，有十块钱，若失落一块，岂不点上灯，打扫屋子，细细的找，直到找着吗？ 9找着了，就请朋友邻舍来，对他们说，我失落的那块钱已经找着了，你们和我一同欢喜吧。 10我告诉你们，一个罪人悔改，在神的使者面前，也是这样为他欢喜。</vt:lpstr>
      <vt:lpstr>11耶稣又说，一个人有两个儿子。12小儿子对父亲说，父亲，请你把我应得的家业分给我。他父亲就把产业分给他们。13过了不多几日，小儿子就把他一切所有的，都收拾起来，往远方去了。在那里任意放荡，浪费赀财。14既耗尽了一切所有的，又遇着那地方大遭饥荒，就穷苦起来…… 22父亲却吩咐仆人说，把那上好的袍子快拿出来给他穿。把戒指戴在他指头上。把鞋穿在他脚上。23把那肥牛犊牵来宰了，我们可以吃喝快乐。24因为我这个儿子，是死而复活，失而又得的……</vt:lpstr>
      <vt:lpstr>　    失羊、失钱及浪子的比喻。这三个比喻主要的信息其实是一样的，都是在说明天父的慈爱，非常欢迎罪人悔改。根据路加福音 15:1， 耶稣讲这三个比喻是针对法利赛人和文士，他们对耶稣亲近税吏和罪人很不以为然， 就纷纷地议论耶稣。 　　失羊的比喻告诉我们，牧羊人有一百只羊，走失了一只，他撇下那安全地在羊圈里的九十九只，去寻找那走失的一只。找到的时候非常欢喜，扛在肩膀带回家，还到处邀请邻居朋友一起来庆祝。 　　失钱的比喻告诉我们，一个妇人有十块钱，掉了一块，并不以仍然有九块钱为足，于是点灯打扫，到处寻找那失去的一块钱，直到找着为止。找到的时候也是欢喜得不得了，要邻居朋友一起来庆祝。</vt:lpstr>
      <vt:lpstr>　　浪子的比喻：其实，浪子的定义是，「只要父亲产业、不要父亲的人」。    当我们只期盼得到上帝种种恩典，而不问上帝旨意时，就跟浪子一样。浪子的哥哥，虽然身在父亲旁边，却一样不能体会父亲的心意，不知道父亲对儿子的慈爱，也不知道享用父亲所给他的一切，他其实也是另一种浪子。浪子的转捩点在于他醒悟过来，思想到父亲家中的一切。当他的心转向父亲时，他已经离家不远了。</vt:lpstr>
      <vt:lpstr>　 浪子的父亲影射天父的慈爱，正像前面葡萄园比喻所说，他乐意赏赐救恩给人。浪子的哥哥抱怨父亲未能为他宰羊羔，却宰羊羔给浪费了家产一半的浪子。但是他的父亲却回答说，「儿啊！你常和我同在，我一切所有的都是你的；只是你这个兄弟是死而复活、失而又得的，所以我们理当欢喜快乐。」(路15:31-32) 这正是天父心情 的写照。   父亲对浪子不计前嫌、完全地接纳，带给我们很大的鼓励。「死而复活，失而又得」，他说了两遍(路 15:24、32)。在天父的眼光中，生命比财产更重要；只要我们回转归向他，他都会接纳我们。</vt:lpstr>
      <vt:lpstr>问题思考：         你见过失丧者、被人看轻者吗？你对他的感想如何？你对他的态度又如何？ </vt:lpstr>
      <vt:lpstr>祈祷/Prayer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20:3 除了我以外，你不可有别的神。20:4 不可为自己雕刻偶像；也不可做甚么形像彷佛上天、下地和地底下、水中的百物.  20:7 不可妄称耶和华你　神的名；因为妄称耶和华名的，耶和华必不以他为无罪。不可妄称耶和华你　神的名；因为妄称耶和华名的，耶和华必不以他为无罪。 </dc:title>
  <dc:creator>peter tian</dc:creator>
  <cp:lastModifiedBy>peter tian</cp:lastModifiedBy>
  <cp:revision>467</cp:revision>
  <dcterms:modified xsi:type="dcterms:W3CDTF">2025-05-24T17:27:27Z</dcterms:modified>
</cp:coreProperties>
</file>