
<file path=[Content_Types].xml><?xml version="1.0" encoding="utf-8"?>
<Types xmlns="http://schemas.openxmlformats.org/package/2006/content-types">
  <Default ContentType="image/pn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image/jpeg" PartName="/ppt/media/image4.jpg"/>
  <Override ContentType="image/jpeg" PartName="/ppt/media/image3.jpg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9144000"/>
  <p:notesSz cx="7023100" cy="93091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5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5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3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6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3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5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4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B2239-E4BA-432E-8603-F63B01EA389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F8E44-17F6-4086-96FD-14161EB1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5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n-US" sz="4700" b="1" dirty="0" err="1"/>
              <a:t>第四课</a:t>
            </a:r>
            <a:r>
              <a:rPr lang="en-US" sz="4700" b="1" dirty="0"/>
              <a:t>　</a:t>
            </a:r>
            <a:r>
              <a:rPr lang="en-US" sz="4700" b="1" dirty="0" err="1"/>
              <a:t>施洗约翰的见证</a:t>
            </a:r>
            <a:br>
              <a:rPr lang="en-US" sz="4700" b="1" dirty="0"/>
            </a:br>
            <a:br>
              <a:rPr lang="en-US" sz="4700" b="1" dirty="0"/>
            </a:br>
            <a:r>
              <a:rPr lang="ja-JP" altLang="en-US" sz="2000" b="1" dirty="0"/>
              <a:t>德玉</a:t>
            </a:r>
            <a:r>
              <a:rPr lang="en-US" altLang="ja-JP" sz="2000" b="1" dirty="0"/>
              <a:t>:</a:t>
            </a:r>
            <a:r>
              <a:rPr lang="ja-JP" altLang="en-US" sz="2000" b="1" dirty="0"/>
              <a:t> </a:t>
            </a:r>
            <a:r>
              <a:rPr lang="en-US" sz="2000" b="1" dirty="0"/>
              <a:t>2025</a:t>
            </a:r>
            <a:endParaRPr lang="en-US" sz="20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n-US" sz="1900" dirty="0" err="1"/>
              <a:t>本课目的</a:t>
            </a:r>
            <a:r>
              <a:rPr lang="en-US" sz="1900" dirty="0"/>
              <a:t>: </a:t>
            </a:r>
            <a:r>
              <a:rPr lang="en-US" sz="1900" dirty="0" err="1"/>
              <a:t>从施洗约翰所做的见证来探讨耶稣的身份</a:t>
            </a:r>
            <a:r>
              <a:rPr lang="en-US" sz="1900" dirty="0"/>
              <a:t>。</a:t>
            </a:r>
          </a:p>
          <a:p>
            <a:r>
              <a:rPr lang="en-US" sz="1900" dirty="0" err="1"/>
              <a:t>具体目标</a:t>
            </a:r>
            <a:r>
              <a:rPr lang="en-US" sz="1900" dirty="0"/>
              <a:t>：</a:t>
            </a:r>
          </a:p>
          <a:p>
            <a:pPr lvl="1"/>
            <a:r>
              <a:rPr lang="en-US" sz="1900" dirty="0" err="1"/>
              <a:t>施洗约翰对耶稣的见证说他是什么人</a:t>
            </a:r>
            <a:r>
              <a:rPr lang="en-US" sz="1900" dirty="0"/>
              <a:t>。</a:t>
            </a:r>
          </a:p>
          <a:p>
            <a:pPr lvl="1"/>
            <a:r>
              <a:rPr lang="en-US" sz="1900" dirty="0" err="1"/>
              <a:t>施洗约翰值得我们学习的地方</a:t>
            </a:r>
            <a:r>
              <a:rPr lang="en-US" sz="1900" dirty="0"/>
              <a:t>。</a:t>
            </a:r>
          </a:p>
          <a:p>
            <a:r>
              <a:rPr lang="en-US" sz="1900" dirty="0" err="1"/>
              <a:t>本课金句：约翰福音</a:t>
            </a:r>
            <a:r>
              <a:rPr lang="en-US" sz="1900" dirty="0"/>
              <a:t> 1:6-7 　</a:t>
            </a:r>
            <a:r>
              <a:rPr lang="en-US" sz="1900" dirty="0" err="1"/>
              <a:t>新标点和合本：有一个人，是从上帝那裏差来的，名叫约翰。这人来，为要作见证，就是为光作</a:t>
            </a:r>
            <a:r>
              <a:rPr lang="en-US" sz="1900" dirty="0"/>
              <a:t> </a:t>
            </a:r>
            <a:r>
              <a:rPr lang="en-US" sz="1900" dirty="0" err="1"/>
              <a:t>见证，叫众人因他可以信</a:t>
            </a:r>
            <a:r>
              <a:rPr lang="en-US" sz="1900" dirty="0"/>
              <a:t>。</a:t>
            </a:r>
          </a:p>
          <a:p>
            <a:pPr marL="0" indent="0">
              <a:buNone/>
            </a:pPr>
            <a:r>
              <a:rPr lang="ja-JP" altLang="en-US" sz="1900" dirty="0"/>
              <a:t>参考资料</a:t>
            </a:r>
            <a:r>
              <a:rPr lang="en-US" altLang="ja-JP" sz="1900" dirty="0"/>
              <a:t>:</a:t>
            </a:r>
            <a:r>
              <a:rPr lang="ja-JP" altLang="en-US" sz="1900" dirty="0"/>
              <a:t> 梁望惠 </a:t>
            </a:r>
            <a:r>
              <a:rPr lang="en-US" sz="1900" dirty="0"/>
              <a:t>https://bible.fhl.net/gbdoc/isa/isa108.html</a:t>
            </a:r>
          </a:p>
        </p:txBody>
      </p:sp>
    </p:spTree>
    <p:extLst>
      <p:ext uri="{BB962C8B-B14F-4D97-AF65-F5344CB8AC3E}">
        <p14:creationId xmlns:p14="http://schemas.microsoft.com/office/powerpoint/2010/main" val="3664926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6C274DF4-564D-402A-B59A-7A00FD2868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2" r="37185" b="2"/>
          <a:stretch/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321" y="237494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36538 w 3182692"/>
              <a:gd name="connsiteY1" fmla="*/ 0 h 18288"/>
              <a:gd name="connsiteX2" fmla="*/ 1273077 w 3182692"/>
              <a:gd name="connsiteY2" fmla="*/ 0 h 18288"/>
              <a:gd name="connsiteX3" fmla="*/ 1909615 w 3182692"/>
              <a:gd name="connsiteY3" fmla="*/ 0 h 18288"/>
              <a:gd name="connsiteX4" fmla="*/ 2482500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609807 w 3182692"/>
              <a:gd name="connsiteY7" fmla="*/ 18288 h 18288"/>
              <a:gd name="connsiteX8" fmla="*/ 2068750 w 3182692"/>
              <a:gd name="connsiteY8" fmla="*/ 18288 h 18288"/>
              <a:gd name="connsiteX9" fmla="*/ 1432211 w 3182692"/>
              <a:gd name="connsiteY9" fmla="*/ 18288 h 18288"/>
              <a:gd name="connsiteX10" fmla="*/ 859327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53588" y="25878"/>
                  <a:pt x="409323" y="-5359"/>
                  <a:pt x="636538" y="0"/>
                </a:cubicBezTo>
                <a:cubicBezTo>
                  <a:pt x="863753" y="5359"/>
                  <a:pt x="1007727" y="-28"/>
                  <a:pt x="1273077" y="0"/>
                </a:cubicBezTo>
                <a:cubicBezTo>
                  <a:pt x="1538427" y="28"/>
                  <a:pt x="1698640" y="-12775"/>
                  <a:pt x="1909615" y="0"/>
                </a:cubicBezTo>
                <a:cubicBezTo>
                  <a:pt x="2120590" y="12775"/>
                  <a:pt x="2210293" y="-21823"/>
                  <a:pt x="2482500" y="0"/>
                </a:cubicBezTo>
                <a:cubicBezTo>
                  <a:pt x="2754708" y="21823"/>
                  <a:pt x="3004133" y="-28750"/>
                  <a:pt x="3182692" y="0"/>
                </a:cubicBezTo>
                <a:cubicBezTo>
                  <a:pt x="3183134" y="4516"/>
                  <a:pt x="3181865" y="12266"/>
                  <a:pt x="3182692" y="18288"/>
                </a:cubicBezTo>
                <a:cubicBezTo>
                  <a:pt x="2947402" y="22440"/>
                  <a:pt x="2876226" y="27191"/>
                  <a:pt x="2609807" y="18288"/>
                </a:cubicBezTo>
                <a:cubicBezTo>
                  <a:pt x="2343389" y="9385"/>
                  <a:pt x="2326689" y="25579"/>
                  <a:pt x="2068750" y="18288"/>
                </a:cubicBezTo>
                <a:cubicBezTo>
                  <a:pt x="1810811" y="10997"/>
                  <a:pt x="1713836" y="48219"/>
                  <a:pt x="1432211" y="18288"/>
                </a:cubicBezTo>
                <a:cubicBezTo>
                  <a:pt x="1150586" y="-11643"/>
                  <a:pt x="982765" y="3747"/>
                  <a:pt x="859327" y="18288"/>
                </a:cubicBezTo>
                <a:cubicBezTo>
                  <a:pt x="735889" y="32829"/>
                  <a:pt x="254183" y="35231"/>
                  <a:pt x="0" y="18288"/>
                </a:cubicBezTo>
                <a:cubicBezTo>
                  <a:pt x="-306" y="11477"/>
                  <a:pt x="485" y="4355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43108" y="-22426"/>
                  <a:pt x="387854" y="22949"/>
                  <a:pt x="572885" y="0"/>
                </a:cubicBezTo>
                <a:cubicBezTo>
                  <a:pt x="757916" y="-22949"/>
                  <a:pt x="923707" y="6797"/>
                  <a:pt x="1113942" y="0"/>
                </a:cubicBezTo>
                <a:cubicBezTo>
                  <a:pt x="1304177" y="-6797"/>
                  <a:pt x="1495991" y="20627"/>
                  <a:pt x="1686827" y="0"/>
                </a:cubicBezTo>
                <a:cubicBezTo>
                  <a:pt x="1877663" y="-20627"/>
                  <a:pt x="2170182" y="-20672"/>
                  <a:pt x="2323365" y="0"/>
                </a:cubicBezTo>
                <a:cubicBezTo>
                  <a:pt x="2476548" y="20672"/>
                  <a:pt x="2919164" y="6097"/>
                  <a:pt x="3182692" y="0"/>
                </a:cubicBezTo>
                <a:cubicBezTo>
                  <a:pt x="3183269" y="4624"/>
                  <a:pt x="3183511" y="11191"/>
                  <a:pt x="3182692" y="18288"/>
                </a:cubicBezTo>
                <a:cubicBezTo>
                  <a:pt x="3026065" y="-10849"/>
                  <a:pt x="2775006" y="23067"/>
                  <a:pt x="2546154" y="18288"/>
                </a:cubicBezTo>
                <a:cubicBezTo>
                  <a:pt x="2317302" y="13509"/>
                  <a:pt x="2168173" y="-8513"/>
                  <a:pt x="1845961" y="18288"/>
                </a:cubicBezTo>
                <a:cubicBezTo>
                  <a:pt x="1523749" y="45089"/>
                  <a:pt x="1450078" y="-844"/>
                  <a:pt x="1304904" y="18288"/>
                </a:cubicBezTo>
                <a:cubicBezTo>
                  <a:pt x="1159730" y="37420"/>
                  <a:pt x="942635" y="-10021"/>
                  <a:pt x="604711" y="18288"/>
                </a:cubicBezTo>
                <a:cubicBezTo>
                  <a:pt x="266787" y="46597"/>
                  <a:pt x="141927" y="-8395"/>
                  <a:pt x="0" y="18288"/>
                </a:cubicBezTo>
                <a:cubicBezTo>
                  <a:pt x="-171" y="12755"/>
                  <a:pt x="-690" y="793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3321" y="2706624"/>
            <a:ext cx="4688333" cy="3483864"/>
          </a:xfrm>
        </p:spPr>
        <p:txBody>
          <a:bodyPr>
            <a:normAutofit/>
          </a:bodyPr>
          <a:lstStyle/>
          <a:p>
            <a:r>
              <a:rPr lang="zh-CN" altLang="en-US" sz="1800" dirty="0"/>
              <a:t>申命记 </a:t>
            </a:r>
            <a:r>
              <a:rPr lang="en-US" altLang="zh-CN" sz="1800" dirty="0"/>
              <a:t>18:</a:t>
            </a:r>
            <a:r>
              <a:rPr lang="en-US" altLang="zh-CN" sz="1800" b="1" baseline="30000" dirty="0"/>
              <a:t>15 </a:t>
            </a:r>
            <a:r>
              <a:rPr lang="zh-CN" altLang="en-US" sz="1800" dirty="0"/>
              <a:t>“耶和华你的神要从你们弟兄中间给你兴起一位先知像我，你们要听从他。 </a:t>
            </a:r>
            <a:r>
              <a:rPr lang="en-US" altLang="zh-CN" sz="1800" b="1" baseline="30000" dirty="0"/>
              <a:t>16 </a:t>
            </a:r>
            <a:r>
              <a:rPr lang="zh-CN" altLang="en-US" sz="1800" dirty="0"/>
              <a:t>正如你在</a:t>
            </a:r>
            <a:r>
              <a:rPr lang="zh-CN" altLang="en-US" sz="1800" u="sng" dirty="0"/>
              <a:t>何烈</a:t>
            </a:r>
            <a:r>
              <a:rPr lang="zh-CN" altLang="en-US" sz="1800" dirty="0"/>
              <a:t>山大会的日子求耶和华你神一切的话，说：‘求你不再叫我听见耶和华我神的声音，也不再叫我看见这大火，免得我死亡’， </a:t>
            </a:r>
            <a:r>
              <a:rPr lang="en-US" altLang="zh-CN" sz="1800" b="1" baseline="30000" dirty="0"/>
              <a:t>17 </a:t>
            </a:r>
            <a:r>
              <a:rPr lang="zh-CN" altLang="en-US" sz="1800" dirty="0"/>
              <a:t>耶和华就对我说：‘他们所说的是。 </a:t>
            </a:r>
            <a:r>
              <a:rPr lang="en-US" altLang="zh-CN" sz="1800" b="1" baseline="30000" dirty="0"/>
              <a:t>18 </a:t>
            </a:r>
            <a:r>
              <a:rPr lang="zh-CN" altLang="en-US" sz="1800" dirty="0"/>
              <a:t>我必在他们弟兄中间给他们兴起一位先知像你，我要将当说的话传给他，他要将我一切所吩咐的都传给他们。</a:t>
            </a:r>
            <a:endParaRPr lang="en-US" altLang="zh-CN" sz="1800" dirty="0"/>
          </a:p>
          <a:p>
            <a:r>
              <a:rPr lang="en-US" sz="1800">
                <a:effectLst/>
                <a:latin typeface="MS Mincho" panose="02020609040205080304" pitchFamily="49" charset="-128"/>
                <a:cs typeface="MS Mincho" panose="02020609040205080304" pitchFamily="49" charset="-128"/>
              </a:rPr>
              <a:t>施洗</a:t>
            </a:r>
            <a:r>
              <a:rPr lang="en-US" sz="1800">
                <a:effectLst/>
                <a:latin typeface="SimSun" panose="02010600030101010101" pitchFamily="2" charset="-122"/>
                <a:cs typeface="SimSun" panose="02010600030101010101" pitchFamily="2" charset="-122"/>
              </a:rPr>
              <a:t>约翰最后因为希律答应希罗底的女儿，随便她求什么都要给她，结果希罗底的女儿在她母亲提议之下，要求约翰的头，约翰因而被斩首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dirty="0">
                <a:effectLst/>
                <a:latin typeface="MS Mincho" panose="02020609040205080304" pitchFamily="49" charset="-128"/>
                <a:cs typeface="MS Mincho" panose="02020609040205080304" pitchFamily="49" charset="-128"/>
              </a:rPr>
              <a:t>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14:1-11)</a:t>
            </a:r>
            <a:r>
              <a:rPr lang="en-US" sz="1800" dirty="0">
                <a:effectLst/>
                <a:latin typeface="MS Mincho" panose="02020609040205080304" pitchFamily="49" charset="-128"/>
                <a:cs typeface="MS Mincho" panose="02020609040205080304" pitchFamily="49" charset="-128"/>
              </a:rPr>
              <a:t>。</a:t>
            </a:r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53633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39520"/>
            <a:ext cx="2571750" cy="1719072"/>
          </a:xfrm>
        </p:spPr>
        <p:txBody>
          <a:bodyPr anchor="b">
            <a:normAutofit/>
          </a:bodyPr>
          <a:lstStyle/>
          <a:p>
            <a:r>
              <a:rPr lang="ja-JP" altLang="en-US" sz="3600"/>
              <a:t>五、</a:t>
            </a:r>
            <a:r>
              <a:rPr lang="en-US" sz="3600" b="1">
                <a:effectLst/>
                <a:latin typeface="MS Mincho" panose="02020609040205080304" pitchFamily="49" charset="-128"/>
                <a:ea typeface="Times New Roman" panose="02020603050405020304" pitchFamily="18" charset="0"/>
                <a:cs typeface="MS Mincho" panose="02020609040205080304" pitchFamily="49" charset="-128"/>
              </a:rPr>
              <a:t> 施洗</a:t>
            </a:r>
            <a:r>
              <a:rPr lang="en-US" sz="3600" b="1">
                <a:effectLst/>
                <a:latin typeface="PMingLiU" panose="02020500000000000000" pitchFamily="18" charset="-120"/>
                <a:ea typeface="Times New Roman" panose="02020603050405020304" pitchFamily="18" charset="0"/>
                <a:cs typeface="PMingLiU" panose="02020500000000000000" pitchFamily="18" charset="-120"/>
              </a:rPr>
              <a:t>约翰</a:t>
            </a:r>
            <a:r>
              <a:rPr lang="ja-JP" altLang="en-US" sz="3600" b="1">
                <a:effectLst/>
                <a:latin typeface="PMingLiU" panose="02020500000000000000" pitchFamily="18" charset="-120"/>
                <a:ea typeface="Times New Roman" panose="02020603050405020304" pitchFamily="18" charset="0"/>
                <a:cs typeface="PMingLiU" panose="02020500000000000000" pitchFamily="18" charset="-120"/>
              </a:rPr>
              <a:t>一生回顾</a:t>
            </a:r>
            <a:endParaRPr lang="en-US" sz="36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2573756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73217" y="-17533"/>
                  <a:pt x="355785" y="-4171"/>
                  <a:pt x="585917" y="0"/>
                </a:cubicBezTo>
                <a:cubicBezTo>
                  <a:pt x="816049" y="4171"/>
                  <a:pt x="991446" y="-9419"/>
                  <a:pt x="1196247" y="0"/>
                </a:cubicBezTo>
                <a:cubicBezTo>
                  <a:pt x="1401048" y="9419"/>
                  <a:pt x="1589984" y="-731"/>
                  <a:pt x="1806578" y="0"/>
                </a:cubicBezTo>
                <a:cubicBezTo>
                  <a:pt x="2023172" y="731"/>
                  <a:pt x="2247754" y="8393"/>
                  <a:pt x="2441321" y="0"/>
                </a:cubicBezTo>
                <a:cubicBezTo>
                  <a:pt x="2441167" y="8655"/>
                  <a:pt x="2440437" y="9975"/>
                  <a:pt x="2441321" y="18288"/>
                </a:cubicBezTo>
                <a:cubicBezTo>
                  <a:pt x="2169723" y="30506"/>
                  <a:pt x="2045712" y="39140"/>
                  <a:pt x="1830991" y="18288"/>
                </a:cubicBezTo>
                <a:cubicBezTo>
                  <a:pt x="1616270" y="-2564"/>
                  <a:pt x="1505876" y="3949"/>
                  <a:pt x="1269487" y="18288"/>
                </a:cubicBezTo>
                <a:cubicBezTo>
                  <a:pt x="1033098" y="32627"/>
                  <a:pt x="908661" y="41191"/>
                  <a:pt x="707983" y="18288"/>
                </a:cubicBezTo>
                <a:cubicBezTo>
                  <a:pt x="507305" y="-4615"/>
                  <a:pt x="333592" y="20759"/>
                  <a:pt x="0" y="18288"/>
                </a:cubicBezTo>
                <a:cubicBezTo>
                  <a:pt x="-688" y="11716"/>
                  <a:pt x="875" y="635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07071" y="-14617"/>
                  <a:pt x="444194" y="-15606"/>
                  <a:pt x="585917" y="0"/>
                </a:cubicBezTo>
                <a:cubicBezTo>
                  <a:pt x="727640" y="15606"/>
                  <a:pt x="904326" y="-79"/>
                  <a:pt x="1123008" y="0"/>
                </a:cubicBezTo>
                <a:cubicBezTo>
                  <a:pt x="1341690" y="79"/>
                  <a:pt x="1600014" y="10401"/>
                  <a:pt x="1782164" y="0"/>
                </a:cubicBezTo>
                <a:cubicBezTo>
                  <a:pt x="1964314" y="-10401"/>
                  <a:pt x="2143537" y="-21488"/>
                  <a:pt x="2441321" y="0"/>
                </a:cubicBezTo>
                <a:cubicBezTo>
                  <a:pt x="2441735" y="5928"/>
                  <a:pt x="2441551" y="11133"/>
                  <a:pt x="2441321" y="18288"/>
                </a:cubicBezTo>
                <a:cubicBezTo>
                  <a:pt x="2166745" y="28773"/>
                  <a:pt x="2078726" y="15476"/>
                  <a:pt x="1879817" y="18288"/>
                </a:cubicBezTo>
                <a:cubicBezTo>
                  <a:pt x="1680908" y="21100"/>
                  <a:pt x="1548770" y="-4127"/>
                  <a:pt x="1318313" y="18288"/>
                </a:cubicBezTo>
                <a:cubicBezTo>
                  <a:pt x="1087856" y="40703"/>
                  <a:pt x="894613" y="3927"/>
                  <a:pt x="659157" y="18288"/>
                </a:cubicBezTo>
                <a:cubicBezTo>
                  <a:pt x="423701" y="32649"/>
                  <a:pt x="246611" y="33975"/>
                  <a:pt x="0" y="18288"/>
                </a:cubicBezTo>
                <a:cubicBezTo>
                  <a:pt x="-348" y="10388"/>
                  <a:pt x="-12" y="39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202" y="2807208"/>
            <a:ext cx="2571750" cy="3410712"/>
          </a:xfrm>
        </p:spPr>
        <p:txBody>
          <a:bodyPr anchor="t">
            <a:normAutofit/>
          </a:bodyPr>
          <a:lstStyle/>
          <a:p>
            <a:pPr marL="457200" lvl="1" indent="0">
              <a:buNone/>
            </a:pPr>
            <a:endParaRPr lang="en-US" altLang="zh-CN" sz="1900"/>
          </a:p>
          <a:p>
            <a:pPr marL="457200" lvl="1" indent="0">
              <a:buNone/>
            </a:pPr>
            <a:endParaRPr lang="en-US" altLang="zh-CN" sz="1900"/>
          </a:p>
          <a:p>
            <a:endParaRPr lang="en-US" sz="19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2706FDE-E165-4456-9764-5807762E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551335"/>
              </p:ext>
            </p:extLst>
          </p:nvPr>
        </p:nvGraphicFramePr>
        <p:xfrm>
          <a:off x="3490722" y="680624"/>
          <a:ext cx="5177791" cy="54967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8403">
                  <a:extLst>
                    <a:ext uri="{9D8B030D-6E8A-4147-A177-3AD203B41FA5}">
                      <a16:colId xmlns:a16="http://schemas.microsoft.com/office/drawing/2014/main" val="3454238074"/>
                    </a:ext>
                  </a:extLst>
                </a:gridCol>
                <a:gridCol w="4049388">
                  <a:extLst>
                    <a:ext uri="{9D8B030D-6E8A-4147-A177-3AD203B41FA5}">
                      <a16:colId xmlns:a16="http://schemas.microsoft.com/office/drawing/2014/main" val="415353827"/>
                    </a:ext>
                  </a:extLst>
                </a:gridCol>
              </a:tblGrid>
              <a:tr h="545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出生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由 撒迦利亚和以利沙伯 所生，年老无子的父母（路加福音 1:5-7）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726483507"/>
                  </a:ext>
                </a:extLst>
              </a:tr>
              <a:tr h="545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天使预告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天使加百列 向撒迦利亚显现，预告约翰的出生（路加福音 1:13-17）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2170355441"/>
                  </a:ext>
                </a:extLst>
              </a:tr>
              <a:tr h="2835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出生方式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母亲以利沙伯年老后奇迹般怀孕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1779049167"/>
                  </a:ext>
                </a:extLst>
              </a:tr>
              <a:tr h="2835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成长环境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在 旷野 生活，预备事工（路加福音 1:80）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3993764507"/>
                  </a:ext>
                </a:extLst>
              </a:tr>
              <a:tr h="545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生活方式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穿骆驼毛衣，吃蝗虫野蜜，过禁欲生活（马太福音 3:4）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3426514380"/>
                  </a:ext>
                </a:extLst>
              </a:tr>
              <a:tr h="545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事工开始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比耶稣先开始，宣讲 悔改的洗礼（路加福音 3:2-3）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2049262700"/>
                  </a:ext>
                </a:extLst>
              </a:tr>
              <a:tr h="545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传道内容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传悔改的信息，为弥赛亚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预备道路</a:t>
                      </a:r>
                      <a:r>
                        <a:rPr lang="en-US" sz="1600">
                          <a:effectLst/>
                        </a:rPr>
                        <a:t>（马太福音 3:5-6）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1298513719"/>
                  </a:ext>
                </a:extLst>
              </a:tr>
              <a:tr h="545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对耶稣的态度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认出耶稣是 神的羔羊（约翰福音 1:29）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2082245311"/>
                  </a:ext>
                </a:extLst>
              </a:tr>
              <a:tr h="2835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门徒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部分门徒后来跟随了耶稣（约翰福音 3:30）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3880961299"/>
                  </a:ext>
                </a:extLst>
              </a:tr>
              <a:tr h="545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死亡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被 希律王 关进监狱，并因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希罗底</a:t>
                      </a:r>
                      <a:r>
                        <a:rPr lang="en-US" sz="1600">
                          <a:effectLst/>
                        </a:rPr>
                        <a:t>的要求被斩首（马可福音 6:24-28）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1931134287"/>
                  </a:ext>
                </a:extLst>
              </a:tr>
              <a:tr h="2835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死亡的意义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完成 开路先锋 的使命，为基督预备道路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2465387738"/>
                  </a:ext>
                </a:extLst>
              </a:tr>
              <a:tr h="5453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effectLst/>
                        </a:rPr>
                        <a:t>影响与传承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被称为 最大先知（马太福音 11:11），但最终引导人归向基督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" marR="3963" marT="3963" marB="3963" anchor="ctr"/>
                </a:tc>
                <a:extLst>
                  <a:ext uri="{0D108BD9-81ED-4DB2-BD59-A6C34878D82A}">
                    <a16:rowId xmlns:a16="http://schemas.microsoft.com/office/drawing/2014/main" val="157352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506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4700"/>
              <a:t>六</a:t>
            </a:r>
            <a:r>
              <a:rPr lang="ja-JP" altLang="en-US" sz="4700"/>
              <a:t>、</a:t>
            </a:r>
            <a:r>
              <a:rPr lang="zh-CN" altLang="en-US" sz="4700"/>
              <a:t>重要信息</a:t>
            </a:r>
            <a:endParaRPr lang="en-US" sz="47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zh-CN" altLang="en-US" sz="1500" b="1"/>
              <a:t>悔改与更新的重要性</a:t>
            </a:r>
            <a:br>
              <a:rPr lang="zh-CN" altLang="en-US" sz="1500"/>
            </a:br>
            <a:r>
              <a:rPr lang="zh-CN" altLang="en-US" sz="1500"/>
              <a:t>施洗约翰呼吁人们悔改，承认自身的不足和罪恶，从而预备内心迎接上帝的国度。这种呼声提醒我们，灵性的更新始于对自己内心状态的反省和转变。</a:t>
            </a:r>
          </a:p>
          <a:p>
            <a:pPr>
              <a:buFont typeface="+mj-lt"/>
              <a:buAutoNum type="arabicPeriod"/>
            </a:pPr>
            <a:r>
              <a:rPr lang="zh-CN" altLang="en-US" sz="1500" b="1"/>
              <a:t>预备弥赛亚的到来</a:t>
            </a:r>
            <a:br>
              <a:rPr lang="zh-CN" altLang="en-US" sz="1500"/>
            </a:br>
            <a:r>
              <a:rPr lang="zh-CN" altLang="en-US" sz="1500"/>
              <a:t>他的见证明确指出，真正的转变不仅是内在的改变，更是为迎接那位“上帝的羔羊”（即耶稣）做准备。施洗约翰将自己的使命定位为为基督的到来铺路，强调了弥赛亚在救赎计划中的核心地位。</a:t>
            </a:r>
          </a:p>
          <a:p>
            <a:pPr>
              <a:buFont typeface="+mj-lt"/>
              <a:buAutoNum type="arabicPeriod"/>
            </a:pPr>
            <a:r>
              <a:rPr lang="zh-CN" altLang="en-US" sz="1500" b="1"/>
              <a:t>谦卑和顺服的态度</a:t>
            </a:r>
            <a:br>
              <a:rPr lang="zh-CN" altLang="en-US" sz="1500"/>
            </a:br>
            <a:r>
              <a:rPr lang="zh-CN" altLang="en-US" sz="1500"/>
              <a:t>尽管施洗约翰拥有广泛的影响力和群众追随，他始终保持谦卑，明确自己的角色只是“看见光的人”，而不是光本身。他的态度提醒我们，无论处于怎样的位置，都应保持谦卑和对真理的顺服。</a:t>
            </a:r>
          </a:p>
          <a:p>
            <a:pPr>
              <a:buFont typeface="+mj-lt"/>
              <a:buAutoNum type="arabicPeriod"/>
            </a:pPr>
            <a:r>
              <a:rPr lang="zh-CN" altLang="en-US" sz="1500" b="1"/>
              <a:t>真实见证的重要性</a:t>
            </a:r>
            <a:br>
              <a:rPr lang="zh-CN" altLang="en-US" sz="1500"/>
            </a:br>
            <a:r>
              <a:rPr lang="zh-CN" altLang="en-US" sz="1500"/>
              <a:t>施洗约翰以诚实和刚正不阿的态度传达上帝的信息，不迎合世俗的期待，也不妥协于外界的压力。这为今天的信徒树立了一个榜样，如何在信仰中坚守原则，忠实地见证真理。</a:t>
            </a:r>
          </a:p>
          <a:p>
            <a:pPr marL="0" indent="0">
              <a:buNone/>
            </a:pPr>
            <a:r>
              <a:rPr lang="zh-CN" altLang="en-US" sz="1500"/>
              <a:t>总的来说，从施洗约翰的见证中，我们学到悔改与更新是走向真理的第一步，同时也看到在迎接救主时所需要的谦卑、顺服和坚守信仰的决心。</a:t>
            </a:r>
          </a:p>
          <a:p>
            <a:pPr marL="457200" lvl="1" indent="0">
              <a:buNone/>
            </a:pPr>
            <a:endParaRPr lang="en-US" altLang="zh-CN" sz="1500"/>
          </a:p>
          <a:p>
            <a:pPr marL="457200" lvl="1" indent="0">
              <a:buNone/>
            </a:pPr>
            <a:endParaRPr lang="en-US" altLang="zh-CN" sz="1500"/>
          </a:p>
          <a:p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3936317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ja-JP" altLang="en-US" sz="3600"/>
              <a:t>七</a:t>
            </a:r>
            <a:r>
              <a:rPr lang="zh-CN" altLang="en-US" sz="3600"/>
              <a:t>、问题思考</a:t>
            </a:r>
            <a:r>
              <a:rPr lang="en-US" altLang="zh-CN" sz="3600"/>
              <a:t>: </a:t>
            </a:r>
            <a:r>
              <a:rPr lang="en-US" sz="3600"/>
              <a:t>约翰清楚知道自己</a:t>
            </a:r>
            <a:r>
              <a:rPr lang="zh-CN" altLang="en-US" sz="3600"/>
              <a:t>知道是什么、不是什么，并思考这样问题？</a:t>
            </a:r>
            <a:r>
              <a:rPr lang="en-US" altLang="zh-CN" sz="3600"/>
              <a:t>(a servant, a messenger)</a:t>
            </a:r>
            <a:endParaRPr lang="en-US" sz="36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n-US" sz="1900"/>
              <a:t>常常记住，自己不过是人，是上帝百般恩赐的好管家，可以避免落入这样的陷阱。否则当一个人习惯了掌声以后，要下台可就不容易了。(</a:t>
            </a:r>
            <a:r>
              <a:rPr lang="ja-JP" altLang="en-US" sz="1900" b="0" i="0">
                <a:effectLst/>
                <a:latin typeface="system-ui"/>
              </a:rPr>
              <a:t>路加福音 </a:t>
            </a:r>
            <a:r>
              <a:rPr lang="en-US" altLang="ja-JP" sz="1900" b="0" i="0">
                <a:effectLst/>
                <a:latin typeface="system-ui"/>
              </a:rPr>
              <a:t>13:30</a:t>
            </a:r>
            <a:r>
              <a:rPr lang="zh-CN" altLang="en-US" sz="1900"/>
              <a:t>只是有在后的将要在前，有在前的将要在后。</a:t>
            </a:r>
            <a:r>
              <a:rPr lang="en-US" altLang="zh-CN" sz="1900"/>
              <a:t>Jesus’s repent message to God’s kingdom</a:t>
            </a:r>
            <a:r>
              <a:rPr lang="en-US" sz="1900"/>
              <a:t>)</a:t>
            </a:r>
          </a:p>
          <a:p>
            <a:r>
              <a:rPr lang="zh-CN" altLang="en-US" sz="1900"/>
              <a:t>「约翰一件神迹没有行过，但约翰指着这人所说的一切话都是真的。」</a:t>
            </a:r>
            <a:endParaRPr lang="en-US" altLang="zh-CN" sz="1900"/>
          </a:p>
          <a:p>
            <a:r>
              <a:rPr lang="en-US" sz="1900"/>
              <a:t>对于不肯或很难接受耶稣的人，你要怎样预备他们的心，让他们有一天可以接受耶稣？你愿意扮演约翰的角色，把耶稣介绍给别人吗？</a:t>
            </a:r>
          </a:p>
          <a:p>
            <a:pPr marL="0" indent="0">
              <a:buNone/>
            </a:pPr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913589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ja-JP" altLang="en-US" sz="4300" dirty="0"/>
              <a:t>七</a:t>
            </a:r>
            <a:r>
              <a:rPr lang="zh-CN" altLang="en-US" sz="4300" dirty="0"/>
              <a:t>、问题思考</a:t>
            </a:r>
            <a:r>
              <a:rPr lang="en-US" altLang="zh-CN" sz="4300" dirty="0"/>
              <a:t>:</a:t>
            </a:r>
            <a:r>
              <a:rPr lang="zh-CN" altLang="en-US" sz="4300" dirty="0"/>
              <a:t>如何像施洗约翰一样预备我们传福音？</a:t>
            </a:r>
            <a:endParaRPr lang="en-US" sz="43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altLang="zh-CN" sz="1000"/>
          </a:p>
          <a:p>
            <a:pPr marL="457200" lvl="1" indent="0">
              <a:buNone/>
            </a:pPr>
            <a:endParaRPr lang="en-US" altLang="zh-CN" sz="1000"/>
          </a:p>
          <a:p>
            <a:r>
              <a:rPr lang="zh-CN" altLang="en-US" sz="1000"/>
              <a:t>悔改与自我反省</a:t>
            </a:r>
          </a:p>
          <a:p>
            <a:pPr marL="0" indent="0">
              <a:buNone/>
            </a:pPr>
            <a:r>
              <a:rPr lang="zh-CN" altLang="en-US" sz="1000"/>
              <a:t>施洗约翰强调悔改，鼓励人们反省自身不足。我们需要先审视内心，诚实面对自己的缺陷和罪行，借此寻求上帝的宽恕和更新。只有心灵得到更新，我们的见证才能真正打动人心。</a:t>
            </a:r>
          </a:p>
          <a:p>
            <a:r>
              <a:rPr lang="zh-CN" altLang="en-US" sz="1000"/>
              <a:t>追求真理与圣洁生活</a:t>
            </a:r>
          </a:p>
          <a:p>
            <a:pPr marL="0" indent="0">
              <a:buNone/>
            </a:pPr>
            <a:r>
              <a:rPr lang="zh-CN" altLang="en-US" sz="1000"/>
              <a:t>施洗约翰生活简朴、忠心敬畏上帝。他的生活方式证明，传扬福音不仅仅在言辞上，更在行动中体现。我们应努力追求真理，过圣洁的生活，以榜样的力量吸引他人。</a:t>
            </a:r>
          </a:p>
          <a:p>
            <a:r>
              <a:rPr lang="zh-CN" altLang="en-US" sz="1000"/>
              <a:t>谦卑与依靠神的力量</a:t>
            </a:r>
          </a:p>
          <a:p>
            <a:pPr marL="0" indent="0">
              <a:buNone/>
            </a:pPr>
            <a:r>
              <a:rPr lang="zh-CN" altLang="en-US" sz="1000"/>
              <a:t>施洗约翰始终明确自己的身份</a:t>
            </a:r>
            <a:r>
              <a:rPr lang="en-US" altLang="zh-CN" sz="1000"/>
              <a:t>——</a:t>
            </a:r>
            <a:r>
              <a:rPr lang="zh-CN" altLang="en-US" sz="1000"/>
              <a:t>只是预备主道的先驱，而非救世主。我们在传穿福音时，也应保持谦卑，将一切荣耀归给上帝，依靠神的力量而非个人的能力。</a:t>
            </a:r>
          </a:p>
          <a:p>
            <a:r>
              <a:rPr lang="zh-CN" altLang="en-US" sz="1000"/>
              <a:t>勇敢见证与坚定信念</a:t>
            </a:r>
          </a:p>
          <a:p>
            <a:pPr marL="0" indent="0">
              <a:buNone/>
            </a:pPr>
            <a:r>
              <a:rPr lang="zh-CN" altLang="en-US" sz="1000"/>
              <a:t>施洗约翰以坦率、坚定的见证传递信息，即使面对压力和反对，也不妥协。我们在传福音的过程中，也要有勇气表达真理，坚定信念，即使可能遭遇困难或不理解，也要坚持不懈地传扬福音。</a:t>
            </a:r>
          </a:p>
          <a:p>
            <a:r>
              <a:rPr lang="zh-CN" altLang="en-US" sz="1000"/>
              <a:t>生活与信仰一致</a:t>
            </a:r>
          </a:p>
          <a:p>
            <a:pPr marL="0" indent="0">
              <a:buNone/>
            </a:pPr>
            <a:r>
              <a:rPr lang="zh-CN" altLang="en-US" sz="1000"/>
              <a:t>施洗约翰的生活与他的讲道完全一致，这样的真实和一致性使他的见证更有说服力。我们也应在生活中实践信仰，用实际行动证明福音的力量，从而吸引他人靠近真理。</a:t>
            </a:r>
            <a:endParaRPr lang="en-US" altLang="zh-CN" sz="1000"/>
          </a:p>
          <a:p>
            <a:pPr marL="0" indent="0">
              <a:buNone/>
            </a:pPr>
            <a:r>
              <a:rPr lang="en-US" sz="1000">
                <a:latin typeface="MS Mincho" panose="02020609040205080304" pitchFamily="49" charset="-128"/>
                <a:cs typeface="MS Mincho" panose="02020609040205080304" pitchFamily="49" charset="-128"/>
              </a:rPr>
              <a:t>施洗</a:t>
            </a:r>
            <a:r>
              <a:rPr lang="en-US" sz="1000">
                <a:latin typeface="SimSun" panose="02010600030101010101" pitchFamily="2" charset="-122"/>
                <a:cs typeface="SimSun" panose="02010600030101010101" pitchFamily="2" charset="-122"/>
              </a:rPr>
              <a:t>约翰尽忠一生，结果却是这样的死，你的感想如何？自古以来，众先知常遭受迫害，他们的死，值得吗？(</a:t>
            </a:r>
            <a:r>
              <a:rPr lang="zh-CN" altLang="en-US" sz="1000">
                <a:latin typeface="SimSun" panose="02010600030101010101" pitchFamily="2" charset="-122"/>
                <a:cs typeface="SimSun" panose="02010600030101010101" pitchFamily="2" charset="-122"/>
              </a:rPr>
              <a:t>传福音的最终代价就是殉道</a:t>
            </a:r>
            <a:r>
              <a:rPr lang="en-US" altLang="zh-CN" sz="1000">
                <a:latin typeface="SimSun" panose="02010600030101010101" pitchFamily="2" charset="-122"/>
                <a:cs typeface="SimSun" panose="02010600030101010101" pitchFamily="2" charset="-122"/>
              </a:rPr>
              <a:t>)</a:t>
            </a:r>
            <a:r>
              <a:rPr lang="zh-CN" altLang="en-US" sz="1000">
                <a:effectLst/>
                <a:latin typeface="MS Mincho" panose="02020609040205080304" pitchFamily="49" charset="-128"/>
                <a:cs typeface="MS Mincho" panose="02020609040205080304" pitchFamily="49" charset="-128"/>
              </a:rPr>
              <a:t>思考耶稣上十字架！</a:t>
            </a:r>
            <a:endParaRPr lang="en-US" sz="1000"/>
          </a:p>
          <a:p>
            <a:pPr marL="0" indent="0">
              <a:buNone/>
            </a:pP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325963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2E9A02-3A4D-4BA5-900E-0F7B295D3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七</a:t>
            </a:r>
            <a:r>
              <a:rPr lang="zh-CN" altLang="en-US" sz="3600" dirty="0"/>
              <a:t>、问题思考</a:t>
            </a:r>
            <a:r>
              <a:rPr lang="en-US" altLang="zh-CN" sz="3600" dirty="0"/>
              <a:t>:</a:t>
            </a:r>
            <a:r>
              <a:rPr lang="zh-CN" altLang="en-US" sz="3600" dirty="0"/>
              <a:t>如何帮助他人预备心来接受耶稣？</a:t>
            </a:r>
            <a:endParaRPr lang="en-US" sz="36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B2960-DABA-4E5A-9D62-774AB8E76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endParaRPr lang="zh-CN" altLang="en-US" sz="900" dirty="0"/>
          </a:p>
          <a:p>
            <a:r>
              <a:rPr lang="zh-CN" altLang="en-US" sz="900" dirty="0"/>
              <a:t>建立真诚的关系</a:t>
            </a:r>
          </a:p>
          <a:p>
            <a:pPr marL="0" indent="0">
              <a:buNone/>
            </a:pPr>
            <a:r>
              <a:rPr lang="zh-CN" altLang="en-US" sz="900" dirty="0"/>
              <a:t>关心和倾听对方的内心需要，通过真诚的沟通建立信任，这样对方才会更愿意接受关于信仰和耶稣的信息。</a:t>
            </a:r>
          </a:p>
          <a:p>
            <a:endParaRPr lang="zh-CN" altLang="en-US" sz="900" dirty="0"/>
          </a:p>
          <a:p>
            <a:r>
              <a:rPr lang="zh-CN" altLang="en-US" sz="900" dirty="0"/>
              <a:t>分享个人见证与福音真理</a:t>
            </a:r>
          </a:p>
          <a:p>
            <a:pPr marL="0" indent="0">
              <a:buNone/>
            </a:pPr>
            <a:r>
              <a:rPr lang="zh-CN" altLang="en-US" sz="900" dirty="0"/>
              <a:t>用自己生活中的经历和见证说明耶稣如何改变了你的生命。同时，传达福音的核心</a:t>
            </a:r>
            <a:r>
              <a:rPr lang="en-US" altLang="zh-CN" sz="900" dirty="0"/>
              <a:t>——</a:t>
            </a:r>
            <a:r>
              <a:rPr lang="zh-CN" altLang="en-US" sz="900" dirty="0"/>
              <a:t>神的爱、宽恕和救赎，帮助他们认识到自己内心的渴望与缺憾。</a:t>
            </a:r>
          </a:p>
          <a:p>
            <a:endParaRPr lang="zh-CN" altLang="en-US" sz="900" dirty="0"/>
          </a:p>
          <a:p>
            <a:r>
              <a:rPr lang="zh-CN" altLang="en-US" sz="900" dirty="0"/>
              <a:t>鼓励反思与祷告</a:t>
            </a:r>
          </a:p>
          <a:p>
            <a:pPr marL="0" indent="0">
              <a:buNone/>
            </a:pPr>
            <a:r>
              <a:rPr lang="zh-CN" altLang="en-US" sz="900" dirty="0"/>
              <a:t>帮助对方反思内心、面对自己的疑惑与软弱，可以邀请他们一起祷告，寻求神的引领和内心的转变。祷告不仅能带来平安，也能打开心门，使他们更容易接受耶稣的恩典。</a:t>
            </a:r>
          </a:p>
          <a:p>
            <a:endParaRPr lang="zh-CN" altLang="en-US" sz="900" dirty="0"/>
          </a:p>
          <a:p>
            <a:r>
              <a:rPr lang="zh-CN" altLang="en-US" sz="900" dirty="0"/>
              <a:t>提供圣经指导与团契支持</a:t>
            </a:r>
          </a:p>
          <a:p>
            <a:pPr marL="0" indent="0">
              <a:buNone/>
            </a:pPr>
            <a:r>
              <a:rPr lang="zh-CN" altLang="en-US" sz="900" dirty="0"/>
              <a:t>向他们推荐适合入门阅读的圣经经文，如</a:t>
            </a:r>
            <a:r>
              <a:rPr lang="en-US" altLang="zh-CN" sz="900" dirty="0"/>
              <a:t>《</a:t>
            </a:r>
            <a:r>
              <a:rPr lang="zh-CN" altLang="en-US" sz="900" dirty="0"/>
              <a:t>约翰福音</a:t>
            </a:r>
            <a:r>
              <a:rPr lang="en-US" altLang="zh-CN" sz="900" dirty="0"/>
              <a:t>》</a:t>
            </a:r>
            <a:r>
              <a:rPr lang="zh-CN" altLang="en-US" sz="900" dirty="0"/>
              <a:t>或</a:t>
            </a:r>
            <a:r>
              <a:rPr lang="en-US" altLang="zh-CN" sz="900" dirty="0"/>
              <a:t>《</a:t>
            </a:r>
            <a:r>
              <a:rPr lang="zh-CN" altLang="en-US" sz="900" dirty="0"/>
              <a:t>马太福音</a:t>
            </a:r>
            <a:r>
              <a:rPr lang="en-US" altLang="zh-CN" sz="900" dirty="0"/>
              <a:t>》</a:t>
            </a:r>
            <a:r>
              <a:rPr lang="zh-CN" altLang="en-US" sz="900" dirty="0"/>
              <a:t>，并邀请他们参与教会活动或团契，与其他信徒共同成长。这种团体的支持和见证有助于激发他们的信心。</a:t>
            </a:r>
          </a:p>
          <a:p>
            <a:endParaRPr lang="zh-CN" altLang="en-US" sz="900" dirty="0"/>
          </a:p>
          <a:p>
            <a:r>
              <a:rPr lang="zh-CN" altLang="en-US" sz="900" dirty="0"/>
              <a:t>耐心与尊重</a:t>
            </a:r>
          </a:p>
          <a:p>
            <a:pPr marL="0" indent="0">
              <a:buNone/>
            </a:pPr>
            <a:r>
              <a:rPr lang="zh-CN" altLang="en-US" sz="900" dirty="0"/>
              <a:t>每个人的灵性成长都有不同的步调，不必强求。以爱心和耐心陪伴他们走过疑惑和挣扎，尊重他们的选择，同时持续为他们祷告，相信圣灵会在适当的时机触动他们的心。</a:t>
            </a:r>
          </a:p>
          <a:p>
            <a:pPr marL="0" indent="0">
              <a:buNone/>
            </a:pPr>
            <a:endParaRPr lang="zh-CN" altLang="en-US" sz="900" dirty="0"/>
          </a:p>
        </p:txBody>
      </p:sp>
    </p:spTree>
    <p:extLst>
      <p:ext uri="{BB962C8B-B14F-4D97-AF65-F5344CB8AC3E}">
        <p14:creationId xmlns:p14="http://schemas.microsoft.com/office/powerpoint/2010/main" val="135447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相关经文：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3"/>
            <a:ext cx="7886700" cy="4711113"/>
          </a:xfrm>
        </p:spPr>
        <p:txBody>
          <a:bodyPr>
            <a:normAutofit/>
          </a:bodyPr>
          <a:lstStyle/>
          <a:p>
            <a:r>
              <a:rPr lang="en-US" sz="1600" dirty="0" err="1"/>
              <a:t>马太福音</a:t>
            </a:r>
            <a:r>
              <a:rPr lang="en-US" sz="1600" dirty="0"/>
              <a:t> 3:1-12, 11:1-19, 14:1-11、</a:t>
            </a:r>
          </a:p>
          <a:p>
            <a:r>
              <a:rPr lang="en-US" sz="1600" dirty="0"/>
              <a:t>马可福音1:1-8, 6:14-29、 </a:t>
            </a:r>
          </a:p>
          <a:p>
            <a:r>
              <a:rPr lang="en-US" sz="1600" dirty="0" err="1"/>
              <a:t>路加福音</a:t>
            </a:r>
            <a:r>
              <a:rPr lang="en-US" sz="1600" dirty="0"/>
              <a:t> 1:1-80, 3:1-20, 7:18-35、</a:t>
            </a:r>
          </a:p>
          <a:p>
            <a:r>
              <a:rPr lang="en-US" sz="1600" dirty="0" err="1"/>
              <a:t>约翰福音</a:t>
            </a:r>
            <a:r>
              <a:rPr lang="en-US" sz="1600" dirty="0"/>
              <a:t> 1:1-42, 3:22-30, 10:40-42</a:t>
            </a:r>
          </a:p>
          <a:p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马太福音 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3 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那时，有施洗的约翰出来，在犹太的旷野传道说： 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2 </a:t>
            </a:r>
            <a:r>
              <a:rPr lang="en-US" altLang="zh-CN" sz="1800" dirty="0">
                <a:solidFill>
                  <a:srgbClr val="FF0000"/>
                </a:solidFill>
                <a:latin typeface="Adobe Kaiti Std R" panose="02020400000000000000" pitchFamily="18" charset="-128"/>
                <a:ea typeface="Adobe Kaiti Std R" panose="02020400000000000000" pitchFamily="18" charset="-128"/>
              </a:rPr>
              <a:t>“</a:t>
            </a:r>
            <a:r>
              <a:rPr lang="zh-CN" altLang="en-US" sz="1800" dirty="0">
                <a:solidFill>
                  <a:srgbClr val="FF0000"/>
                </a:solidFill>
                <a:latin typeface="Adobe Kaiti Std R" panose="02020400000000000000" pitchFamily="18" charset="-128"/>
                <a:ea typeface="Adobe Kaiti Std R" panose="02020400000000000000" pitchFamily="18" charset="-128"/>
              </a:rPr>
              <a:t>天国近了，你们应当</a:t>
            </a:r>
            <a:r>
              <a:rPr lang="zh-CN" altLang="en-US" sz="1800" dirty="0">
                <a:solidFill>
                  <a:srgbClr val="00B050"/>
                </a:solidFill>
                <a:latin typeface="Adobe Kaiti Std R" panose="02020400000000000000" pitchFamily="18" charset="-128"/>
                <a:ea typeface="Adobe Kaiti Std R" panose="02020400000000000000" pitchFamily="18" charset="-128"/>
              </a:rPr>
              <a:t>悔改</a:t>
            </a:r>
            <a:r>
              <a:rPr lang="zh-CN" altLang="en-US" sz="1800" dirty="0">
                <a:solidFill>
                  <a:srgbClr val="FF0000"/>
                </a:solidFill>
                <a:latin typeface="Adobe Kaiti Std R" panose="02020400000000000000" pitchFamily="18" charset="-128"/>
                <a:ea typeface="Adobe Kaiti Std R" panose="02020400000000000000" pitchFamily="18" charset="-128"/>
              </a:rPr>
              <a:t>！”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 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3 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这人就是先知以赛亚所说的，他说：“在旷野有人声喊着说：‘预备主的道，修直他的路！’” 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4 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这约翰身穿骆驼毛的衣服，腰束皮带，吃的是蝗虫、野蜜。 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5 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那时，耶路撒冷和犹太全地并约旦河一带地方的人，都出去到约翰那里， 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6 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承认他们的罪，在约旦河里受他的洗。 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7 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约翰看见许多法利赛人和撒都该人也来受洗，就对他们说：“毒蛇的种类！</a:t>
            </a:r>
            <a:r>
              <a:rPr lang="zh-CN" altLang="en-US" sz="1800" dirty="0">
                <a:solidFill>
                  <a:srgbClr val="FF0000"/>
                </a:solidFill>
                <a:latin typeface="Adobe Kaiti Std R" panose="02020400000000000000" pitchFamily="18" charset="-128"/>
                <a:ea typeface="Adobe Kaiti Std R" panose="02020400000000000000" pitchFamily="18" charset="-128"/>
              </a:rPr>
              <a:t>谁指示你们逃避将来的愤怒呢？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 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8 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你们要结出果子来，与悔改的心相称！ 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9 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不要自己心里说：‘有亚伯拉罕为我们的祖宗。’我告诉你们，神能从这些石头中给亚伯拉罕兴起子孙来。 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10 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现在斧子已经放在树根上，凡不结好果子的树就砍下来，丢在火里。</a:t>
            </a:r>
            <a:r>
              <a:rPr lang="en-US" altLang="zh-CN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11 “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我是用水给你们施洗，叫你们悔改；但那在我以后来的，能力比我更大，我就是给他提鞋也不配，他要用圣灵与火给你们施洗。 </a:t>
            </a:r>
            <a:r>
              <a:rPr lang="en-US" altLang="zh-CN" sz="1800" dirty="0">
                <a:solidFill>
                  <a:srgbClr val="FF0000"/>
                </a:solidFill>
                <a:latin typeface="Adobe Kaiti Std R" panose="02020400000000000000" pitchFamily="18" charset="-128"/>
                <a:ea typeface="Adobe Kaiti Std R" panose="02020400000000000000" pitchFamily="18" charset="-128"/>
              </a:rPr>
              <a:t>12 </a:t>
            </a:r>
            <a:r>
              <a:rPr lang="zh-CN" altLang="en-US" sz="1800" dirty="0">
                <a:solidFill>
                  <a:srgbClr val="FF0000"/>
                </a:solidFill>
                <a:latin typeface="Adobe Kaiti Std R" panose="02020400000000000000" pitchFamily="18" charset="-128"/>
                <a:ea typeface="Adobe Kaiti Std R" panose="02020400000000000000" pitchFamily="18" charset="-128"/>
              </a:rPr>
              <a:t>他手里拿着簸箕，要扬净他的场，把麦子收在仓里，把糠用不灭的火烧尽了。</a:t>
            </a:r>
            <a:r>
              <a:rPr lang="zh-CN" altLang="en-US" sz="18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”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96143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相关经文：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843744"/>
          </a:xfrm>
        </p:spPr>
        <p:txBody>
          <a:bodyPr>
            <a:normAutofit fontScale="92500" lnSpcReduction="10000"/>
          </a:bodyPr>
          <a:lstStyle/>
          <a:p>
            <a:r>
              <a:rPr lang="en-US" sz="1300" dirty="0" err="1"/>
              <a:t>马太福音</a:t>
            </a:r>
            <a:r>
              <a:rPr lang="en-US" sz="1300" dirty="0"/>
              <a:t> 3:1-12, 11:1-19, 14:1-11、</a:t>
            </a:r>
          </a:p>
          <a:p>
            <a:r>
              <a:rPr lang="en-US" sz="1300" dirty="0"/>
              <a:t>马可福音1:1-8, 6:14-29、 </a:t>
            </a:r>
          </a:p>
          <a:p>
            <a:r>
              <a:rPr lang="en-US" sz="1300" dirty="0" err="1"/>
              <a:t>路加福音</a:t>
            </a:r>
            <a:r>
              <a:rPr lang="en-US" sz="1300" dirty="0"/>
              <a:t> 1:1-80, 3:1-20, 7:18-35、</a:t>
            </a:r>
          </a:p>
          <a:p>
            <a:r>
              <a:rPr lang="en-US" sz="1300" dirty="0" err="1"/>
              <a:t>约翰福音</a:t>
            </a:r>
            <a:r>
              <a:rPr lang="en-US" sz="1300" dirty="0"/>
              <a:t> 1:1-42, 3:22-30, 10:40-42</a:t>
            </a:r>
          </a:p>
          <a:p>
            <a:r>
              <a:rPr lang="ja-JP" altLang="en-US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约翰福音 </a:t>
            </a:r>
            <a:r>
              <a:rPr lang="en-US" altLang="ja-JP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1</a:t>
            </a:r>
            <a:r>
              <a:rPr lang="en-US" altLang="ja-JP" sz="1800" b="1" i="0" baseline="30000" dirty="0">
                <a:latin typeface="MS Mincho" panose="02020609040205080304" pitchFamily="49" charset="-128"/>
                <a:ea typeface="Adobe Kaiti Std R" panose="02020400000000000000" pitchFamily="18" charset="-128"/>
              </a:rPr>
              <a:t>: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19 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约翰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所作的见证记在下面。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犹太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人从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耶路撒冷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差祭司和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利未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人到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约翰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那里，问他说：“你是谁？”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20 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他就明说，并不隐瞒，明说：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“我不是基督。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”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21 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他们又问他说：“这样，你是谁呢？是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以利亚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吗？”他说：“我不是。”“是那先知吗？”他回答说：“不是。”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22 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于是他们说：“你到底是谁？叫我们好回复差我们来的人。你自己说你是谁？”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23 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他说：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“我就是那在旷野有人声喊着说：‘修直主的道路’，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正如先知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以赛亚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所说的。”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24 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那些人是法利赛人差来的。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25 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他们就问他说：“你既不是基督，不是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以利亚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，也不是那先知，为什么施洗呢？”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26 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约翰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回答说：“我是用水施洗，但有一位站在你们中间，是你们不认识的，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27 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就是那在我以后来的，我给他解鞋带也不配。”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28 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这是在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约旦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河外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伯大尼</a:t>
            </a:r>
            <a:r>
              <a:rPr lang="en-US" altLang="zh-CN" sz="1800" b="0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[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，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约翰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施洗的地方作的见证。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29 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次日，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约翰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看见耶稣来到他那里，就说：“看哪，神的羔羊，除去世人罪孽的！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30 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这就是我曾说：‘有一位在我以后来、反成了在我以前的，因他本来在我以前。’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31 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我先前不认识他，如今我来用水施洗，为要叫他显明给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以色列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人。” </a:t>
            </a:r>
            <a:r>
              <a:rPr lang="en-US" altLang="zh-CN" sz="1800" b="1" i="0" baseline="3000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32 </a:t>
            </a:r>
            <a:r>
              <a:rPr lang="zh-CN" altLang="en-US" sz="1800" b="0" i="0" u="sng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约翰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又作见证说：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“我曾看见圣灵仿佛鸽子从天降下，住在他的身上。 </a:t>
            </a:r>
            <a:r>
              <a:rPr lang="en-US" altLang="zh-CN" sz="1800" b="1" i="0" baseline="30000" dirty="0">
                <a:solidFill>
                  <a:srgbClr val="FF0000"/>
                </a:solidFill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33 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我先前不认识他，只是那差我来用水施洗的对我说：‘你看见圣灵降下来，住在谁的身上，谁就是用圣灵施洗的。’ </a:t>
            </a:r>
            <a:r>
              <a:rPr lang="en-US" altLang="zh-CN" sz="1800" b="1" i="0" baseline="30000" dirty="0">
                <a:solidFill>
                  <a:srgbClr val="FF0000"/>
                </a:solidFill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34 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我看见了，</a:t>
            </a:r>
            <a:r>
              <a:rPr lang="zh-CN" altLang="en-US" sz="1800" b="0" i="0" dirty="0">
                <a:solidFill>
                  <a:srgbClr val="00B050"/>
                </a:solidFill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就证明这是神的儿子。</a:t>
            </a:r>
            <a:r>
              <a:rPr lang="zh-CN" altLang="en-US" sz="1800" b="0" i="0" dirty="0"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</a:rPr>
              <a:t>”</a:t>
            </a:r>
          </a:p>
          <a:p>
            <a:pPr marL="0" indent="0">
              <a:buNone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33710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本课大纲：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一、施洗约翰的出生</a:t>
            </a:r>
            <a:endParaRPr lang="en-US" sz="19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pPr marL="0" indent="0">
              <a:buNone/>
            </a:pPr>
            <a:r>
              <a:rPr lang="en-US" sz="1900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二、施洗约翰的使命和工作</a:t>
            </a:r>
            <a:endParaRPr lang="en-US" sz="19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pPr marL="0" indent="0">
              <a:buNone/>
            </a:pPr>
            <a:r>
              <a:rPr lang="en-US" sz="1900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三、施洗约翰与上帝国</a:t>
            </a:r>
            <a:endParaRPr lang="en-US" sz="19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pPr marL="0" indent="0">
              <a:buNone/>
            </a:pPr>
            <a:r>
              <a:rPr lang="en-US" sz="19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四、「</a:t>
            </a:r>
            <a:r>
              <a:rPr lang="en-US" sz="1900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他必兴旺，我必衰微</a:t>
            </a:r>
            <a:r>
              <a:rPr lang="en-US" sz="19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」</a:t>
            </a:r>
          </a:p>
          <a:p>
            <a:pPr marL="0" indent="0">
              <a:buNone/>
            </a:pPr>
            <a:r>
              <a:rPr lang="ja-JP" altLang="en-US" sz="19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五、</a:t>
            </a:r>
            <a:r>
              <a:rPr lang="en-US" sz="1900" b="1" dirty="0" err="1">
                <a:effectLst/>
                <a:latin typeface="MS Mincho" panose="02020609040205080304" pitchFamily="49" charset="-128"/>
                <a:ea typeface="Times New Roman" panose="02020603050405020304" pitchFamily="18" charset="0"/>
                <a:cs typeface="MS Mincho" panose="02020609040205080304" pitchFamily="49" charset="-128"/>
              </a:rPr>
              <a:t>施洗</a:t>
            </a:r>
            <a:r>
              <a:rPr lang="en-US" sz="1900" b="1" dirty="0" err="1">
                <a:effectLst/>
                <a:latin typeface="PMingLiU" panose="02020500000000000000" pitchFamily="18" charset="-120"/>
                <a:ea typeface="Times New Roman" panose="02020603050405020304" pitchFamily="18" charset="0"/>
                <a:cs typeface="PMingLiU" panose="02020500000000000000" pitchFamily="18" charset="-120"/>
              </a:rPr>
              <a:t>约翰</a:t>
            </a:r>
            <a:r>
              <a:rPr lang="ja-JP" altLang="en-US" sz="1900" b="1" dirty="0">
                <a:effectLst/>
                <a:latin typeface="PMingLiU" panose="02020500000000000000" pitchFamily="18" charset="-120"/>
                <a:ea typeface="Times New Roman" panose="02020603050405020304" pitchFamily="18" charset="0"/>
                <a:cs typeface="PMingLiU" panose="02020500000000000000" pitchFamily="18" charset="-120"/>
              </a:rPr>
              <a:t> 一生回顾</a:t>
            </a:r>
            <a:endParaRPr lang="en-US" altLang="zh-CN" sz="19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pPr marL="0" indent="0">
              <a:buNone/>
            </a:pPr>
            <a:r>
              <a:rPr lang="zh-CN" altLang="en-US" sz="1900" dirty="0"/>
              <a:t>六</a:t>
            </a:r>
            <a:r>
              <a:rPr lang="ja-JP" altLang="en-US" sz="1900" dirty="0"/>
              <a:t>、</a:t>
            </a:r>
            <a:r>
              <a:rPr lang="zh-CN" altLang="en-US" sz="19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重要信息</a:t>
            </a:r>
            <a:endParaRPr lang="en-US" altLang="zh-CN" sz="19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pPr marL="0" indent="0">
              <a:buNone/>
            </a:pPr>
            <a:r>
              <a:rPr lang="ja-JP" altLang="en-US" sz="1900" dirty="0"/>
              <a:t>七</a:t>
            </a:r>
            <a:r>
              <a:rPr lang="zh-CN" altLang="en-US" sz="19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、问题思考</a:t>
            </a:r>
            <a:endParaRPr lang="en-US" sz="19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078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54B029-2897-42A1-92D1-A0B1F992E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69" y="238539"/>
            <a:ext cx="8285260" cy="1434415"/>
          </a:xfrm>
        </p:spPr>
        <p:txBody>
          <a:bodyPr anchor="b">
            <a:normAutofit/>
          </a:bodyPr>
          <a:lstStyle/>
          <a:p>
            <a:r>
              <a:rPr lang="en-US" sz="4700">
                <a:effectLst/>
                <a:latin typeface="MS Mincho" panose="02020609040205080304" pitchFamily="49" charset="-128"/>
                <a:ea typeface="Calibri" panose="020F0502020204030204" pitchFamily="34" charset="0"/>
                <a:cs typeface="MS Mincho" panose="02020609040205080304" pitchFamily="49" charset="-128"/>
              </a:rPr>
              <a:t>一、施洗</a:t>
            </a:r>
            <a:r>
              <a:rPr lang="en-US" sz="4700">
                <a:effectLst/>
                <a:latin typeface="SimSun" panose="02010600030101010101" pitchFamily="2" charset="-122"/>
                <a:ea typeface="Calibri" panose="020F0502020204030204" pitchFamily="34" charset="0"/>
                <a:cs typeface="SimSun" panose="02010600030101010101" pitchFamily="2" charset="-122"/>
              </a:rPr>
              <a:t>约翰</a:t>
            </a:r>
            <a:r>
              <a:rPr lang="en-US" sz="4700">
                <a:effectLst/>
                <a:latin typeface="MS Mincho" panose="02020609040205080304" pitchFamily="49" charset="-128"/>
                <a:ea typeface="Calibri" panose="020F0502020204030204" pitchFamily="34" charset="0"/>
                <a:cs typeface="MS Mincho" panose="02020609040205080304" pitchFamily="49" charset="-128"/>
              </a:rPr>
              <a:t>的出生</a:t>
            </a:r>
            <a:endParaRPr lang="en-US" sz="4700" dirty="0"/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767709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4328DB92-A1A0-4ADD-AD84-B1025EA90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79" r="18396" b="4"/>
          <a:stretch/>
        </p:blipFill>
        <p:spPr>
          <a:xfrm>
            <a:off x="429369" y="2002056"/>
            <a:ext cx="2957886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30740-07D1-4CA2-B666-D7DA7C001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466" y="2071316"/>
            <a:ext cx="5035164" cy="4114800"/>
          </a:xfrm>
        </p:spPr>
        <p:txBody>
          <a:bodyPr anchor="t">
            <a:normAutofit/>
          </a:bodyPr>
          <a:lstStyle/>
          <a:p>
            <a:r>
              <a:rPr lang="en-US" sz="1300">
                <a:effectLst/>
                <a:latin typeface="SimSun" panose="02010600030101010101" pitchFamily="2" charset="-122"/>
                <a:cs typeface="SimSun" panose="02010600030101010101" pitchFamily="2" charset="-122"/>
              </a:rPr>
              <a:t>像亚伯拉罕与撒拉年老得子一样, </a:t>
            </a:r>
            <a:r>
              <a:rPr lang="en-US" sz="1300">
                <a:effectLst/>
                <a:latin typeface="MS Mincho" panose="02020609040205080304" pitchFamily="49" charset="-128"/>
                <a:cs typeface="MS Mincho" panose="02020609040205080304" pitchFamily="49" charset="-128"/>
              </a:rPr>
              <a:t>施洗</a:t>
            </a:r>
            <a:r>
              <a:rPr lang="en-US" sz="1300">
                <a:effectLst/>
                <a:latin typeface="SimSun" panose="02010600030101010101" pitchFamily="2" charset="-122"/>
                <a:cs typeface="SimSun" panose="02010600030101010101" pitchFamily="2" charset="-122"/>
              </a:rPr>
              <a:t>约翰的出生是一个奇迹</a:t>
            </a:r>
          </a:p>
          <a:p>
            <a:r>
              <a:rPr lang="en-US" sz="1300">
                <a:effectLst/>
                <a:latin typeface="MS Mincho" panose="02020609040205080304" pitchFamily="49" charset="-128"/>
                <a:cs typeface="MS Mincho" panose="02020609040205080304" pitchFamily="49" charset="-128"/>
              </a:rPr>
              <a:t>他的名字是天使取的，不像犹太人的</a:t>
            </a:r>
            <a:r>
              <a:rPr lang="en-US" sz="1300">
                <a:effectLst/>
                <a:latin typeface="SimSun" panose="02010600030101010101" pitchFamily="2" charset="-122"/>
                <a:cs typeface="SimSun" panose="02010600030101010101" pitchFamily="2" charset="-122"/>
              </a:rPr>
              <a:t>习俗，按父亲的名字传承下去。(God chosen)</a:t>
            </a:r>
            <a:endParaRPr lang="en-US" sz="1300">
              <a:latin typeface="SimSun" panose="02010600030101010101" pitchFamily="2" charset="-122"/>
              <a:cs typeface="SimSun" panose="02010600030101010101" pitchFamily="2" charset="-122"/>
            </a:endParaRPr>
          </a:p>
          <a:p>
            <a:r>
              <a:rPr lang="en-US" sz="1300">
                <a:effectLst/>
                <a:latin typeface="MS Mincho" panose="02020609040205080304" pitchFamily="49" charset="-128"/>
                <a:cs typeface="MS Mincho" panose="02020609040205080304" pitchFamily="49" charset="-128"/>
              </a:rPr>
              <a:t>施洗</a:t>
            </a:r>
            <a:r>
              <a:rPr lang="en-US" sz="1300">
                <a:effectLst/>
                <a:latin typeface="SimSun" panose="02010600030101010101" pitchFamily="2" charset="-122"/>
                <a:cs typeface="SimSun" panose="02010600030101010101" pitchFamily="2" charset="-122"/>
              </a:rPr>
              <a:t>约翰在母腹里就被圣灵充满了; 从耶稣的母亲马利亚来访开始，一直到她们同住三个月，伊莉莎白一定深受感动。</a:t>
            </a:r>
          </a:p>
          <a:p>
            <a:pPr marL="0" indent="0">
              <a:buNone/>
            </a:pPr>
            <a:r>
              <a:rPr lang="ja-JP" altLang="en-US" sz="1300" b="1" i="0" baseline="30000">
                <a:effectLst/>
                <a:latin typeface="system-ui"/>
              </a:rPr>
              <a:t>路加福音 </a:t>
            </a:r>
            <a:r>
              <a:rPr lang="en-US" altLang="ja-JP" sz="1300" b="1" baseline="30000">
                <a:latin typeface="system-ui"/>
              </a:rPr>
              <a:t>1: </a:t>
            </a:r>
            <a:r>
              <a:rPr lang="en-US" altLang="zh-CN" sz="1300" b="1" i="0" baseline="30000">
                <a:effectLst/>
                <a:latin typeface="system-ui"/>
              </a:rPr>
              <a:t>5 </a:t>
            </a:r>
            <a:r>
              <a:rPr lang="zh-CN" altLang="en-US" sz="1300" b="0" i="0">
                <a:effectLst/>
                <a:latin typeface="system-ui"/>
              </a:rPr>
              <a:t>犹太王希律执政期间，亚比雅的班里有位祭司名叫撒迦利亚，他妻子伊丽莎白是亚伦的后裔。 </a:t>
            </a:r>
            <a:r>
              <a:rPr lang="en-US" altLang="zh-CN" sz="1300" b="1" i="0" baseline="30000">
                <a:effectLst/>
                <a:latin typeface="system-ui"/>
              </a:rPr>
              <a:t>6 </a:t>
            </a:r>
            <a:r>
              <a:rPr lang="zh-CN" altLang="en-US" sz="1300" b="0" i="0">
                <a:effectLst/>
                <a:latin typeface="system-ui"/>
              </a:rPr>
              <a:t>夫妻二人遵行主的一切诫命和条例，无可指责，在上帝眼中是义人。 </a:t>
            </a:r>
            <a:r>
              <a:rPr lang="en-US" altLang="zh-CN" sz="1300" b="1" i="0" baseline="30000">
                <a:effectLst/>
                <a:latin typeface="system-ui"/>
              </a:rPr>
              <a:t>7 </a:t>
            </a:r>
            <a:r>
              <a:rPr lang="zh-CN" altLang="en-US" sz="1300" b="0" i="0">
                <a:effectLst/>
                <a:latin typeface="system-ui"/>
              </a:rPr>
              <a:t>但他们没有孩子，因为伊丽莎白不能生育，二人又年纪老迈。”</a:t>
            </a:r>
            <a:endParaRPr lang="en-US" altLang="zh-CN" sz="1300" b="0" i="0">
              <a:effectLst/>
              <a:latin typeface="system-ui"/>
            </a:endParaRPr>
          </a:p>
          <a:p>
            <a:pPr marL="0" indent="0">
              <a:buNone/>
            </a:pPr>
            <a:r>
              <a:rPr lang="ja-JP" altLang="en-US" sz="1300" b="0" i="0">
                <a:effectLst/>
                <a:latin typeface="system-ui"/>
              </a:rPr>
              <a:t>天使加百列取名叫约翰</a:t>
            </a:r>
            <a:r>
              <a:rPr lang="en-US" altLang="ja-JP" sz="1300" b="0" i="0">
                <a:effectLst/>
                <a:latin typeface="system-ui"/>
              </a:rPr>
              <a:t>, </a:t>
            </a:r>
            <a:r>
              <a:rPr lang="zh-CN" altLang="en-US" sz="1300" b="0" i="0">
                <a:effectLst/>
                <a:latin typeface="system-ui"/>
              </a:rPr>
              <a:t>他必滴酒不沾，并且在母腹里就被圣灵充满。</a:t>
            </a:r>
            <a:r>
              <a:rPr lang="en-US" altLang="zh-CN" sz="1300" b="1" i="0" baseline="30000">
                <a:effectLst/>
                <a:latin typeface="system-ui"/>
              </a:rPr>
              <a:t>20 </a:t>
            </a:r>
            <a:r>
              <a:rPr lang="zh-CN" altLang="en-US" sz="1300" b="0" i="0">
                <a:effectLst/>
                <a:latin typeface="system-ui"/>
              </a:rPr>
              <a:t>我说的这些话到时候必定应验。但因为你不肯相信我的话，所以这事成就以前，你将变成哑巴，不能说话。</a:t>
            </a:r>
            <a:r>
              <a:rPr lang="en-US" altLang="zh-CN" sz="1300" b="1" i="0" baseline="30000">
                <a:effectLst/>
                <a:latin typeface="system-ui"/>
              </a:rPr>
              <a:t>63 </a:t>
            </a:r>
            <a:r>
              <a:rPr lang="zh-CN" altLang="en-US" sz="1300" b="0" i="0">
                <a:effectLst/>
                <a:latin typeface="system-ui"/>
              </a:rPr>
              <a:t>撒迦利亚就要了一块写字板，写上：“他的名字叫约翰。”大家看了都很惊奇。 </a:t>
            </a:r>
            <a:r>
              <a:rPr lang="en-US" altLang="zh-CN" sz="1300" b="1" i="0" baseline="30000">
                <a:effectLst/>
                <a:latin typeface="system-ui"/>
              </a:rPr>
              <a:t>64 </a:t>
            </a:r>
            <a:r>
              <a:rPr lang="zh-CN" altLang="en-US" sz="1300" b="0" i="0">
                <a:effectLst/>
                <a:latin typeface="system-ui"/>
              </a:rPr>
              <a:t>就在那时，撒迦利亚恢复了说话的能力，便开口赞美上帝。</a:t>
            </a:r>
            <a:endParaRPr lang="en-US" altLang="zh-CN" sz="1300" b="0" i="0">
              <a:effectLst/>
              <a:latin typeface="system-ui"/>
            </a:endParaRPr>
          </a:p>
          <a:p>
            <a:pPr marL="0" indent="0">
              <a:buNone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78381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85260" cy="1434415"/>
          </a:xfrm>
        </p:spPr>
        <p:txBody>
          <a:bodyPr anchor="b">
            <a:normAutofit/>
          </a:bodyPr>
          <a:lstStyle/>
          <a:p>
            <a:r>
              <a:rPr lang="en-US" sz="4700" dirty="0" err="1"/>
              <a:t>二、施洗约翰的使命和工作</a:t>
            </a:r>
            <a:br>
              <a:rPr lang="en-US" sz="4700" dirty="0"/>
            </a:br>
            <a:endParaRPr lang="en-US" sz="4700" dirty="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767709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outdoor, group&#10;&#10;Description automatically generated">
            <a:extLst>
              <a:ext uri="{FF2B5EF4-FFF2-40B4-BE49-F238E27FC236}">
                <a16:creationId xmlns:a16="http://schemas.microsoft.com/office/drawing/2014/main" id="{8E1125EB-E535-43AE-971E-D98E2D1D2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3" r="31203" b="-4"/>
          <a:stretch/>
        </p:blipFill>
        <p:spPr>
          <a:xfrm>
            <a:off x="429369" y="2002056"/>
            <a:ext cx="2957886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9466" y="2071316"/>
            <a:ext cx="5035164" cy="4114800"/>
          </a:xfrm>
        </p:spPr>
        <p:txBody>
          <a:bodyPr anchor="t">
            <a:normAutofit/>
          </a:bodyPr>
          <a:lstStyle/>
          <a:p>
            <a:r>
              <a:rPr lang="zh-CN" altLang="en-US" sz="1600"/>
              <a:t>以赛亚书 </a:t>
            </a:r>
            <a:r>
              <a:rPr lang="en-US" altLang="zh-CN" sz="1600"/>
              <a:t>40:3 </a:t>
            </a:r>
            <a:r>
              <a:rPr lang="zh-CN" altLang="en-US" sz="1600"/>
              <a:t>有人声喊着说：“在旷野预备耶和华的路，在沙漠地修平我们神的道！</a:t>
            </a:r>
            <a:endParaRPr lang="en-US" altLang="zh-CN" sz="1600"/>
          </a:p>
          <a:p>
            <a:endParaRPr lang="en-US" altLang="zh-CN" sz="1600"/>
          </a:p>
          <a:p>
            <a:r>
              <a:rPr lang="ja-JP" altLang="en-US" sz="1600" b="0" i="0">
                <a:effectLst/>
                <a:latin typeface="system-ui"/>
              </a:rPr>
              <a:t>路加福音 </a:t>
            </a:r>
            <a:r>
              <a:rPr lang="en-US" altLang="ja-JP" sz="1600" b="0" i="0">
                <a:effectLst/>
                <a:latin typeface="system-ui"/>
              </a:rPr>
              <a:t>1:</a:t>
            </a:r>
            <a:r>
              <a:rPr lang="en-US" altLang="zh-CN" sz="1600" b="1" i="0" baseline="30000">
                <a:effectLst/>
                <a:latin typeface="system-ui"/>
              </a:rPr>
              <a:t>16 </a:t>
            </a:r>
            <a:r>
              <a:rPr lang="zh-CN" altLang="en-US" sz="1600" b="0" i="0">
                <a:effectLst/>
                <a:latin typeface="system-ui"/>
              </a:rPr>
              <a:t>他将劝导许多以色列人回心转意，归顺主</a:t>
            </a:r>
            <a:r>
              <a:rPr lang="en-US" altLang="zh-CN" sz="1600" b="0" i="0">
                <a:effectLst/>
                <a:latin typeface="system-ui"/>
              </a:rPr>
              <a:t>——</a:t>
            </a:r>
            <a:r>
              <a:rPr lang="zh-CN" altLang="en-US" sz="1600" b="0" i="0">
                <a:effectLst/>
                <a:latin typeface="system-ui"/>
              </a:rPr>
              <a:t>他们的上帝。 </a:t>
            </a:r>
            <a:r>
              <a:rPr lang="en-US" altLang="zh-CN" sz="1600" b="1" i="0" baseline="30000">
                <a:effectLst/>
                <a:latin typeface="system-ui"/>
              </a:rPr>
              <a:t>17 </a:t>
            </a:r>
            <a:r>
              <a:rPr lang="zh-CN" altLang="en-US" sz="1600" b="0" i="0">
                <a:effectLst/>
                <a:latin typeface="system-ui"/>
              </a:rPr>
              <a:t>他将以先知以利亚的心志和能力做主的先锋，使父亲的心转向儿女，使叛逆的人回转、顺从义人的智慧，为主预备合用的子民。</a:t>
            </a:r>
            <a:endParaRPr lang="en-US" altLang="zh-CN" sz="1600" b="0" i="0">
              <a:effectLst/>
              <a:latin typeface="system-ui"/>
            </a:endParaRPr>
          </a:p>
          <a:p>
            <a:endParaRPr lang="en-US" altLang="zh-CN" sz="1600" b="0" i="0">
              <a:effectLst/>
              <a:latin typeface="system-ui"/>
            </a:endParaRPr>
          </a:p>
          <a:p>
            <a:r>
              <a:rPr lang="zh-CN" altLang="en-US" sz="1600"/>
              <a:t>以赛亚书 </a:t>
            </a:r>
            <a:r>
              <a:rPr lang="en-US" altLang="zh-CN" sz="1600"/>
              <a:t>43</a:t>
            </a:r>
            <a:r>
              <a:rPr lang="en-US" altLang="zh-CN" sz="1600" b="1" baseline="30000"/>
              <a:t>19 </a:t>
            </a:r>
            <a:r>
              <a:rPr lang="zh-CN" altLang="en-US" sz="1600"/>
              <a:t>“看哪，我要做一件新事，如今要发现，你们岂不知道吗？我必在旷野开道路，在沙漠开江河。 </a:t>
            </a:r>
            <a:r>
              <a:rPr lang="en-US" altLang="zh-CN" sz="1600" b="1" baseline="30000"/>
              <a:t>20 </a:t>
            </a:r>
            <a:r>
              <a:rPr lang="zh-CN" altLang="en-US" sz="1600"/>
              <a:t>野地的走兽必尊重我，野狗和鸵鸟也必如此，因我使旷野有水，使沙漠有河，好赐给我的百姓、我的选民喝。 </a:t>
            </a:r>
            <a:r>
              <a:rPr lang="en-US" altLang="zh-CN" sz="1600" b="1" baseline="30000"/>
              <a:t>21 </a:t>
            </a:r>
            <a:r>
              <a:rPr lang="zh-CN" altLang="en-US" sz="1600"/>
              <a:t>这百姓是我为自己所造的，好述说我的美德。</a:t>
            </a:r>
            <a:endParaRPr lang="en-US" altLang="zh-CN" sz="1600"/>
          </a:p>
        </p:txBody>
      </p:sp>
    </p:spTree>
    <p:extLst>
      <p:ext uri="{BB962C8B-B14F-4D97-AF65-F5344CB8AC3E}">
        <p14:creationId xmlns:p14="http://schemas.microsoft.com/office/powerpoint/2010/main" val="2302668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85260" cy="1434415"/>
          </a:xfrm>
        </p:spPr>
        <p:txBody>
          <a:bodyPr anchor="b">
            <a:normAutofit/>
          </a:bodyPr>
          <a:lstStyle/>
          <a:p>
            <a:r>
              <a:rPr lang="zh-CN" altLang="en-US" sz="4700"/>
              <a:t>施洗约翰的见证</a:t>
            </a:r>
            <a:endParaRPr lang="en-US" sz="4700"/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767709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0F874D1D-EED5-45FF-B692-CA6E4921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 r="33577" b="-3"/>
          <a:stretch/>
        </p:blipFill>
        <p:spPr>
          <a:xfrm>
            <a:off x="429369" y="2002056"/>
            <a:ext cx="2957886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9466" y="2071316"/>
            <a:ext cx="5035164" cy="4114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zh-CN" altLang="en-US" sz="1900"/>
              <a:t>约翰福音 </a:t>
            </a:r>
            <a:r>
              <a:rPr lang="en-US" altLang="zh-CN" sz="1900"/>
              <a:t>1: 33</a:t>
            </a:r>
            <a:r>
              <a:rPr lang="en-US" altLang="zh-CN" sz="1900" b="1" baseline="30000"/>
              <a:t> </a:t>
            </a:r>
            <a:r>
              <a:rPr lang="zh-CN" altLang="en-US" sz="1900"/>
              <a:t>我先前不认识他，只是那差我来用水施洗的对我说：‘你看见圣灵降下来，住在谁的身上，谁就是用圣灵施洗的。’ </a:t>
            </a:r>
            <a:r>
              <a:rPr lang="en-US" altLang="zh-CN" sz="1900" b="1" baseline="30000"/>
              <a:t>34 </a:t>
            </a:r>
            <a:r>
              <a:rPr lang="zh-CN" altLang="en-US" sz="1900"/>
              <a:t>我看见了，就证明这是神的儿子。” </a:t>
            </a:r>
            <a:r>
              <a:rPr lang="en-US" altLang="zh-CN" sz="1900"/>
              <a:t>(Kingdom open with Jesus coming)</a:t>
            </a:r>
          </a:p>
          <a:p>
            <a:pPr marL="0" indent="0">
              <a:buNone/>
            </a:pPr>
            <a:r>
              <a:rPr lang="zh-CN" altLang="en-US" sz="1900"/>
              <a:t>施洗约翰在认识耶稣就是他自己所见证的那一位之后，不但向以色列百姓介绍耶稣，也把他自己的门徒介绍给耶稣</a:t>
            </a:r>
            <a:endParaRPr lang="en-US" altLang="zh-CN" sz="1900"/>
          </a:p>
          <a:p>
            <a:pPr marL="0" indent="0">
              <a:buNone/>
            </a:pPr>
            <a:r>
              <a:rPr lang="en-US" altLang="zh-CN" sz="1900" b="1" baseline="30000"/>
              <a:t>37 </a:t>
            </a:r>
            <a:r>
              <a:rPr lang="zh-CN" altLang="en-US" sz="1900"/>
              <a:t>两个门徒听见他的话，就跟从了耶稣。</a:t>
            </a:r>
            <a:endParaRPr lang="en-US" altLang="zh-CN" sz="1900"/>
          </a:p>
          <a:p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1313359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300"/>
              <a:t>三、施洗约翰与上帝国</a:t>
            </a:r>
            <a:br>
              <a:rPr lang="en-US" sz="4300"/>
            </a:br>
            <a:endParaRPr lang="en-US" sz="43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1300"/>
          </a:p>
          <a:p>
            <a:pPr marL="0" indent="0">
              <a:buNone/>
            </a:pPr>
            <a:r>
              <a:rPr lang="zh-CN" altLang="en-US" sz="1300"/>
              <a:t>有人说，约翰虽然身为天国先锋，宣告天国降临，其地位无人可比，但是他只站在天国门口，所以说，天国</a:t>
            </a:r>
            <a:r>
              <a:rPr lang="en-US" sz="1300"/>
              <a:t>(</a:t>
            </a:r>
            <a:r>
              <a:rPr lang="zh-CN" altLang="en-US" sz="1300"/>
              <a:t>上帝国</a:t>
            </a:r>
            <a:r>
              <a:rPr lang="en-US" sz="1300"/>
              <a:t>)</a:t>
            </a:r>
            <a:r>
              <a:rPr lang="zh-CN" altLang="en-US" sz="1300"/>
              <a:t>里最小的比他还大。</a:t>
            </a:r>
            <a:endParaRPr lang="en-US" altLang="zh-CN" sz="1300"/>
          </a:p>
          <a:p>
            <a:pPr marL="0" indent="0">
              <a:buNone/>
            </a:pPr>
            <a:r>
              <a:rPr lang="zh-CN" altLang="en-US" sz="1300"/>
              <a:t>巴克莱却认为这里所要表明的是，约翰站在一个重要的转捩点上。</a:t>
            </a:r>
            <a:r>
              <a:rPr lang="en-US" sz="1300"/>
              <a:t>耶稣来了，一切都改变了。人类的历 史因他而区分，上帝的救恩因他而来临。在此之前与在此之后，前后有截然不同的对 比。约翰可以说代表前一个世代的结束，所以耶稣才说，天国里最小的比他还大。</a:t>
            </a:r>
          </a:p>
          <a:p>
            <a:pPr marL="0" indent="0">
              <a:buNone/>
            </a:pPr>
            <a:r>
              <a:rPr lang="zh-CN" altLang="en-US" sz="1300"/>
              <a:t>上帝旨意的成就，常与我们所想像的不同。以赛亚书</a:t>
            </a:r>
            <a:r>
              <a:rPr lang="en-US" sz="1300"/>
              <a:t> 55:8-9 </a:t>
            </a:r>
            <a:r>
              <a:rPr lang="zh-CN" altLang="en-US" sz="1300"/>
              <a:t>就曾记载上帝的话说，「我的意念非同你们的意念；我的道路非同你们的道路。天怎样高过地，照样，我的道路高过你们的道路；我的意念高过你们的意念。」</a:t>
            </a:r>
            <a:endParaRPr lang="en-US" altLang="zh-CN" sz="1300"/>
          </a:p>
          <a:p>
            <a:pPr marL="0" indent="0">
              <a:buNone/>
            </a:pPr>
            <a:r>
              <a:rPr lang="zh-CN" altLang="en-US" sz="1300"/>
              <a:t>从圣经的角度看：</a:t>
            </a:r>
          </a:p>
          <a:p>
            <a:pPr>
              <a:buFont typeface="+mj-lt"/>
              <a:buAutoNum type="arabicPeriod"/>
            </a:pPr>
            <a:r>
              <a:rPr lang="zh-CN" altLang="en-US" sz="1300" b="1"/>
              <a:t>天国已经开始</a:t>
            </a:r>
            <a:r>
              <a:rPr lang="zh-CN" altLang="en-US" sz="1300"/>
              <a:t>：通过耶稣基督的降临、死而复活，天国的门已经打开，神的国度在属灵意义上存在。</a:t>
            </a:r>
          </a:p>
          <a:p>
            <a:pPr>
              <a:buFont typeface="+mj-lt"/>
              <a:buAutoNum type="arabicPeriod"/>
            </a:pPr>
            <a:r>
              <a:rPr lang="zh-CN" altLang="en-US" sz="1300" b="1"/>
              <a:t>天国尚未完全实现</a:t>
            </a:r>
            <a:r>
              <a:rPr lang="zh-CN" altLang="en-US" sz="1300"/>
              <a:t>：最终的天国将在耶稣基督的再来和末世审判中实现。</a:t>
            </a:r>
            <a:r>
              <a:rPr lang="en-US" altLang="zh-CN" sz="1300"/>
              <a:t>(On earth/in Spirit, Satan still resists, not under judgement yet)</a:t>
            </a:r>
          </a:p>
          <a:p>
            <a:pPr>
              <a:buFont typeface="+mj-lt"/>
              <a:buAutoNum type="arabicPeriod"/>
            </a:pPr>
            <a:r>
              <a:rPr lang="en-US" sz="1300">
                <a:latin typeface="MS Mincho" panose="02020609040205080304" pitchFamily="49" charset="-128"/>
                <a:cs typeface="MS Mincho" panose="02020609040205080304" pitchFamily="49" charset="-128"/>
              </a:rPr>
              <a:t>黄子嘉</a:t>
            </a:r>
            <a:r>
              <a:rPr lang="en-US" sz="1300">
                <a:latin typeface="SimSun" panose="02010600030101010101" pitchFamily="2" charset="-122"/>
                <a:cs typeface="SimSun" panose="02010600030101010101" pitchFamily="2" charset="-122"/>
              </a:rPr>
              <a:t>认为从施洗者约翰开始传道到今天，天国是热烈大能地展开；凡热烈大力地反应者就</a:t>
            </a:r>
            <a:r>
              <a:rPr lang="en-US" sz="13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>
                <a:latin typeface="MS Mincho" panose="02020609040205080304" pitchFamily="49" charset="-128"/>
                <a:cs typeface="MS Mincho" panose="02020609040205080304" pitchFamily="49" charset="-128"/>
              </a:rPr>
              <a:t>得着了。」</a:t>
            </a:r>
            <a:endParaRPr lang="zh-CN" altLang="en-US" sz="1300"/>
          </a:p>
          <a:p>
            <a:pPr marL="0" indent="0">
              <a:buNone/>
            </a:pPr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928026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300"/>
              <a:t>四、「他必兴旺，我必衰微」</a:t>
            </a:r>
            <a:br>
              <a:rPr lang="en-US" sz="4300"/>
            </a:br>
            <a:endParaRPr lang="en-US" sz="43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1900" b="1" dirty="0"/>
              <a:t>约翰证明自己不是基督</a:t>
            </a:r>
            <a:endParaRPr lang="en-US" altLang="zh-CN" sz="1900" b="1" dirty="0"/>
          </a:p>
          <a:p>
            <a:pPr marL="0" indent="0">
              <a:buNone/>
            </a:pPr>
            <a:r>
              <a:rPr lang="zh-CN" altLang="en-US" sz="1900" dirty="0"/>
              <a:t>约翰福音 </a:t>
            </a:r>
            <a:r>
              <a:rPr lang="en-US" altLang="zh-CN" sz="1900" dirty="0"/>
              <a:t>1</a:t>
            </a:r>
            <a:r>
              <a:rPr lang="en-US" altLang="zh-CN" sz="1900" b="1" baseline="30000" dirty="0"/>
              <a:t>19 </a:t>
            </a:r>
            <a:r>
              <a:rPr lang="zh-CN" altLang="en-US" sz="1900" u="sng" dirty="0"/>
              <a:t>约翰</a:t>
            </a:r>
            <a:r>
              <a:rPr lang="zh-CN" altLang="en-US" sz="1900" dirty="0"/>
              <a:t>所作的见证记在下面。</a:t>
            </a:r>
            <a:r>
              <a:rPr lang="zh-CN" altLang="en-US" sz="1900" u="sng" dirty="0"/>
              <a:t>犹太</a:t>
            </a:r>
            <a:r>
              <a:rPr lang="zh-CN" altLang="en-US" sz="1900" dirty="0"/>
              <a:t>人从</a:t>
            </a:r>
            <a:r>
              <a:rPr lang="zh-CN" altLang="en-US" sz="1900" u="sng" dirty="0"/>
              <a:t>耶路撒冷</a:t>
            </a:r>
            <a:r>
              <a:rPr lang="zh-CN" altLang="en-US" sz="1900" dirty="0"/>
              <a:t>差祭司和</a:t>
            </a:r>
            <a:r>
              <a:rPr lang="zh-CN" altLang="en-US" sz="1900" u="sng" dirty="0"/>
              <a:t>利未</a:t>
            </a:r>
            <a:r>
              <a:rPr lang="zh-CN" altLang="en-US" sz="1900" dirty="0"/>
              <a:t>人到</a:t>
            </a:r>
            <a:r>
              <a:rPr lang="zh-CN" altLang="en-US" sz="1900" u="sng" dirty="0"/>
              <a:t>约翰</a:t>
            </a:r>
            <a:r>
              <a:rPr lang="zh-CN" altLang="en-US" sz="1900" dirty="0"/>
              <a:t>那里，问他说：“你是谁？” </a:t>
            </a:r>
            <a:r>
              <a:rPr lang="en-US" altLang="zh-CN" sz="1900" b="1" baseline="30000" dirty="0"/>
              <a:t>20 </a:t>
            </a:r>
            <a:r>
              <a:rPr lang="zh-CN" altLang="en-US" sz="1900" dirty="0"/>
              <a:t>他就明说，并不隐瞒，明说：“我不是基督。” </a:t>
            </a:r>
            <a:r>
              <a:rPr lang="en-US" altLang="zh-CN" sz="1900" b="1" baseline="30000" dirty="0"/>
              <a:t>21 </a:t>
            </a:r>
            <a:r>
              <a:rPr lang="zh-CN" altLang="en-US" sz="1900" dirty="0"/>
              <a:t>他们又问他说：“这样，你是谁呢？是</a:t>
            </a:r>
            <a:r>
              <a:rPr lang="zh-CN" altLang="en-US" sz="1900" u="sng" dirty="0"/>
              <a:t>以利亚</a:t>
            </a:r>
            <a:r>
              <a:rPr lang="zh-CN" altLang="en-US" sz="1900" dirty="0"/>
              <a:t>吗？”他说：“我不是。”“是那先知吗？”他回答说：“不是。” </a:t>
            </a:r>
            <a:r>
              <a:rPr lang="en-US" altLang="zh-CN" sz="1900" b="1" baseline="30000" dirty="0"/>
              <a:t>22 </a:t>
            </a:r>
            <a:r>
              <a:rPr lang="zh-CN" altLang="en-US" sz="1900" dirty="0"/>
              <a:t>于是他们说：“你到底是谁？叫我们好回复差我们来的人。你自己说你是谁？” </a:t>
            </a:r>
            <a:r>
              <a:rPr lang="en-US" altLang="zh-CN" sz="1900" b="1" baseline="30000" dirty="0"/>
              <a:t>23 </a:t>
            </a:r>
            <a:r>
              <a:rPr lang="zh-CN" altLang="en-US" sz="1900" dirty="0"/>
              <a:t>他说：“我就是那在旷野有人声喊着说：‘修直主的道路’，正如先知</a:t>
            </a:r>
            <a:r>
              <a:rPr lang="zh-CN" altLang="en-US" sz="1900" u="sng" dirty="0"/>
              <a:t>以赛亚</a:t>
            </a:r>
            <a:r>
              <a:rPr lang="zh-CN" altLang="en-US" sz="1900" dirty="0"/>
              <a:t>所说的。” </a:t>
            </a:r>
            <a:r>
              <a:rPr lang="en-US" altLang="zh-CN" sz="1900" b="1" baseline="30000" dirty="0"/>
              <a:t>24 </a:t>
            </a:r>
            <a:r>
              <a:rPr lang="zh-CN" altLang="en-US" sz="1900" dirty="0"/>
              <a:t>那些人是法利赛人差来的。 </a:t>
            </a:r>
            <a:r>
              <a:rPr lang="en-US" altLang="zh-CN" sz="1900" b="1" baseline="30000" dirty="0"/>
              <a:t>25 </a:t>
            </a:r>
            <a:r>
              <a:rPr lang="zh-CN" altLang="en-US" sz="1900" dirty="0"/>
              <a:t>他们就问他说：“你既不是基督，不是</a:t>
            </a:r>
            <a:r>
              <a:rPr lang="zh-CN" altLang="en-US" sz="1900" u="sng" dirty="0"/>
              <a:t>以利亚</a:t>
            </a:r>
            <a:r>
              <a:rPr lang="zh-CN" altLang="en-US" sz="1900" dirty="0"/>
              <a:t>，也不是那先知，为什么施洗呢？” </a:t>
            </a:r>
            <a:r>
              <a:rPr lang="en-US" altLang="zh-CN" sz="1900" b="1" baseline="30000" dirty="0"/>
              <a:t>26 </a:t>
            </a:r>
            <a:r>
              <a:rPr lang="zh-CN" altLang="en-US" sz="1900" u="sng" dirty="0"/>
              <a:t>约翰</a:t>
            </a:r>
            <a:r>
              <a:rPr lang="zh-CN" altLang="en-US" sz="1900" dirty="0"/>
              <a:t>回答说：“我是用水施洗，但有一位站在你们中间，是你们不认识的， </a:t>
            </a:r>
            <a:r>
              <a:rPr lang="en-US" altLang="zh-CN" sz="1900" b="1" baseline="30000" dirty="0"/>
              <a:t>27 </a:t>
            </a:r>
            <a:r>
              <a:rPr lang="zh-CN" altLang="en-US" sz="1900" dirty="0"/>
              <a:t>就是那在我以后来的，我给他解鞋带也不配。” </a:t>
            </a:r>
            <a:r>
              <a:rPr lang="en-US" altLang="zh-CN" sz="1900" b="1" baseline="30000" dirty="0"/>
              <a:t>28 </a:t>
            </a:r>
            <a:r>
              <a:rPr lang="zh-CN" altLang="en-US" sz="1900" dirty="0"/>
              <a:t>这是在</a:t>
            </a:r>
            <a:r>
              <a:rPr lang="zh-CN" altLang="en-US" sz="1900" u="sng" dirty="0"/>
              <a:t>约旦</a:t>
            </a:r>
            <a:r>
              <a:rPr lang="zh-CN" altLang="en-US" sz="1900" dirty="0"/>
              <a:t>河外</a:t>
            </a:r>
            <a:r>
              <a:rPr lang="zh-CN" altLang="en-US" sz="1900" u="sng" dirty="0"/>
              <a:t>伯大尼</a:t>
            </a:r>
            <a:r>
              <a:rPr lang="zh-CN" altLang="en-US" sz="1900" dirty="0"/>
              <a:t>，</a:t>
            </a:r>
            <a:r>
              <a:rPr lang="zh-CN" altLang="en-US" sz="1900" u="sng" dirty="0"/>
              <a:t>约翰</a:t>
            </a:r>
            <a:r>
              <a:rPr lang="zh-CN" altLang="en-US" sz="1900" dirty="0"/>
              <a:t>施洗的地方作的见证。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0473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