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562" r:id="rId2"/>
    <p:sldId id="421" r:id="rId3"/>
    <p:sldId id="838" r:id="rId4"/>
    <p:sldId id="823" r:id="rId5"/>
    <p:sldId id="839" r:id="rId6"/>
    <p:sldId id="821" r:id="rId7"/>
    <p:sldId id="822" r:id="rId8"/>
    <p:sldId id="840" r:id="rId9"/>
    <p:sldId id="824" r:id="rId10"/>
    <p:sldId id="825" r:id="rId11"/>
    <p:sldId id="826" r:id="rId12"/>
    <p:sldId id="827" r:id="rId13"/>
    <p:sldId id="828" r:id="rId14"/>
    <p:sldId id="829" r:id="rId15"/>
    <p:sldId id="830" r:id="rId16"/>
    <p:sldId id="831" r:id="rId17"/>
    <p:sldId id="832" r:id="rId18"/>
    <p:sldId id="833" r:id="rId19"/>
    <p:sldId id="834" r:id="rId20"/>
    <p:sldId id="835" r:id="rId21"/>
    <p:sldId id="836" r:id="rId22"/>
    <p:sldId id="837" r:id="rId23"/>
    <p:sldId id="841" r:id="rId24"/>
    <p:sldId id="842" r:id="rId25"/>
    <p:sldId id="852" r:id="rId26"/>
    <p:sldId id="843" r:id="rId27"/>
    <p:sldId id="844" r:id="rId28"/>
    <p:sldId id="854" r:id="rId29"/>
    <p:sldId id="845" r:id="rId30"/>
    <p:sldId id="846" r:id="rId31"/>
    <p:sldId id="848" r:id="rId32"/>
    <p:sldId id="853" r:id="rId33"/>
    <p:sldId id="847" r:id="rId34"/>
    <p:sldId id="849" r:id="rId35"/>
    <p:sldId id="850" r:id="rId36"/>
    <p:sldId id="851" r:id="rId37"/>
    <p:sldId id="855" r:id="rId38"/>
    <p:sldId id="422" r:id="rId39"/>
  </p:sldIdLst>
  <p:sldSz cx="9144000" cy="6858000" type="screen4x3"/>
  <p:notesSz cx="7315200" cy="96012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867" autoAdjust="0"/>
    <p:restoredTop sz="94581" autoAdjust="0"/>
  </p:normalViewPr>
  <p:slideViewPr>
    <p:cSldViewPr>
      <p:cViewPr varScale="1">
        <p:scale>
          <a:sx n="104" d="100"/>
          <a:sy n="104" d="100"/>
        </p:scale>
        <p:origin x="-20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10A215-44AC-48DA-AF86-EC2F785F13D6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5D5665-A5AE-45BB-8848-AA424DA21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959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9D37-59B6-4FD4-B62C-EA5223FD416D}" type="datetimeFigureOut">
              <a:rPr lang="zh-CN" altLang="en-US"/>
              <a:pPr>
                <a:defRPr/>
              </a:pPr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F6C-3832-4A94-9C78-A09827F550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9838-A36D-4165-A395-840B24B390A6}" type="datetimeFigureOut">
              <a:rPr lang="zh-CN" altLang="en-US"/>
              <a:pPr>
                <a:defRPr/>
              </a:pPr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6CA8-7327-434E-99BD-857861598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29E5-0BC8-4359-9890-8277E61C6893}" type="datetimeFigureOut">
              <a:rPr lang="zh-CN" altLang="en-US"/>
              <a:pPr>
                <a:defRPr/>
              </a:pPr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E28C-3C3A-49E1-9025-02BEA78887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C31A-9154-43B9-AC08-B2E1B37570E0}" type="datetimeFigureOut">
              <a:rPr lang="zh-CN" altLang="en-US"/>
              <a:pPr>
                <a:defRPr/>
              </a:pPr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1B23-17D3-48A0-9A34-43C89BFDCD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003D-1630-4417-9F76-668A9E0FFDC5}" type="datetimeFigureOut">
              <a:rPr lang="zh-CN" altLang="en-US"/>
              <a:pPr>
                <a:defRPr/>
              </a:pPr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CCD0-35AC-49FD-98B8-8BED130348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8E6E-A14D-4A90-B2B4-E9F41E1F8165}" type="datetimeFigureOut">
              <a:rPr lang="zh-CN" altLang="en-US"/>
              <a:pPr>
                <a:defRPr/>
              </a:pPr>
              <a:t>2025/11/7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350B-92BC-41F2-A4FE-565A1044C2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6C53-A131-498A-A525-37077DBA0095}" type="datetimeFigureOut">
              <a:rPr lang="zh-CN" altLang="en-US"/>
              <a:pPr>
                <a:defRPr/>
              </a:pPr>
              <a:t>2025/11/7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A055-C9CE-4D91-9D43-D408D8ECF7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E5D7-D573-4729-A6A0-6031E4F961CC}" type="datetimeFigureOut">
              <a:rPr lang="zh-CN" altLang="en-US"/>
              <a:pPr>
                <a:defRPr/>
              </a:pPr>
              <a:t>2025/11/7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77D0-42B9-4AEE-ADE2-0004775D97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2271-1D37-45F0-82D7-82D18C5C5122}" type="datetimeFigureOut">
              <a:rPr lang="zh-CN" altLang="en-US"/>
              <a:pPr>
                <a:defRPr/>
              </a:pPr>
              <a:t>2025/11/7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1EDB-8CE2-40C9-AB82-6EA86292D4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8085-0888-43B1-9E2E-D6E727554759}" type="datetimeFigureOut">
              <a:rPr lang="zh-CN" altLang="en-US"/>
              <a:pPr>
                <a:defRPr/>
              </a:pPr>
              <a:t>2025/11/7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5EFB-B999-418C-A689-C35398BA7E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5665-1B5B-4687-9E2E-C0A1946DE657}" type="datetimeFigureOut">
              <a:rPr lang="zh-CN" altLang="en-US"/>
              <a:pPr>
                <a:defRPr/>
              </a:pPr>
              <a:t>2025/11/7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D2DC-6CF7-40E1-B2C3-9049AEEFD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C1C240-9017-4C45-A094-DD8E498073CB}" type="datetimeFigureOut">
              <a:rPr lang="zh-CN" altLang="en-US"/>
              <a:pPr>
                <a:defRPr/>
              </a:pPr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EEFD9F-D935-4FC2-AC09-44F040414E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3"/>
          <p:cNvSpPr>
            <a:spLocks noGrp="1"/>
          </p:cNvSpPr>
          <p:nvPr>
            <p:ph type="title"/>
          </p:nvPr>
        </p:nvSpPr>
        <p:spPr>
          <a:xfrm>
            <a:off x="-108520" y="1"/>
            <a:ext cx="9238586" cy="1556792"/>
          </a:xfrm>
        </p:spPr>
        <p:txBody>
          <a:bodyPr/>
          <a:lstStyle/>
          <a:p>
            <a:r>
              <a:rPr lang="zh-CN" altLang="en-US" sz="4000" b="1" dirty="0">
                <a:solidFill>
                  <a:srgbClr val="FFFF00"/>
                </a:solidFill>
              </a:rPr>
              <a:t>莱城华人教会成人主日学</a:t>
            </a:r>
            <a:r>
              <a:rPr lang="en-US" altLang="zh-CN" sz="4000" b="1" dirty="0">
                <a:solidFill>
                  <a:srgbClr val="FFFF00"/>
                </a:solidFill>
              </a:rPr>
              <a:t/>
            </a:r>
            <a:br>
              <a:rPr lang="en-US" altLang="zh-CN" sz="4000" b="1" dirty="0">
                <a:solidFill>
                  <a:srgbClr val="FFFF00"/>
                </a:solidFill>
              </a:rPr>
            </a:br>
            <a:r>
              <a:rPr lang="en-US" altLang="zh-CN" sz="4000" b="1" dirty="0" smtClean="0">
                <a:solidFill>
                  <a:srgbClr val="FFFF00"/>
                </a:solidFill>
              </a:rPr>
              <a:t>——《</a:t>
            </a:r>
            <a:r>
              <a:rPr lang="zh-CN" altLang="en-US" sz="4000" b="1" smtClean="0">
                <a:solidFill>
                  <a:srgbClr val="FFFF00"/>
                </a:solidFill>
              </a:rPr>
              <a:t>歌罗西书与腓利门书</a:t>
            </a:r>
            <a:r>
              <a:rPr lang="en-US" altLang="zh-CN" sz="4000" b="1" smtClean="0">
                <a:solidFill>
                  <a:srgbClr val="FFFF00"/>
                </a:solidFill>
              </a:rPr>
              <a:t>》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pic>
        <p:nvPicPr>
          <p:cNvPr id="4" name="Picture 3" descr="A picture containing wooden&#10;&#10;Description automatically generated">
            <a:extLst>
              <a:ext uri="{FF2B5EF4-FFF2-40B4-BE49-F238E27FC236}">
                <a16:creationId xmlns:a16="http://schemas.microsoft.com/office/drawing/2014/main" xmlns="" id="{EF287C7D-E374-07CD-9C42-4A39F8918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18" y="2060848"/>
            <a:ext cx="9131082" cy="479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、歌罗西教会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18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A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、不是保罗亲自建立的</a:t>
            </a:r>
          </a:p>
          <a:p>
            <a:pPr lvl="0" algn="l"/>
            <a:endParaRPr lang="zh-CN" altLang="en-US" sz="18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</a:t>
            </a:r>
            <a:r>
              <a:rPr lang="zh-CN" altLang="en-US" sz="3600" dirty="0" smtClean="0"/>
              <a:t>　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使徒行传并未记载保罗到过歌罗西，他跟教会的信徒们亦未见过面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西 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2:1)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，但他在第三次宣教旅程中曾经在以弗所停留三年多，使周围地区的人全都听见主的福音 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徒 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19:10)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。很有可能听道的人中有人回到歌罗西，建立了教会，歌罗西书 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1:7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、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4:12 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所提到的以巴弗就是最有可能的人选。这个教会可能就在腓利门的家里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见门 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1)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。</a:t>
            </a:r>
          </a:p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经文依据：“这福音传到你们那里，也传到普天下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……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是你们从我们所亲爱的同仆以巴弗所学的。”（西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1:6–7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）</a:t>
            </a:r>
            <a:endParaRPr lang="en-US" altLang="zh-CN" sz="32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B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、教会的组成</a:t>
            </a: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     主要由外邦人信徒组成，也有少数犹太人。他们是新近信主的基督徒，信仰基础尚浅，容易受异端影响。教会可能在腓利门的家中聚会（参腓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1–2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节，与歌罗西教会的联系）。</a:t>
            </a:r>
            <a:endParaRPr lang="en-US" altLang="zh-CN" sz="36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C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、写信的原因与目的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a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、背景原因</a:t>
            </a: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      以巴弗来到罗马探望保罗（当时保罗在囚），向他报告歌罗西教会的情况。他告诉保罗：教会信心和爱心很好（西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1:4–8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），但也受到一些错误教导的威胁。这种错误被称为“歌罗西异端”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——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一种混合犹太律法、禁欲主义、哲学与神秘信仰的宗教。</a:t>
            </a: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b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、写信目的</a:t>
            </a:r>
          </a:p>
          <a:p>
            <a:pPr lvl="0" algn="l"/>
            <a:endParaRPr lang="zh-CN" altLang="en-US" sz="12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200" b="1" dirty="0" smtClean="0">
                <a:solidFill>
                  <a:srgbClr val="FFFF00"/>
                </a:solidFill>
              </a:rPr>
              <a:t>        保罗写信是要：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首先，肯定他们在基督里的信心与爱心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（西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章）</a:t>
            </a:r>
            <a:endParaRPr lang="en-US" altLang="zh-CN" sz="32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14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200" b="1" dirty="0" smtClean="0">
                <a:solidFill>
                  <a:schemeClr val="bg1"/>
                </a:solidFill>
              </a:rPr>
              <a:t>其次，驳斥异端错误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，特别是：认为信仰要靠特殊知识（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gnosis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）才能完全；主张禁食、守节、敬拜天使；否认基督是神性的完全显明（西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2:8–23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）</a:t>
            </a:r>
            <a:endParaRPr lang="en-US" altLang="zh-CN" sz="32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14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200" b="1" dirty="0" smtClean="0">
                <a:solidFill>
                  <a:schemeClr val="bg1"/>
                </a:solidFill>
              </a:rPr>
              <a:t>第三，强调基督的至高与全备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：“万有都是借着他造的，也是为他造的。”（西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1:16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）“神本性一切的丰盛，都有形有体地居住在基督里面。”（西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2:9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）</a:t>
            </a:r>
            <a:endParaRPr lang="en-US" altLang="zh-CN" sz="32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14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200" b="1" dirty="0" smtClean="0">
                <a:solidFill>
                  <a:schemeClr val="bg1"/>
                </a:solidFill>
              </a:rPr>
              <a:t>最后，劝信徒在基督里扎根建造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（西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2:6–7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），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并活出新生命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（西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3–4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章）。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381000"/>
            <a:ext cx="913476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/>
            <a:r>
              <a:rPr lang="en-US" altLang="zh-CN" sz="3600" b="1" dirty="0" smtClean="0">
                <a:solidFill>
                  <a:srgbClr val="FFFF00"/>
                </a:solidFill>
              </a:rPr>
              <a:t>D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、歌罗西书的大纲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1" y="990600"/>
          <a:ext cx="9144001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231"/>
                <a:gridCol w="2735385"/>
                <a:gridCol w="4767385"/>
              </a:tblGrid>
              <a:tr h="807720">
                <a:tc>
                  <a:txBody>
                    <a:bodyPr/>
                    <a:lstStyle/>
                    <a:p>
                      <a:r>
                        <a:rPr lang="zh-CN" altLang="en-US" sz="3600" b="1" dirty="0"/>
                        <a:t>章节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600" b="1" dirty="0"/>
                        <a:t>主题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600" b="1" dirty="0"/>
                        <a:t>重点内容</a:t>
                      </a:r>
                    </a:p>
                  </a:txBody>
                  <a:tcPr anchor="ctr"/>
                </a:tc>
              </a:tr>
              <a:tr h="1188720">
                <a:tc>
                  <a:txBody>
                    <a:bodyPr/>
                    <a:lstStyle/>
                    <a:p>
                      <a:r>
                        <a:rPr lang="zh-CN" altLang="en-US" sz="3600" b="1" dirty="0"/>
                        <a:t>第</a:t>
                      </a:r>
                      <a:r>
                        <a:rPr lang="en-US" altLang="zh-CN" sz="3600" b="1" dirty="0"/>
                        <a:t>1</a:t>
                      </a:r>
                      <a:r>
                        <a:rPr lang="zh-CN" altLang="en-US" sz="3600" b="1" dirty="0"/>
                        <a:t>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600" b="1" dirty="0"/>
                        <a:t>基督的至高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600" b="1"/>
                        <a:t>创造主与救赎主的荣耀（</a:t>
                      </a:r>
                      <a:r>
                        <a:rPr lang="en-US" altLang="zh-CN" sz="3600" b="1"/>
                        <a:t>1:15–20</a:t>
                      </a:r>
                      <a:r>
                        <a:rPr lang="zh-CN" altLang="en-US" sz="3600" b="1"/>
                        <a:t>）</a:t>
                      </a:r>
                    </a:p>
                  </a:txBody>
                  <a:tcPr anchor="ctr"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zh-CN" altLang="en-US" sz="3600" b="1"/>
                        <a:t>第</a:t>
                      </a:r>
                      <a:r>
                        <a:rPr lang="en-US" altLang="zh-CN" sz="3600" b="1"/>
                        <a:t>2</a:t>
                      </a:r>
                      <a:r>
                        <a:rPr lang="zh-CN" altLang="en-US" sz="3600" b="1"/>
                        <a:t>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600" b="1" dirty="0"/>
                        <a:t>防备异端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600" b="1" dirty="0"/>
                        <a:t>不受哲学与律法束缚（</a:t>
                      </a:r>
                      <a:r>
                        <a:rPr lang="en-US" altLang="zh-CN" sz="3600" b="1" dirty="0"/>
                        <a:t>2:8–23</a:t>
                      </a:r>
                      <a:r>
                        <a:rPr lang="zh-CN" altLang="en-US" sz="3600" b="1" dirty="0"/>
                        <a:t>）</a:t>
                      </a:r>
                    </a:p>
                  </a:txBody>
                  <a:tcPr anchor="ctr"/>
                </a:tc>
              </a:tr>
              <a:tr h="1097280">
                <a:tc>
                  <a:txBody>
                    <a:bodyPr/>
                    <a:lstStyle/>
                    <a:p>
                      <a:r>
                        <a:rPr lang="zh-CN" altLang="en-US" sz="3600" b="1"/>
                        <a:t>第</a:t>
                      </a:r>
                      <a:r>
                        <a:rPr lang="en-US" altLang="zh-CN" sz="3600" b="1"/>
                        <a:t>3</a:t>
                      </a:r>
                      <a:r>
                        <a:rPr lang="zh-CN" altLang="en-US" sz="3600" b="1"/>
                        <a:t>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600" b="1" dirty="0"/>
                        <a:t>新生命生活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600" b="1" dirty="0"/>
                        <a:t>脱去旧人、穿上新人（</a:t>
                      </a:r>
                      <a:r>
                        <a:rPr lang="en-US" altLang="zh-CN" sz="3600" b="1" dirty="0"/>
                        <a:t>3:1–17</a:t>
                      </a:r>
                      <a:r>
                        <a:rPr lang="zh-CN" altLang="en-US" sz="3600" b="1" dirty="0"/>
                        <a:t>）</a:t>
                      </a:r>
                    </a:p>
                  </a:txBody>
                  <a:tcPr anchor="ctr"/>
                </a:tc>
              </a:tr>
              <a:tr h="1341120">
                <a:tc>
                  <a:txBody>
                    <a:bodyPr/>
                    <a:lstStyle/>
                    <a:p>
                      <a:r>
                        <a:rPr lang="zh-CN" altLang="en-US" sz="3600" b="1"/>
                        <a:t>第</a:t>
                      </a:r>
                      <a:r>
                        <a:rPr lang="en-US" altLang="zh-CN" sz="3600" b="1"/>
                        <a:t>4</a:t>
                      </a:r>
                      <a:r>
                        <a:rPr lang="zh-CN" altLang="en-US" sz="3600" b="1"/>
                        <a:t>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600" b="1"/>
                        <a:t>同工与代祷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600" b="1" dirty="0"/>
                        <a:t>提名问候，强调祷告与团队服事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二、歌罗西书：基督居首位</a:t>
            </a: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　 　保罗听到歌罗西的圣徒们有信，有望，有爱，就为他们祷告，希望他们：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       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1. 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满心知道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上帝的旨意，</a:t>
            </a:r>
            <a:endParaRPr lang="en-US" altLang="zh-CN" sz="3600" b="1" dirty="0" smtClean="0">
              <a:solidFill>
                <a:schemeClr val="bg1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chemeClr val="bg1"/>
                </a:solidFill>
              </a:rPr>
              <a:t>       2. 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行事为人对得起主，而且力上加力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(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西 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1:9-10)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。</a:t>
            </a:r>
            <a:endParaRPr lang="en-US" altLang="zh-CN" sz="3600" b="1" dirty="0" smtClean="0">
              <a:solidFill>
                <a:schemeClr val="bg1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       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这就是歌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罗西书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的两个重点，前者属于教义方面，后者则是生活实践方面，二者都是渐进的，而且相辅相成。先说教义方面，歌罗西书最有名的是在它的「基督论」。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它论到耶稣基督 ：</a:t>
            </a:r>
            <a:endParaRPr lang="en-US" altLang="zh-CN" sz="3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    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1. 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和上帝的关系：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他是爱子，是那不能看见之上帝的像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西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1:15)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，是上帝的奥秘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西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2:2)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，上帝本性一切的丰盛都有形有体地居住在基督里面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西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2:9)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　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2. 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和万有的关系：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他是首生的，在一切被造的以先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西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1:15)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，万有是藉着他造的，又是为他造的，他在万有之先，万有也靠他而立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西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1:16-17)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　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3.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和教会的关系：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基督是我们的生命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西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3:3-4)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，他是教会全体之首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西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1:18)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　　</a:t>
            </a:r>
            <a:r>
              <a:rPr lang="zh-CN" alt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我们的教会是否让基督居首位？你的一生是否也愿意让基督居首位？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en-US" altLang="zh-CN" sz="3600" b="1" dirty="0" smtClean="0">
                <a:solidFill>
                  <a:schemeClr val="bg1"/>
                </a:solidFill>
              </a:rPr>
              <a:t>4.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他为我们所成就的：</a:t>
            </a: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>
              <a:lnSpc>
                <a:spcPts val="5500"/>
              </a:lnSpc>
            </a:pPr>
            <a:r>
              <a:rPr lang="zh-CN" altLang="en-US" sz="3600" b="1" dirty="0" smtClean="0">
                <a:solidFill>
                  <a:srgbClr val="FFFF00"/>
                </a:solidFill>
              </a:rPr>
              <a:t>　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(1)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救我们脱离黑暗权势，进入他的国度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西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1:13)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</a:p>
          <a:p>
            <a:pPr lvl="0" algn="l">
              <a:lnSpc>
                <a:spcPts val="5500"/>
              </a:lnSpc>
            </a:pPr>
            <a:r>
              <a:rPr lang="zh-CN" altLang="en-US" sz="3600" b="1" dirty="0" smtClean="0">
                <a:solidFill>
                  <a:srgbClr val="FFFF00"/>
                </a:solidFill>
              </a:rPr>
              <a:t>　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(2)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使我们在他里面得蒙救赎，罪过得以赦免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西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1:14)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</a:p>
          <a:p>
            <a:pPr lvl="0" algn="l">
              <a:lnSpc>
                <a:spcPts val="5500"/>
              </a:lnSpc>
            </a:pPr>
            <a:r>
              <a:rPr lang="zh-CN" altLang="en-US" sz="3600" b="1" dirty="0" smtClean="0">
                <a:solidFill>
                  <a:srgbClr val="FFFF00"/>
                </a:solidFill>
              </a:rPr>
              <a:t>　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(3)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可以和上帝和好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西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1:20)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</a:p>
          <a:p>
            <a:pPr lvl="0" algn="l">
              <a:lnSpc>
                <a:spcPts val="5500"/>
              </a:lnSpc>
            </a:pPr>
            <a:r>
              <a:rPr lang="zh-CN" altLang="en-US" sz="3600" b="1" dirty="0" smtClean="0">
                <a:solidFill>
                  <a:srgbClr val="FFFF00"/>
                </a:solidFill>
              </a:rPr>
              <a:t>　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(4)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可以完全进到上帝面前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西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1:22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28)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</a:p>
          <a:p>
            <a:pPr lvl="0" algn="l">
              <a:lnSpc>
                <a:spcPts val="5500"/>
              </a:lnSpc>
            </a:pPr>
            <a:r>
              <a:rPr lang="zh-CN" altLang="en-US" sz="3600" b="1" dirty="0" smtClean="0">
                <a:solidFill>
                  <a:srgbClr val="FFFF00"/>
                </a:solidFill>
              </a:rPr>
              <a:t>　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(5)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在他里面得丰盛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西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2:10)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200" b="1" dirty="0" smtClean="0">
                <a:solidFill>
                  <a:srgbClr val="FFFF00"/>
                </a:solidFill>
              </a:rPr>
              <a:t>       请特别注意歌罗西书 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1:20 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：「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既然藉着他在十字架上所流的血成就了和平，便藉着他叫万有，无论是地上的、天上的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―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都与自己和好了。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」这正是耶稣的死 所成就的大工，让万有与上帝和好，得以进到上帝面前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西 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1:22)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。这样的福份，除了在耶稣基督里，我们还可以在那里得着呢？</a:t>
            </a:r>
            <a:endParaRPr lang="en-US" altLang="zh-CN" sz="32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14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200" b="1" dirty="0" smtClean="0">
                <a:solidFill>
                  <a:srgbClr val="FFFF00"/>
                </a:solidFill>
              </a:rPr>
              <a:t>　　保罗说：「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我们传扬他，是用诸般的智慧，劝戒各人，教导各人，要把各人在基督裏完完全全地引到上帝面前。我也为此劳苦，照着他在我裏面运用的大能尽心竭力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。」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西 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1:28-29) 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这是所有服事主的人的榜样，目标是把一个人完完全全地引到上帝面前，方法可心多样，但目标只有一个：将人引向基督。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      对耶稣基督有以上这样的认识，就可以应付各种异端。教会历史自古以来，有许多异端产生，今天亦然。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对于异端我们应该抱持什么样的态度？如何分辨其真伪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？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       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最重要的是多查考圣经，根据圣经全面的教导来加以分辨；对于前来向我们传异端道理者，不必与他辩论；但对于参与异端教会者，仍予以关怀。</a:t>
            </a:r>
            <a:endParaRPr lang="en-US" altLang="zh-CN" sz="36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</a:rPr>
              <a:t>祈祷</a:t>
            </a:r>
            <a:r>
              <a:rPr lang="en-US" altLang="zh-CN" b="1" dirty="0">
                <a:solidFill>
                  <a:srgbClr val="FFFF00"/>
                </a:solidFill>
              </a:rPr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725985"/>
            <a:ext cx="9108504" cy="51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7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三、基督徒生活实践</a:t>
            </a: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　 　　保罗书信经常在讨论一些重要的教义之后，就会转到基督徒生活，歌罗西书也没 有例外。他在歌罗西书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2:6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说：「你们既然接受了主基督耶稣，就当遵他而行。」 遵主而行的人所表现出来的，就是一个新人的样式，如歌罗西书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3:10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所说：「这新人在知识上渐渐更新，正如造他主的形像。」底下从一般生活及基督徒家庭伦理两方面来探讨，基督徒应该怎样实践对耶稣基督的信仰。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en-US" altLang="zh-CN" sz="3300" b="1" dirty="0" smtClean="0">
                <a:solidFill>
                  <a:srgbClr val="FFFF00"/>
                </a:solidFill>
              </a:rPr>
              <a:t>1.</a:t>
            </a:r>
            <a:r>
              <a:rPr lang="zh-CN" altLang="en-US" sz="3300" b="1" dirty="0" smtClean="0">
                <a:solidFill>
                  <a:srgbClr val="FFFF00"/>
                </a:solidFill>
              </a:rPr>
              <a:t>一般的生活：</a:t>
            </a:r>
          </a:p>
          <a:p>
            <a:pPr lvl="0" algn="l"/>
            <a:endParaRPr lang="zh-CN" altLang="en-US" sz="20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300" b="1" dirty="0" smtClean="0">
                <a:solidFill>
                  <a:srgbClr val="FFFF00"/>
                </a:solidFill>
              </a:rPr>
              <a:t>　　保罗所说的这个新人，表现在各方面如下：</a:t>
            </a:r>
            <a:endParaRPr lang="en-US" altLang="zh-CN" sz="33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20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300" b="1" dirty="0" smtClean="0">
                <a:solidFill>
                  <a:srgbClr val="FFFF00"/>
                </a:solidFill>
              </a:rPr>
              <a:t>　　</a:t>
            </a:r>
            <a:r>
              <a:rPr lang="zh-CN" altLang="en-US" sz="3300" b="1" dirty="0" smtClean="0">
                <a:solidFill>
                  <a:schemeClr val="bg1"/>
                </a:solidFill>
              </a:rPr>
              <a:t>在心思意念方面</a:t>
            </a:r>
            <a:r>
              <a:rPr lang="zh-CN" altLang="en-US" sz="3300" b="1" dirty="0" smtClean="0">
                <a:solidFill>
                  <a:srgbClr val="FFFF00"/>
                </a:solidFill>
              </a:rPr>
              <a:t>，保罗在歌罗西书 </a:t>
            </a:r>
            <a:r>
              <a:rPr lang="en-US" altLang="zh-CN" sz="3300" b="1" dirty="0" smtClean="0">
                <a:solidFill>
                  <a:srgbClr val="FFFF00"/>
                </a:solidFill>
              </a:rPr>
              <a:t>3:2 </a:t>
            </a:r>
            <a:r>
              <a:rPr lang="zh-CN" altLang="en-US" sz="3300" b="1" dirty="0" smtClean="0">
                <a:solidFill>
                  <a:srgbClr val="FFFF00"/>
                </a:solidFill>
              </a:rPr>
              <a:t>说，「你们要思念上面的事，不要思念 地上的事。」</a:t>
            </a:r>
            <a:r>
              <a:rPr lang="en-US" altLang="zh-CN" sz="3300" b="1" dirty="0" smtClean="0">
                <a:solidFill>
                  <a:srgbClr val="FFFF00"/>
                </a:solidFill>
              </a:rPr>
              <a:t>3:12 </a:t>
            </a:r>
            <a:r>
              <a:rPr lang="zh-CN" altLang="en-US" sz="3300" b="1" dirty="0" smtClean="0">
                <a:solidFill>
                  <a:srgbClr val="FFFF00"/>
                </a:solidFill>
              </a:rPr>
              <a:t>说，要存着怜悯、恩慈、谦虚、温柔、忍耐的心；</a:t>
            </a:r>
            <a:r>
              <a:rPr lang="en-US" altLang="zh-CN" sz="3300" b="1" dirty="0" smtClean="0">
                <a:solidFill>
                  <a:srgbClr val="FFFF00"/>
                </a:solidFill>
              </a:rPr>
              <a:t>3:14 </a:t>
            </a:r>
            <a:r>
              <a:rPr lang="zh-CN" altLang="en-US" sz="3300" b="1" dirty="0" smtClean="0">
                <a:solidFill>
                  <a:srgbClr val="FFFF00"/>
                </a:solidFill>
              </a:rPr>
              <a:t>说，要存着爱心；</a:t>
            </a:r>
            <a:r>
              <a:rPr lang="en-US" altLang="zh-CN" sz="3300" b="1" dirty="0" smtClean="0">
                <a:solidFill>
                  <a:srgbClr val="FFFF00"/>
                </a:solidFill>
              </a:rPr>
              <a:t>3:15 </a:t>
            </a:r>
            <a:r>
              <a:rPr lang="zh-CN" altLang="en-US" sz="3300" b="1" dirty="0" smtClean="0">
                <a:solidFill>
                  <a:srgbClr val="FFFF00"/>
                </a:solidFill>
              </a:rPr>
              <a:t>说，要让基督的平安在你们心裏作主，且要存感谢的心。</a:t>
            </a:r>
          </a:p>
          <a:p>
            <a:pPr lvl="0" algn="l"/>
            <a:r>
              <a:rPr lang="zh-CN" altLang="en-US" sz="3300" b="1" dirty="0" smtClean="0">
                <a:solidFill>
                  <a:srgbClr val="FFFF00"/>
                </a:solidFill>
              </a:rPr>
              <a:t>　　</a:t>
            </a:r>
            <a:r>
              <a:rPr lang="zh-CN" altLang="en-US" sz="3300" b="1" dirty="0" smtClean="0">
                <a:solidFill>
                  <a:schemeClr val="bg1"/>
                </a:solidFill>
              </a:rPr>
              <a:t>人际关系方面，</a:t>
            </a:r>
            <a:r>
              <a:rPr lang="zh-CN" altLang="en-US" sz="3300" b="1" dirty="0" smtClean="0">
                <a:solidFill>
                  <a:srgbClr val="FFFF00"/>
                </a:solidFill>
              </a:rPr>
              <a:t>保罗劝说，倘若跟弟兄姊妹发生误会，有了嫌隙，就要彼此包容，彼此饶恕</a:t>
            </a:r>
            <a:r>
              <a:rPr lang="en-US" altLang="zh-CN" sz="33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300" b="1" dirty="0" smtClean="0">
                <a:solidFill>
                  <a:srgbClr val="FFFF00"/>
                </a:solidFill>
              </a:rPr>
              <a:t>西 </a:t>
            </a:r>
            <a:r>
              <a:rPr lang="en-US" altLang="zh-CN" sz="3300" b="1" dirty="0" smtClean="0">
                <a:solidFill>
                  <a:srgbClr val="FFFF00"/>
                </a:solidFill>
              </a:rPr>
              <a:t>3:13)</a:t>
            </a:r>
            <a:r>
              <a:rPr lang="zh-CN" altLang="en-US" sz="3300" b="1" dirty="0" smtClean="0">
                <a:solidFill>
                  <a:srgbClr val="FFFF00"/>
                </a:solidFill>
              </a:rPr>
              <a:t>。在教会中你曾经与弟兄姊妹发生过误会吗？你希望别人了解你吗？或者你也可以去了解别人？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　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   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关于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处世原则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，「无论做甚么，或说话或行事，都要奉主耶稣的名，藉着他感谢父上帝。」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西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3:17)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即使是作奴仆的，在服事主人时，「无论做甚么，都要从心裏做，像是给主做的，不是给人做的。」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西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3:23)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　　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至于和外人交往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，要用智慧，言语要带和气，好像用盐调和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西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4:5-6)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，这些都是我们不断需要学习的。</a:t>
            </a: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　　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你在信主以后，待人处世有什么样的改变？你希望在那一方面更加进步？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2.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基督徒家庭伦理：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西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3:18-4:1)</a:t>
            </a:r>
          </a:p>
          <a:p>
            <a:pPr lvl="0" algn="l"/>
            <a:endParaRPr lang="en-US" altLang="zh-CN" sz="24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　 歌罗西书特别强调基督徒的家庭伦理。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2400" b="1" dirty="0" smtClean="0">
              <a:solidFill>
                <a:srgbClr val="FFFF00"/>
              </a:solidFill>
            </a:endParaRPr>
          </a:p>
          <a:p>
            <a:pPr lvl="0" algn="l">
              <a:lnSpc>
                <a:spcPts val="5200"/>
              </a:lnSpc>
            </a:pPr>
            <a:r>
              <a:rPr lang="zh-CN" altLang="en-US" sz="3600" b="1" dirty="0" smtClean="0">
                <a:solidFill>
                  <a:srgbClr val="FFFF00"/>
                </a:solidFill>
              </a:rPr>
              <a:t>　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作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丈夫的：要爱妻子。</a:t>
            </a:r>
          </a:p>
          <a:p>
            <a:pPr lvl="0" algn="l">
              <a:lnSpc>
                <a:spcPts val="5200"/>
              </a:lnSpc>
            </a:pPr>
            <a:r>
              <a:rPr lang="zh-CN" altLang="en-US" sz="3600" b="1" dirty="0" smtClean="0">
                <a:solidFill>
                  <a:srgbClr val="FFFF00"/>
                </a:solidFill>
              </a:rPr>
              <a:t>　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作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妻子的：要顺服丈夫。</a:t>
            </a:r>
          </a:p>
          <a:p>
            <a:pPr lvl="0" algn="l">
              <a:lnSpc>
                <a:spcPts val="5200"/>
              </a:lnSpc>
            </a:pPr>
            <a:r>
              <a:rPr lang="zh-CN" altLang="en-US" sz="3600" b="1" dirty="0" smtClean="0">
                <a:solidFill>
                  <a:srgbClr val="FFFF00"/>
                </a:solidFill>
              </a:rPr>
              <a:t>　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作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儿女的：要凡事听从父母。</a:t>
            </a:r>
          </a:p>
          <a:p>
            <a:pPr lvl="0" algn="l">
              <a:lnSpc>
                <a:spcPts val="5200"/>
              </a:lnSpc>
            </a:pPr>
            <a:r>
              <a:rPr lang="zh-CN" altLang="en-US" sz="3600" b="1" dirty="0" smtClean="0">
                <a:solidFill>
                  <a:srgbClr val="FFFF00"/>
                </a:solidFill>
              </a:rPr>
              <a:t>　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作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父母的：不要惹儿女的气，恐怕他们 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>
              <a:lnSpc>
                <a:spcPts val="5200"/>
              </a:lnSpc>
            </a:pPr>
            <a:r>
              <a:rPr lang="en-US" altLang="zh-CN" sz="3600" b="1" dirty="0" smtClean="0">
                <a:solidFill>
                  <a:srgbClr val="FFFF00"/>
                </a:solidFill>
              </a:rPr>
              <a:t>                              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失了志气。</a:t>
            </a:r>
          </a:p>
          <a:p>
            <a:pPr lvl="0" algn="l">
              <a:lnSpc>
                <a:spcPts val="5200"/>
              </a:lnSpc>
            </a:pPr>
            <a:r>
              <a:rPr lang="zh-CN" altLang="en-US" sz="3600" b="1" dirty="0" smtClean="0">
                <a:solidFill>
                  <a:srgbClr val="FFFF00"/>
                </a:solidFill>
              </a:rPr>
              <a:t>　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作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仆人的：要以事奉主的心态来服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事主人</a:t>
            </a:r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>
              <a:lnSpc>
                <a:spcPts val="5200"/>
              </a:lnSpc>
            </a:pPr>
            <a:r>
              <a:rPr lang="zh-CN" altLang="en-US" sz="3600" b="1" dirty="0" smtClean="0">
                <a:solidFill>
                  <a:srgbClr val="FFFF00"/>
                </a:solidFill>
              </a:rPr>
              <a:t>　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作主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人的：要公平对待仆人。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     值得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注意的是，这都是彼此互相对待的关系。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我们在读经的时候很容易替别人读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，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作丈夫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的要求作妻子的要顺服，却忽略了自己要爱妻子；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妻子也是一样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，希望得到丈夫的爱，却忽略了要顺服丈夫。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作儿女的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很会注意父母应该如何，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作父母的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则关心儿女应该要顺从。这都是替别人读圣经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其实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最重要的是反求诸己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，只问自己那一部份是否做到，并朝圣经所说的目标去努力；期待对方恐怕只会带给自己更多挫折。毕竟人都是不完全的，圣经这样提醒，正是要帮助我们走向完全，但不是要我们用来要求别人。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　　为什么保罗劝作父母的不要惹儿女的气呢？原来儿女在成长过程中，情绪的波动比较大，这和生理上的发展有关。父母的一、两句话，有时不注意，随意说说，儿女可能非常在意。特别是儿女们非常在意父母亲对他们的评价。因此，父母要留意，用鼓励的言语多于责备，免得作儿女的失了志气。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你希望怎样改进自己与另一半的关系？请举出两件可以立刻着手去做的事。</a:t>
            </a: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200" b="1" dirty="0" smtClean="0">
                <a:solidFill>
                  <a:srgbClr val="FFFF00"/>
                </a:solidFill>
              </a:rPr>
              <a:t>         歌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罗西书以保罗问安作结束。保罗在此问安时提到马可与他同在一处，他说，如果马可到歌罗西，希望歌罗西教会的人接待他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西 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4:10)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。马可曾经在保罗第一次和巴拿巴出去宣教时，参与这个团队却半途而废。后来为了要不要再带马可同行，保罗 和巴拿巴起了争论，甚至分开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徒 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15:36-41)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。当时保罗可能有种种考量，怕马可不能胜任困难的工作。现在，保罗提到要歌罗西教会接待马可，可见保罗此时已经能够接纳他。腓利门书 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24 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节更说，马可与他同工；虽然使徒行传和保罗书信都未告诉我们他们是如何再一起同工的，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但这件事让我们看到，保罗也是一个能够改变自己、接纳别人改变的人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。</a:t>
            </a:r>
            <a:endParaRPr lang="en-US" altLang="zh-CN" sz="32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/>
            <a:r>
              <a:rPr lang="zh-CN" altLang="en-US" sz="3600" b="1" dirty="0" smtClean="0">
                <a:solidFill>
                  <a:srgbClr val="FFFF00"/>
                </a:solidFill>
              </a:rPr>
              <a:t>四、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《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腓利门书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》</a:t>
            </a:r>
          </a:p>
          <a:p>
            <a:pPr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      《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腓利门书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》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（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Philemon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）虽然是保罗最短的一封书信（仅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25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节），但内容极其丰富、感人，被称为：“福音在人际关系中的应用篇”。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、写作背景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A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、写作时间与地点：罗马，约主后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60–62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年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　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腓利门书和歌罗西书是在同一个环境下写成的，两者都提到保罗要差阿尼西谋回去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西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4:9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、门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8-12)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，也都提到马可、亚里达古、底马和路加与保罗同在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西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4:10-14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 门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23)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。它们都提到保罗正在作监牢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西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4:10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、门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1, 9, 10, 13, 23)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</a:p>
          <a:p>
            <a:pPr lvl="0" algn="l"/>
            <a:endParaRPr lang="zh-CN" altLang="en-US" sz="12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B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、写信对象</a:t>
            </a:r>
          </a:p>
          <a:p>
            <a:pPr lvl="0" algn="l"/>
            <a:endParaRPr lang="zh-CN" altLang="en-US" sz="12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      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信是写给腓利门的，他是：歌罗西的信徒（参西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4:9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；门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1:2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与歌罗西书问安相呼应）。教会可能在他家中聚会（门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1:2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）。</a:t>
            </a:r>
            <a:endParaRPr lang="en-US" altLang="zh-CN" sz="32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2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200" b="1" dirty="0" smtClean="0">
                <a:solidFill>
                  <a:srgbClr val="FFFF00"/>
                </a:solidFill>
              </a:rPr>
              <a:t>        腓利门书的收信者除了腓利门外，还有「妹子亚腓亚」并「与我们同当兵的亚基 布」。妹子亚腓亚有可能是腓利门的妻子，而亚基布有可能是他们的儿子。由于接纳 逃奴这种事情牵涉到全家人，所以保罗要提他们全家人的名字，希望他们全家人都能 接受。相传阿尼西谋后来担任以弗所的大主教，极力主张本书信应列入正典。</a:t>
            </a:r>
            <a:endParaRPr lang="en-US" altLang="zh-CN" sz="32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=""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新约</a:t>
            </a:r>
          </a:p>
        </p:txBody>
      </p:sp>
      <p:sp>
        <p:nvSpPr>
          <p:cNvPr id="3" name="标题 1">
            <a:extLst>
              <a:ext uri="{FF2B5EF4-FFF2-40B4-BE49-F238E27FC236}">
                <a16:creationId xmlns="" xmlns:a16="http://schemas.microsoft.com/office/drawing/2014/main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685800" y="0"/>
            <a:ext cx="213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四福音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algn="l" eaLnBrk="1" hangingPunct="1">
              <a:defRPr/>
            </a:pPr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历史书</a:t>
            </a:r>
            <a:endParaRPr lang="en-US" altLang="zh-CN" sz="36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36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lvl="0" algn="l" eaLnBrk="1" hangingPunct="1">
              <a:defRPr/>
            </a:pPr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书信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36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6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启示录</a:t>
            </a:r>
            <a:endParaRPr lang="en-US" altLang="zh-CN" sz="36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="" xmlns:a16="http://schemas.microsoft.com/office/drawing/2014/main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2667000" y="0"/>
            <a:ext cx="6400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 eaLnBrk="1" hangingPunct="1">
              <a:defRPr/>
            </a:pP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太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可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路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约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algn="l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《</a:t>
            </a:r>
            <a:r>
              <a:rPr lang="zh-CN" altLang="en-US" sz="32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徒</a:t>
            </a:r>
            <a:r>
              <a:rPr lang="en-US" altLang="zh-CN" sz="32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</a:p>
          <a:p>
            <a:pPr algn="l" eaLnBrk="1" hangingPunct="1"/>
            <a:endParaRPr lang="en-US" altLang="zh-CN" sz="30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lvl="0" algn="l" eaLnBrk="1" hangingPunct="1"/>
            <a:r>
              <a:rPr lang="en-US" altLang="zh-CN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《</a:t>
            </a:r>
            <a:r>
              <a:rPr lang="zh-CN" altLang="en-US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罗</a:t>
            </a:r>
            <a:r>
              <a:rPr lang="en-US" altLang="zh-CN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林前</a:t>
            </a:r>
            <a:r>
              <a:rPr lang="en-US" altLang="zh-CN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林后</a:t>
            </a:r>
            <a:r>
              <a:rPr lang="en-US" altLang="zh-CN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  </a:t>
            </a:r>
          </a:p>
          <a:p>
            <a:pPr lvl="0" algn="l" eaLnBrk="1" hangingPunct="1"/>
            <a:r>
              <a:rPr lang="en-US" altLang="zh-CN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《</a:t>
            </a:r>
            <a:r>
              <a:rPr lang="zh-CN" altLang="en-US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加</a:t>
            </a:r>
            <a:r>
              <a:rPr lang="en-US" altLang="zh-CN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弗</a:t>
            </a:r>
            <a:r>
              <a:rPr lang="en-US" altLang="zh-CN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腓</a:t>
            </a:r>
            <a:r>
              <a:rPr lang="en-US" altLang="zh-CN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西</a:t>
            </a:r>
            <a:r>
              <a:rPr lang="en-US" altLang="zh-CN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</a:p>
          <a:p>
            <a:pPr lvl="0" algn="l" eaLnBrk="1" hangingPunct="1"/>
            <a:r>
              <a:rPr lang="en-US" altLang="zh-CN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《</a:t>
            </a:r>
            <a:r>
              <a:rPr lang="zh-CN" altLang="en-US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帖前</a:t>
            </a:r>
            <a:r>
              <a:rPr lang="en-US" altLang="zh-CN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帖后</a:t>
            </a:r>
            <a:r>
              <a:rPr lang="en-US" altLang="zh-CN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提前</a:t>
            </a:r>
            <a:r>
              <a:rPr lang="en-US" altLang="zh-CN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</a:p>
          <a:p>
            <a:pPr lvl="0" algn="l" eaLnBrk="1" hangingPunct="1"/>
            <a:r>
              <a:rPr lang="en-US" altLang="zh-CN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《</a:t>
            </a:r>
            <a:r>
              <a:rPr lang="zh-CN" altLang="en-US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提后</a:t>
            </a:r>
            <a:r>
              <a:rPr lang="en-US" altLang="zh-CN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多</a:t>
            </a:r>
            <a:r>
              <a:rPr lang="en-US" altLang="zh-CN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门</a:t>
            </a:r>
            <a:r>
              <a:rPr lang="en-US" altLang="zh-CN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  <a:endParaRPr lang="en-US" altLang="zh-CN" sz="3200" b="1" dirty="0" smtClean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l" eaLnBrk="1" hangingPunct="1"/>
            <a:endParaRPr lang="en-US" altLang="zh-CN" sz="32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来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雅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彼前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 </a:t>
            </a:r>
          </a:p>
          <a:p>
            <a:pPr algn="l" eaLnBrk="1" hangingPunct="1"/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彼后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约一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约二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</a:p>
          <a:p>
            <a:pPr algn="l" eaLnBrk="1" hangingPunct="1"/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约三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犹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</a:p>
          <a:p>
            <a:pPr algn="l" eaLnBrk="1" hangingPunct="1"/>
            <a:endParaRPr lang="en-US" altLang="zh-CN" sz="32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启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  <a:endParaRPr lang="en-US" altLang="zh-CN" sz="3200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533400" y="228600"/>
            <a:ext cx="304800" cy="66294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Left Brace 5"/>
          <p:cNvSpPr/>
          <p:nvPr/>
        </p:nvSpPr>
        <p:spPr>
          <a:xfrm>
            <a:off x="2667000" y="6172200"/>
            <a:ext cx="304800" cy="5334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Left Brace 8"/>
          <p:cNvSpPr/>
          <p:nvPr/>
        </p:nvSpPr>
        <p:spPr>
          <a:xfrm>
            <a:off x="4191000" y="2133600"/>
            <a:ext cx="304800" cy="18288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Left Brace 9"/>
          <p:cNvSpPr/>
          <p:nvPr/>
        </p:nvSpPr>
        <p:spPr>
          <a:xfrm>
            <a:off x="2438400" y="152400"/>
            <a:ext cx="304800" cy="4572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Left Brace 10"/>
          <p:cNvSpPr/>
          <p:nvPr/>
        </p:nvSpPr>
        <p:spPr>
          <a:xfrm>
            <a:off x="2438400" y="3200400"/>
            <a:ext cx="457200" cy="19050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标题 1">
            <a:extLst>
              <a:ext uri="{FF2B5EF4-FFF2-40B4-BE49-F238E27FC236}">
                <a16:creationId xmlns="" xmlns:a16="http://schemas.microsoft.com/office/drawing/2014/main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3048000" y="2362200"/>
            <a:ext cx="114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保罗书信</a:t>
            </a:r>
          </a:p>
        </p:txBody>
      </p:sp>
      <p:sp>
        <p:nvSpPr>
          <p:cNvPr id="13" name="标题 1">
            <a:extLst>
              <a:ext uri="{FF2B5EF4-FFF2-40B4-BE49-F238E27FC236}">
                <a16:creationId xmlns="" xmlns:a16="http://schemas.microsoft.com/office/drawing/2014/main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3124200" y="457200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普通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书信</a:t>
            </a:r>
          </a:p>
        </p:txBody>
      </p:sp>
      <p:sp>
        <p:nvSpPr>
          <p:cNvPr id="14" name="Left Brace 13"/>
          <p:cNvSpPr/>
          <p:nvPr/>
        </p:nvSpPr>
        <p:spPr>
          <a:xfrm>
            <a:off x="2438400" y="1143000"/>
            <a:ext cx="304800" cy="4572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Left Brace 14"/>
          <p:cNvSpPr/>
          <p:nvPr/>
        </p:nvSpPr>
        <p:spPr>
          <a:xfrm>
            <a:off x="4267200" y="4419600"/>
            <a:ext cx="228600" cy="12954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0885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C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、写信原因</a:t>
            </a:r>
          </a:p>
          <a:p>
            <a:pPr lvl="0" algn="l"/>
            <a:endParaRPr lang="zh-CN" altLang="en-US" sz="18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      腓利门是歌罗西城一个富有的基督徒，信主以后把家庭开放给信徒聚会。他拥有奴隶，不幸有奴隶逃脱，其中一个名叫阿尼西谋。阿尼西谋盗取主人财富潜逃至罗马，遇到保罗，在保罗带领下，阿尼西母信主、生命改变（门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1:10–11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）。保罗决定让他回去，并写信为他向主人腓利门求情，请他以弟兄的身份接纳他。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18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/>
            <a:r>
              <a:rPr lang="zh-CN" altLang="en-US" sz="3200" dirty="0" smtClean="0"/>
              <a:t>　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阿尼西谋这个名字的意思是「有益处」，保罗提到从前这个逃奴可能对主人无益处，但是他现在信了主，对腓利门与保罗皆有益处。保罗本来想要留下他，但又不想替腓利门这样作主，所以差他回去。</a:t>
            </a:r>
          </a:p>
          <a:p>
            <a:pPr algn="l"/>
            <a:r>
              <a:rPr lang="zh-CN" altLang="en-US" sz="3200" b="1" dirty="0" smtClean="0">
                <a:solidFill>
                  <a:srgbClr val="FFFF00"/>
                </a:solidFill>
              </a:rPr>
              <a:t>　　保罗本来可以用他使徒的权柄来吩咐腓利门接纳阿尼西谋，但他却宁可用为主被囚者的身份，凭爱心来恳求他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门 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9)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。权柄有时不能服人，唯有爱心能。</a:t>
            </a:r>
            <a:endParaRPr lang="en-US" altLang="zh-CN" sz="32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200" b="1" dirty="0" smtClean="0">
                <a:solidFill>
                  <a:srgbClr val="FFFF00"/>
                </a:solidFill>
              </a:rPr>
              <a:t> 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关键经文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：“他从前与你没有益处，但如今与你我都有益处。”（门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1:11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）</a:t>
            </a:r>
          </a:p>
          <a:p>
            <a:pPr lvl="0" algn="l"/>
            <a:r>
              <a:rPr lang="zh-CN" altLang="en-US" sz="3200" b="1" dirty="0" smtClean="0">
                <a:solidFill>
                  <a:srgbClr val="FFFF00"/>
                </a:solidFill>
              </a:rPr>
              <a:t>“不再是奴仆，乃是高过奴仆，是亲爱的弟兄。”（门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1:16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）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，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《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腓利门书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》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的大纲</a:t>
            </a:r>
            <a:endParaRPr lang="en-US" altLang="zh-CN" sz="3600" b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1" y="1110144"/>
          <a:ext cx="9144001" cy="5747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1"/>
                <a:gridCol w="1828800"/>
                <a:gridCol w="4114800"/>
              </a:tblGrid>
              <a:tr h="765761">
                <a:tc>
                  <a:txBody>
                    <a:bodyPr/>
                    <a:lstStyle/>
                    <a:p>
                      <a:r>
                        <a:rPr lang="zh-CN" altLang="en-US" sz="3600" b="1" dirty="0"/>
                        <a:t>段落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600" b="1"/>
                        <a:t>经文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600" b="1"/>
                        <a:t>内容概要</a:t>
                      </a:r>
                    </a:p>
                  </a:txBody>
                  <a:tcPr anchor="ctr"/>
                </a:tc>
              </a:tr>
              <a:tr h="1126968">
                <a:tc>
                  <a:txBody>
                    <a:bodyPr/>
                    <a:lstStyle/>
                    <a:p>
                      <a:r>
                        <a:rPr lang="en-US" sz="3600" b="1" dirty="0"/>
                        <a:t>I. </a:t>
                      </a:r>
                      <a:r>
                        <a:rPr lang="zh-CN" altLang="en-US" sz="3600" b="1" dirty="0"/>
                        <a:t>问安与感谢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3600" b="1" dirty="0"/>
                        <a:t>1:1–7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600" b="1"/>
                        <a:t>保罗感谢腓利门的信心与爱心</a:t>
                      </a:r>
                    </a:p>
                  </a:txBody>
                  <a:tcPr anchor="ctr"/>
                </a:tc>
              </a:tr>
              <a:tr h="1126968">
                <a:tc>
                  <a:txBody>
                    <a:bodyPr/>
                    <a:lstStyle/>
                    <a:p>
                      <a:r>
                        <a:rPr lang="en-US" altLang="zh-CN" sz="3600" b="1"/>
                        <a:t>II. </a:t>
                      </a:r>
                      <a:r>
                        <a:rPr lang="zh-CN" altLang="en-US" sz="3600" b="1"/>
                        <a:t>为阿尼西母代求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3600" b="1" dirty="0"/>
                        <a:t>1:8–16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600" b="1" dirty="0"/>
                        <a:t>保罗劝腓利门饶恕并接纳阿尼西母</a:t>
                      </a:r>
                    </a:p>
                  </a:txBody>
                  <a:tcPr anchor="ctr"/>
                </a:tc>
              </a:tr>
              <a:tr h="1126968">
                <a:tc>
                  <a:txBody>
                    <a:bodyPr/>
                    <a:lstStyle/>
                    <a:p>
                      <a:r>
                        <a:rPr lang="en-US" sz="3600" b="1"/>
                        <a:t>III. </a:t>
                      </a:r>
                      <a:r>
                        <a:rPr lang="zh-CN" altLang="en-US" sz="3600" b="1"/>
                        <a:t>信任与盼望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3600" b="1"/>
                        <a:t>1:17–22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600" b="1" dirty="0"/>
                        <a:t>保罗表达信任，盼望能见面</a:t>
                      </a:r>
                    </a:p>
                  </a:txBody>
                  <a:tcPr anchor="ctr"/>
                </a:tc>
              </a:tr>
              <a:tr h="1415935">
                <a:tc>
                  <a:txBody>
                    <a:bodyPr/>
                    <a:lstStyle/>
                    <a:p>
                      <a:r>
                        <a:rPr lang="en-US" sz="3600" b="1"/>
                        <a:t>IV. </a:t>
                      </a:r>
                      <a:r>
                        <a:rPr lang="zh-CN" altLang="en-US" sz="3600" b="1"/>
                        <a:t>问安与祝福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3600" b="1"/>
                        <a:t>1:23–25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600" b="1" dirty="0"/>
                        <a:t>同工问安并以恩典结束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3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，神学与福音亮点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A,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福音的转化力量</a:t>
            </a: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阿尼西母原本是“没有益处”的奴仆（名字意思“有用的”），但信主后，成为“有益处”的弟兄。这说明：福音能改变人的身份、价值与人际关系。“若他亏负你，或欠你什么，都归在我的账上。”（门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1:18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</a:t>
            </a: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→ 这是**代赎（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Substitution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）**的写照：如同基督为我们担当罪债。</a:t>
            </a: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B,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信仰实践的榜样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保罗没有以使徒权柄命令腓利门，而是以爱心劝勉（门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1:8–9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）。展现出恩典胜过律法、关系胜过地位的属灵原则。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C,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教会合一的见证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在基督里，不论主仆、贫富、地位，都是一家人。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《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腓利门书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》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体现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《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加拉太书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3:28》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的真理：“并不分为奴的、自主的，因为你们在基督耶稣里都成为一了。”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en-US" altLang="zh-CN" sz="3600" dirty="0" smtClean="0">
                <a:solidFill>
                  <a:srgbClr val="FFFF00"/>
                </a:solidFill>
              </a:rPr>
              <a:t>D, </a:t>
            </a:r>
            <a:r>
              <a:rPr lang="zh-CN" altLang="en-US" sz="3600" dirty="0" smtClean="0">
                <a:solidFill>
                  <a:srgbClr val="FFFF00"/>
                </a:solidFill>
              </a:rPr>
              <a:t>福音信息</a:t>
            </a:r>
            <a:endParaRPr lang="en-US" altLang="zh-CN" sz="3600" b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1" y="1524000"/>
          <a:ext cx="9144001" cy="533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1"/>
                <a:gridCol w="2667000"/>
                <a:gridCol w="3276600"/>
              </a:tblGrid>
              <a:tr h="985025">
                <a:tc>
                  <a:txBody>
                    <a:bodyPr/>
                    <a:lstStyle/>
                    <a:p>
                      <a:r>
                        <a:rPr lang="en-US" altLang="zh-CN" sz="3600" b="1" dirty="0" smtClean="0"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3600" b="1" dirty="0" smtClean="0">
                          <a:latin typeface="+mn-ea"/>
                          <a:ea typeface="+mn-ea"/>
                        </a:rPr>
                        <a:t>腓利门书</a:t>
                      </a:r>
                      <a:r>
                        <a:rPr lang="en-US" altLang="zh-CN" sz="3600" b="1" dirty="0" smtClean="0">
                          <a:latin typeface="+mn-ea"/>
                          <a:ea typeface="+mn-ea"/>
                        </a:rPr>
                        <a:t>》</a:t>
                      </a:r>
                      <a:endParaRPr lang="zh-CN" altLang="en-US" sz="3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600" b="1" dirty="0" smtClean="0">
                          <a:latin typeface="+mn-ea"/>
                          <a:ea typeface="+mn-ea"/>
                        </a:rPr>
                        <a:t>象征关系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600" b="1" dirty="0">
                          <a:latin typeface="+mn-ea"/>
                          <a:ea typeface="+mn-ea"/>
                        </a:rPr>
                        <a:t>救恩启示</a:t>
                      </a:r>
                    </a:p>
                  </a:txBody>
                  <a:tcPr anchor="ctr"/>
                </a:tc>
              </a:tr>
              <a:tr h="1449658">
                <a:tc>
                  <a:txBody>
                    <a:bodyPr/>
                    <a:lstStyle/>
                    <a:p>
                      <a:r>
                        <a:rPr lang="zh-CN" altLang="en-US" sz="3600" b="1">
                          <a:latin typeface="+mn-ea"/>
                          <a:ea typeface="+mn-ea"/>
                        </a:rPr>
                        <a:t>阿尼西母犯错逃跑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600" b="1">
                          <a:latin typeface="+mn-ea"/>
                          <a:ea typeface="+mn-ea"/>
                        </a:rPr>
                        <a:t>罪人离弃神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600" b="1" dirty="0">
                          <a:latin typeface="+mn-ea"/>
                          <a:ea typeface="+mn-ea"/>
                        </a:rPr>
                        <a:t>人背离创造主</a:t>
                      </a:r>
                    </a:p>
                  </a:txBody>
                  <a:tcPr anchor="ctr"/>
                </a:tc>
              </a:tr>
              <a:tr h="1449658">
                <a:tc>
                  <a:txBody>
                    <a:bodyPr/>
                    <a:lstStyle/>
                    <a:p>
                      <a:r>
                        <a:rPr lang="zh-CN" altLang="en-US" sz="3600" b="1">
                          <a:latin typeface="+mn-ea"/>
                          <a:ea typeface="+mn-ea"/>
                        </a:rPr>
                        <a:t>保罗代求承担亏欠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600" b="1">
                          <a:latin typeface="+mn-ea"/>
                          <a:ea typeface="+mn-ea"/>
                        </a:rPr>
                        <a:t>基督为罪人代求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600" b="1" dirty="0" smtClean="0">
                          <a:latin typeface="+mn-ea"/>
                          <a:ea typeface="+mn-ea"/>
                        </a:rPr>
                        <a:t>基督替我们付代价</a:t>
                      </a:r>
                      <a:endParaRPr lang="zh-CN" altLang="en-US" sz="3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1449658">
                <a:tc>
                  <a:txBody>
                    <a:bodyPr/>
                    <a:lstStyle/>
                    <a:p>
                      <a:r>
                        <a:rPr lang="zh-CN" altLang="en-US" sz="3600" b="1" dirty="0" smtClean="0">
                          <a:latin typeface="+mn-ea"/>
                          <a:ea typeface="+mn-ea"/>
                        </a:rPr>
                        <a:t>腓利门蒙劝接纳</a:t>
                      </a:r>
                      <a:endParaRPr lang="zh-CN" altLang="en-US" sz="3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600" b="1" dirty="0" smtClean="0">
                          <a:latin typeface="+mn-ea"/>
                          <a:ea typeface="+mn-ea"/>
                        </a:rPr>
                        <a:t>神因基督接纳罪人</a:t>
                      </a:r>
                      <a:endParaRPr lang="zh-CN" altLang="en-US" sz="3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600" b="1" dirty="0" smtClean="0">
                          <a:latin typeface="+mn-ea"/>
                          <a:ea typeface="+mn-ea"/>
                        </a:rPr>
                        <a:t>恩典中的和好</a:t>
                      </a:r>
                      <a:endParaRPr lang="zh-CN" altLang="en-US" sz="3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4,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属灵应用</a:t>
            </a:r>
          </a:p>
          <a:p>
            <a:pPr lvl="0" algn="l"/>
            <a:endParaRPr lang="zh-CN" altLang="en-US" sz="18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A,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饶恕与接纳</a:t>
            </a: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     不论别人如何得罪你，因着福音的缘故，你能饶恕、能重新拥抱。</a:t>
            </a: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    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应用：在人际冲突、家庭矛盾、教会纷争中，活出基督的爱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</a:p>
          <a:p>
            <a:pPr lvl="0" algn="l"/>
            <a:endParaRPr lang="zh-CN" altLang="en-US" sz="18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B,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福音的转化力</a:t>
            </a: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     阿尼西母从奴仆变成弟兄，从逃亡者变为同工。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chemeClr val="bg1"/>
                </a:solidFill>
              </a:rPr>
              <a:t>      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应用：无论背景如何，福音都能改变一个人，从“无益”变“有益”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C,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代求与劝勉的事奉</a:t>
            </a:r>
          </a:p>
          <a:p>
            <a:pPr lvl="0" algn="l"/>
            <a:endParaRPr lang="zh-CN" altLang="en-US" sz="20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     保罗为阿尼西母代求，是中保式的爱。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20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     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应用：教会领袖应当学习保罗，不是定罪，而是代求、挽回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</a:p>
          <a:p>
            <a:pPr lvl="0" algn="l"/>
            <a:endParaRPr lang="zh-CN" altLang="en-US" sz="20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D,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信仰生活的真实见证</a:t>
            </a:r>
          </a:p>
          <a:p>
            <a:pPr lvl="0" algn="l"/>
            <a:endParaRPr lang="zh-CN" altLang="en-US" sz="20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      腓利门的信心不是停留在头脑，而是在接纳阿尼西母的行动上显明。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20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      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应用：信仰要落实在关系和行为上。</a:t>
            </a:r>
            <a:endParaRPr lang="en-US" altLang="zh-CN" sz="3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</a:rPr>
              <a:t>祈祷</a:t>
            </a:r>
            <a:r>
              <a:rPr lang="en-US" altLang="zh-CN" b="1" dirty="0">
                <a:solidFill>
                  <a:srgbClr val="FFFF00"/>
                </a:solidFill>
              </a:rPr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725985"/>
            <a:ext cx="9108504" cy="51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149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1371600" y="381000"/>
            <a:ext cx="2286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200" b="1" dirty="0" smtClean="0">
                <a:solidFill>
                  <a:schemeClr val="bg1"/>
                </a:solidFill>
              </a:rPr>
              <a:t>早期书信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：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AD 49-52</a:t>
            </a:r>
          </a:p>
          <a:p>
            <a:pPr lvl="0" algn="l"/>
            <a:r>
              <a:rPr lang="zh-CN" altLang="en-US" sz="3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教会建立</a:t>
            </a:r>
            <a:endParaRPr lang="en-US" altLang="zh-CN" sz="30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="" xmlns:a16="http://schemas.microsoft.com/office/drawing/2014/main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228600" y="1905000"/>
            <a:ext cx="838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保罗书信</a:t>
            </a:r>
          </a:p>
        </p:txBody>
      </p:sp>
      <p:sp>
        <p:nvSpPr>
          <p:cNvPr id="5" name="Rectangle 4"/>
          <p:cNvSpPr/>
          <p:nvPr/>
        </p:nvSpPr>
        <p:spPr>
          <a:xfrm>
            <a:off x="3657600" y="228600"/>
            <a:ext cx="236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加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帖前、后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</a:p>
        </p:txBody>
      </p:sp>
      <p:sp>
        <p:nvSpPr>
          <p:cNvPr id="6" name="Rectangle 5"/>
          <p:cNvSpPr/>
          <p:nvPr/>
        </p:nvSpPr>
        <p:spPr>
          <a:xfrm>
            <a:off x="6324600" y="5562600"/>
            <a:ext cx="266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建立教会领袖与信仰传承</a:t>
            </a:r>
            <a:endParaRPr lang="en-US" altLang="zh-CN" sz="32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400" y="3810000"/>
            <a:ext cx="259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弗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腓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西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门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</a:p>
        </p:txBody>
      </p:sp>
      <p:sp>
        <p:nvSpPr>
          <p:cNvPr id="8" name="Rectangle 7"/>
          <p:cNvSpPr/>
          <p:nvPr/>
        </p:nvSpPr>
        <p:spPr>
          <a:xfrm>
            <a:off x="3505200" y="2057400"/>
            <a:ext cx="2514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罗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林前、后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  </a:t>
            </a:r>
          </a:p>
          <a:p>
            <a:pPr lvl="0"/>
            <a:r>
              <a:rPr lang="en-US" altLang="zh-CN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</a:t>
            </a: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1371600" y="1981200"/>
            <a:ext cx="2286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200" b="1" dirty="0" smtClean="0">
                <a:solidFill>
                  <a:schemeClr val="bg1"/>
                </a:solidFill>
              </a:rPr>
              <a:t>教义书信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:</a:t>
            </a:r>
            <a:endParaRPr lang="en-US" altLang="zh-CN" sz="32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AD 54-58</a:t>
            </a:r>
          </a:p>
          <a:p>
            <a:pPr lvl="0" algn="l"/>
            <a:r>
              <a:rPr lang="zh-CN" altLang="en-US" sz="3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教会成长</a:t>
            </a:r>
            <a:endParaRPr lang="en-US" altLang="zh-CN" sz="30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1219200" y="3886200"/>
            <a:ext cx="251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200" b="1" dirty="0" smtClean="0">
                <a:solidFill>
                  <a:schemeClr val="bg1"/>
                </a:solidFill>
              </a:rPr>
              <a:t>监狱书信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:</a:t>
            </a:r>
          </a:p>
          <a:p>
            <a:pPr algn="l"/>
            <a:r>
              <a:rPr lang="en-US" altLang="zh-CN" sz="3200" b="1" dirty="0" smtClean="0">
                <a:solidFill>
                  <a:srgbClr val="FFFF00"/>
                </a:solidFill>
              </a:rPr>
              <a:t>AD 60-62</a:t>
            </a:r>
          </a:p>
          <a:p>
            <a:pPr algn="l"/>
            <a:r>
              <a:rPr lang="zh-CN" altLang="en-US" sz="3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困境中的见证</a:t>
            </a:r>
            <a:endParaRPr lang="en-US" altLang="zh-CN" sz="30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1371600" y="5943600"/>
            <a:ext cx="2286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/>
            <a:r>
              <a:rPr lang="zh-CN" altLang="en-US" sz="3200" b="1" dirty="0" smtClean="0">
                <a:solidFill>
                  <a:schemeClr val="bg1"/>
                </a:solidFill>
              </a:rPr>
              <a:t>教牧书信</a:t>
            </a:r>
            <a:endParaRPr lang="en-US" altLang="zh-CN" sz="3200" b="1" dirty="0" smtClean="0">
              <a:solidFill>
                <a:schemeClr val="bg1"/>
              </a:solidFill>
            </a:endParaRPr>
          </a:p>
          <a:p>
            <a:pPr algn="l"/>
            <a:r>
              <a:rPr lang="en-US" altLang="zh-CN" sz="3200" b="1" dirty="0" smtClean="0">
                <a:solidFill>
                  <a:srgbClr val="FFFF00"/>
                </a:solidFill>
              </a:rPr>
              <a:t>AD 63-67</a:t>
            </a:r>
          </a:p>
          <a:p>
            <a:pPr algn="l"/>
            <a:r>
              <a:rPr lang="zh-CN" altLang="en-US" sz="3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传承与嘱托</a:t>
            </a:r>
            <a:endParaRPr lang="en-US" altLang="zh-CN" sz="30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lvl="0" algn="l"/>
            <a:endParaRPr lang="en-US" altLang="zh-CN" sz="3600" b="1" dirty="0" smtClean="0">
              <a:solidFill>
                <a:schemeClr val="bg1"/>
              </a:solidFill>
            </a:endParaRP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6096000" y="0"/>
            <a:ext cx="3048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200" b="1" dirty="0" smtClean="0">
                <a:solidFill>
                  <a:schemeClr val="bg1"/>
                </a:solidFill>
              </a:rPr>
              <a:t>确立信仰根基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：因信称义，盼望再来</a:t>
            </a:r>
            <a:endParaRPr lang="en-US" altLang="zh-CN" sz="3200" b="1" dirty="0" smtClean="0">
              <a:solidFill>
                <a:srgbClr val="FFFF00"/>
              </a:solidFill>
            </a:endParaRP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6019800" y="205740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200" b="1" dirty="0" smtClean="0">
                <a:solidFill>
                  <a:schemeClr val="bg1"/>
                </a:solidFill>
              </a:rPr>
              <a:t>教义与实践：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圣洁、合一、恩赐</a:t>
            </a:r>
            <a:endParaRPr lang="en-US" altLang="zh-CN" sz="3200" b="1" dirty="0" smtClean="0">
              <a:solidFill>
                <a:srgbClr val="FFFF00"/>
              </a:solidFill>
            </a:endParaRP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3962400" y="5715000"/>
            <a:ext cx="205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《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提前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》</a:t>
            </a:r>
          </a:p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《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提后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多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》</a:t>
            </a: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6324600" y="396240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200" b="1" dirty="0" smtClean="0">
                <a:solidFill>
                  <a:schemeClr val="bg1"/>
                </a:solidFill>
              </a:rPr>
              <a:t>教会的奥秘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与基督的中心</a:t>
            </a:r>
            <a:endParaRPr lang="en-US" altLang="zh-CN" sz="3200" b="1" dirty="0" smtClean="0">
              <a:solidFill>
                <a:srgbClr val="FFFF00"/>
              </a:solidFill>
            </a:endParaRPr>
          </a:p>
        </p:txBody>
      </p:sp>
      <p:sp>
        <p:nvSpPr>
          <p:cNvPr id="17" name="Left Brace 16"/>
          <p:cNvSpPr/>
          <p:nvPr/>
        </p:nvSpPr>
        <p:spPr>
          <a:xfrm>
            <a:off x="990600" y="457200"/>
            <a:ext cx="381000" cy="60198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Left Brace 17"/>
          <p:cNvSpPr/>
          <p:nvPr/>
        </p:nvSpPr>
        <p:spPr>
          <a:xfrm>
            <a:off x="3886200" y="5486400"/>
            <a:ext cx="228600" cy="12192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Left Brace 18"/>
          <p:cNvSpPr/>
          <p:nvPr/>
        </p:nvSpPr>
        <p:spPr>
          <a:xfrm>
            <a:off x="3657600" y="3733800"/>
            <a:ext cx="228600" cy="11430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Left Brace 19"/>
          <p:cNvSpPr/>
          <p:nvPr/>
        </p:nvSpPr>
        <p:spPr>
          <a:xfrm>
            <a:off x="3276600" y="1905000"/>
            <a:ext cx="228600" cy="12954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Left Brace 20"/>
          <p:cNvSpPr/>
          <p:nvPr/>
        </p:nvSpPr>
        <p:spPr>
          <a:xfrm>
            <a:off x="3352800" y="152400"/>
            <a:ext cx="228600" cy="12954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Left Brace 24"/>
          <p:cNvSpPr/>
          <p:nvPr/>
        </p:nvSpPr>
        <p:spPr>
          <a:xfrm flipH="1">
            <a:off x="5867400" y="5486400"/>
            <a:ext cx="304800" cy="1143000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Left Brace 25"/>
          <p:cNvSpPr/>
          <p:nvPr/>
        </p:nvSpPr>
        <p:spPr>
          <a:xfrm flipH="1">
            <a:off x="5943600" y="3810000"/>
            <a:ext cx="304800" cy="1066800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Left Brace 26"/>
          <p:cNvSpPr/>
          <p:nvPr/>
        </p:nvSpPr>
        <p:spPr>
          <a:xfrm flipH="1">
            <a:off x="5715000" y="1905000"/>
            <a:ext cx="304800" cy="1219200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Left Brace 27"/>
          <p:cNvSpPr/>
          <p:nvPr/>
        </p:nvSpPr>
        <p:spPr>
          <a:xfrm flipH="1">
            <a:off x="5791200" y="152400"/>
            <a:ext cx="304800" cy="1219200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="" xmlns:a16="http://schemas.microsoft.com/office/drawing/2014/main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1981200"/>
            <a:ext cx="838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 eaLnBrk="1" hangingPunct="1">
              <a:defRPr/>
            </a:pPr>
            <a:r>
              <a:rPr lang="zh-CN" altLang="en-US" sz="4000" b="1" dirty="0" smtClean="0">
                <a:solidFill>
                  <a:schemeClr val="bg1"/>
                </a:solidFill>
              </a:rPr>
              <a:t>监狱书信</a:t>
            </a:r>
            <a:endParaRPr kumimoji="0" lang="zh-CN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152400"/>
            <a:ext cx="80772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以弗所书 </a:t>
            </a:r>
            <a:r>
              <a:rPr lang="en-US" altLang="zh-CN" sz="32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—— </a:t>
            </a:r>
            <a:r>
              <a:rPr lang="zh-CN" altLang="en-US" sz="32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教会的奥秘与合一</a:t>
            </a:r>
          </a:p>
          <a:p>
            <a:pPr lvl="0"/>
            <a:r>
              <a:rPr lang="zh-CN" altLang="en-US" sz="31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主题：基督与教会的奥秘、属灵的丰盛与合一</a:t>
            </a:r>
          </a:p>
          <a:p>
            <a:pPr lvl="0"/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关键词：在基督里（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In Christ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altLang="zh-CN" sz="32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5288340"/>
            <a:ext cx="739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腓利门书 </a:t>
            </a:r>
            <a:r>
              <a:rPr lang="en-US" altLang="zh-CN" sz="32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—— </a:t>
            </a:r>
            <a:r>
              <a:rPr lang="zh-CN" altLang="en-US" sz="32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爱与饶恕的见证</a:t>
            </a:r>
          </a:p>
          <a:p>
            <a:pPr lvl="0"/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主题：在基督里的饶恕与接纳</a:t>
            </a:r>
          </a:p>
          <a:p>
            <a:pPr lvl="0"/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关键词：饶恕、代求、和好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3657600"/>
            <a:ext cx="739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歌罗西书 </a:t>
            </a:r>
            <a:r>
              <a:rPr lang="en-US" altLang="zh-CN" sz="32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—— </a:t>
            </a:r>
            <a:r>
              <a:rPr lang="zh-CN" altLang="en-US" sz="32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基督居首位</a:t>
            </a:r>
          </a:p>
          <a:p>
            <a:pPr lvl="0"/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主题：基督的中心地位与全备</a:t>
            </a:r>
          </a:p>
          <a:p>
            <a:pPr lvl="0"/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关键词：基督是一切（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Christ is All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3000" y="1905000"/>
            <a:ext cx="731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腓立比书 </a:t>
            </a:r>
            <a:r>
              <a:rPr lang="en-US" altLang="zh-CN" sz="32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—— </a:t>
            </a:r>
            <a:r>
              <a:rPr lang="zh-CN" altLang="en-US" sz="32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喜乐的生命</a:t>
            </a:r>
          </a:p>
          <a:p>
            <a:pPr lvl="0"/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主题：在基督里的喜乐</a:t>
            </a:r>
            <a:endParaRPr lang="en-US" altLang="zh-CN" sz="32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lvl="0"/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关键词：喜乐（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Joy, Rejoice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r>
              <a:rPr lang="en-US" altLang="zh-CN" sz="32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</a:t>
            </a:r>
          </a:p>
        </p:txBody>
      </p:sp>
      <p:sp>
        <p:nvSpPr>
          <p:cNvPr id="17" name="Left Brace 16"/>
          <p:cNvSpPr/>
          <p:nvPr/>
        </p:nvSpPr>
        <p:spPr>
          <a:xfrm>
            <a:off x="685800" y="457200"/>
            <a:ext cx="381000" cy="60198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本课大纲：</a:t>
            </a: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一、歌罗西与歌罗西教会</a:t>
            </a: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二、歌罗西书的主题：基督居首位</a:t>
            </a: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三、基督徒生活实践</a:t>
            </a: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四、腓利门书：接纳逃奴</a:t>
            </a:r>
            <a:endParaRPr lang="en-US" altLang="zh-CN" sz="36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一、歌罗西与歌罗西教会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、哥罗西城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A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、地理位置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歌罗西位于小亚细亚（今土耳其）西部吕家（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Lycia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）地区，在吕考谷（</a:t>
            </a:r>
            <a:r>
              <a:rPr lang="en-US" altLang="zh-CN" sz="3600" b="1" dirty="0" err="1" smtClean="0">
                <a:solidFill>
                  <a:srgbClr val="FFFF00"/>
                </a:solidFill>
              </a:rPr>
              <a:t>Lycus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 Valley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）中，靠近老底嘉（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Laodicea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）和希拉波立（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Hierapolis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）。这三座城市常被一起提到（参西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4:13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），距离都很近。</a:t>
            </a:r>
            <a:endParaRPr lang="en-US" altLang="zh-CN" sz="36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3962400" y="0"/>
            <a:ext cx="51723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en-US" altLang="zh-CN" sz="3000" b="1" dirty="0" smtClean="0">
                <a:solidFill>
                  <a:srgbClr val="FFFF00"/>
                </a:solidFill>
              </a:rPr>
              <a:t>B</a:t>
            </a:r>
            <a:r>
              <a:rPr lang="zh-CN" altLang="en-US" sz="3000" b="1" dirty="0" smtClean="0">
                <a:solidFill>
                  <a:srgbClr val="FFFF00"/>
                </a:solidFill>
              </a:rPr>
              <a:t>、城市历史</a:t>
            </a:r>
            <a:endParaRPr lang="en-US" altLang="zh-CN" sz="30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000" b="1" dirty="0" smtClean="0">
                <a:solidFill>
                  <a:srgbClr val="FFFF00"/>
                </a:solidFill>
              </a:rPr>
              <a:t>         </a:t>
            </a:r>
            <a:r>
              <a:rPr lang="zh-CN" altLang="en-US" sz="3000" b="1" dirty="0" smtClean="0">
                <a:solidFill>
                  <a:srgbClr val="FFFF00"/>
                </a:solidFill>
              </a:rPr>
              <a:t>哥罗西在古代相当出名，是以弗所通往东方两河流域有必经之地，盛产羊毛，织造业发达。罗马帝国时期它被划归亚细亚省，后逐渐</a:t>
            </a:r>
            <a:r>
              <a:rPr lang="zh-CN" altLang="en-US" sz="3000" b="1" dirty="0" smtClean="0">
                <a:solidFill>
                  <a:srgbClr val="FFFF00"/>
                </a:solidFill>
              </a:rPr>
              <a:t>没落</a:t>
            </a:r>
            <a:r>
              <a:rPr lang="zh-CN" altLang="en-US" sz="3000" b="1" dirty="0" smtClean="0">
                <a:solidFill>
                  <a:srgbClr val="FFFF00"/>
                </a:solidFill>
              </a:rPr>
              <a:t>。同一时期，</a:t>
            </a:r>
            <a:r>
              <a:rPr lang="zh-CN" altLang="en-US" sz="3000" b="1" dirty="0" smtClean="0">
                <a:solidFill>
                  <a:srgbClr val="FFFF00"/>
                </a:solidFill>
              </a:rPr>
              <a:t>附近</a:t>
            </a:r>
            <a:r>
              <a:rPr lang="zh-CN" altLang="en-US" sz="3000" b="1" dirty="0" smtClean="0">
                <a:solidFill>
                  <a:srgbClr val="FFFF00"/>
                </a:solidFill>
              </a:rPr>
              <a:t>的老底嘉和希拉坡里</a:t>
            </a:r>
            <a:r>
              <a:rPr lang="en-US" altLang="zh-CN" sz="30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000" b="1" dirty="0" smtClean="0">
                <a:solidFill>
                  <a:srgbClr val="FFFF00"/>
                </a:solidFill>
              </a:rPr>
              <a:t>西 </a:t>
            </a:r>
            <a:r>
              <a:rPr lang="en-US" altLang="zh-CN" sz="3000" b="1" dirty="0" smtClean="0">
                <a:solidFill>
                  <a:srgbClr val="FFFF00"/>
                </a:solidFill>
              </a:rPr>
              <a:t>2:1</a:t>
            </a:r>
            <a:r>
              <a:rPr lang="zh-CN" altLang="en-US" sz="3000" b="1" dirty="0" smtClean="0">
                <a:solidFill>
                  <a:srgbClr val="FFFF00"/>
                </a:solidFill>
              </a:rPr>
              <a:t>、</a:t>
            </a:r>
            <a:r>
              <a:rPr lang="en-US" altLang="zh-CN" sz="3000" b="1" dirty="0" smtClean="0">
                <a:solidFill>
                  <a:srgbClr val="FFFF00"/>
                </a:solidFill>
              </a:rPr>
              <a:t>4:13)</a:t>
            </a:r>
            <a:r>
              <a:rPr lang="zh-CN" altLang="en-US" sz="3000" b="1" dirty="0" smtClean="0">
                <a:solidFill>
                  <a:srgbClr val="FFFF00"/>
                </a:solidFill>
              </a:rPr>
              <a:t>等新兴城市崛起，成为当时政治和商业中心。这一带地区虽富庶，但是地震多，有不少火山奇观。</a:t>
            </a:r>
            <a:r>
              <a:rPr lang="zh-CN" altLang="en-US" sz="3000" b="1" dirty="0" smtClean="0">
                <a:solidFill>
                  <a:schemeClr val="bg1"/>
                </a:solidFill>
              </a:rPr>
              <a:t>公元 </a:t>
            </a:r>
            <a:r>
              <a:rPr lang="en-US" altLang="zh-CN" sz="3000" b="1" dirty="0" smtClean="0">
                <a:solidFill>
                  <a:schemeClr val="bg1"/>
                </a:solidFill>
              </a:rPr>
              <a:t>60 </a:t>
            </a:r>
            <a:r>
              <a:rPr lang="zh-CN" altLang="en-US" sz="3000" b="1" dirty="0" smtClean="0">
                <a:solidFill>
                  <a:schemeClr val="bg1"/>
                </a:solidFill>
              </a:rPr>
              <a:t>年左右，歌罗西城曾经遭遇大地震</a:t>
            </a:r>
            <a:r>
              <a:rPr lang="zh-CN" altLang="en-US" sz="3000" b="1" dirty="0" smtClean="0">
                <a:solidFill>
                  <a:srgbClr val="FFFF00"/>
                </a:solidFill>
              </a:rPr>
              <a:t>，从此更是一蹶不振，今日它已经是无人烟之地。</a:t>
            </a:r>
          </a:p>
        </p:txBody>
      </p:sp>
      <p:pic>
        <p:nvPicPr>
          <p:cNvPr id="1026" name="Picture 2" descr="E:\2025 证道\成人主日学\11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3886200" cy="5410200"/>
          </a:xfrm>
          <a:prstGeom prst="rect">
            <a:avLst/>
          </a:prstGeom>
          <a:noFill/>
        </p:spPr>
      </p:pic>
      <p:sp>
        <p:nvSpPr>
          <p:cNvPr id="5" name="Rounded Rectangular Callout 4"/>
          <p:cNvSpPr/>
          <p:nvPr/>
        </p:nvSpPr>
        <p:spPr>
          <a:xfrm>
            <a:off x="838200" y="2819400"/>
            <a:ext cx="762000" cy="228600"/>
          </a:xfrm>
          <a:prstGeom prst="wedgeRoundRectCallout">
            <a:avLst>
              <a:gd name="adj1" fmla="val -28889"/>
              <a:gd name="adj2" fmla="val 42260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哥罗西</a:t>
            </a:r>
            <a:endParaRPr lang="zh-CN" altLang="en-US" sz="1400" b="1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C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、文化与宗教环境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      歌罗西是一个多元文化城市：有希腊人、罗马人、犹太人、以及异教徒。宗教信仰混杂，有希腊哲学、犹太律法主义、东方神秘主义、以及天使崇拜等。当地有一种混合信仰倾向：将犹太教的礼仪律法、禁食、割礼，与东方神秘宗教结合。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这正是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《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歌罗西书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》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写作的背景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——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保罗要反驳混合主义的异端（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Syncretism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），并宣告基督的至高与完全。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13889</TotalTime>
  <Words>2226</Words>
  <Application>Microsoft Office PowerPoint</Application>
  <PresentationFormat>On-screen Show (4:3)</PresentationFormat>
  <Paragraphs>262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主题</vt:lpstr>
      <vt:lpstr>莱城华人教会成人主日学 ——《歌罗西书与腓利门书》</vt:lpstr>
      <vt:lpstr>祈祷/Prayer</vt:lpstr>
      <vt:lpstr>新约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祈祷/Prayer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20:3 除了我以外，你不可有别的神。20:4 不可为自己雕刻偶像；也不可做甚么形像彷佛上天、下地和地底下、水中的百物.  20:7 不可妄称耶和华你　神的名；因为妄称耶和华名的，耶和华必不以他为无罪。不可妄称耶和华你　神的名；因为妄称耶和华名的，耶和华必不以他为无罪。 </dc:title>
  <cp:lastModifiedBy>peter tian</cp:lastModifiedBy>
  <cp:revision>415</cp:revision>
  <dcterms:modified xsi:type="dcterms:W3CDTF">2025-11-08T03:59:23Z</dcterms:modified>
</cp:coreProperties>
</file>