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1.jpeg" ContentType="image/jpeg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</Relationships>
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</Relationships>
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</Relationships>
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</Relationships>
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3" name="Shape 17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提上是基督徒与教会，今天是基督徒本身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2" name="Shape 24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在狱中，得吋不得时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4" name="Shape 25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做工人，陈络道，仆人，不是做官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2" name="Shape 27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way</a:t>
            </a:r>
          </a:p>
          <a:p>
            <a:pPr/>
            <a:r>
              <a:t>“主對亞拿尼亞說：「你只管去！他是我所揀選的器皿，要在外邦人和君王，並以色列人面前宣揚我的名。”使徒行傳 9:15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6" name="Shape 27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士求保罗和巴耶稣</a:t>
            </a:r>
          </a:p>
          <a:p>
            <a:pPr/>
            <a:r>
              <a:t>John marks别加离保罗</a:t>
            </a:r>
          </a:p>
          <a:p>
            <a:pPr/>
            <a:r>
              <a:t>Pisidia彼西底，罗马退休军官，犹太人反而赶走保罗，jealous和外族</a:t>
            </a:r>
          </a:p>
          <a:p>
            <a:pPr/>
            <a:r>
              <a:t>以哥念，石头打</a:t>
            </a:r>
          </a:p>
          <a:p>
            <a:pPr/>
            <a:r>
              <a:t>路司得：巴宙斯，limp，保希耳米，前二地的犹太人赶到，石打差点死。</a:t>
            </a:r>
          </a:p>
          <a:p>
            <a:pPr/>
            <a:r>
              <a:t>特庇，不回大数</a:t>
            </a:r>
          </a:p>
          <a:p>
            <a:pPr/>
            <a:r>
              <a:t>反回路／以／安→旁非／别加→亚大利→安提阿</a:t>
            </a:r>
          </a:p>
          <a:p>
            <a:pPr/>
            <a:r>
              <a:t>耶路撒冷会议：“要遠避祭拜偶像的事，不可吃血，不可吃勒死的牲畜，不可淫亂。你們一一遵守這些事才好。祝平安！」”使徒行傳 15:29 </a:t>
            </a:r>
          </a:p>
          <a:p>
            <a:pPr/>
            <a:r>
              <a:t>巴保分手，保罗正式成领袖，带西拉</a:t>
            </a:r>
          </a:p>
          <a:p>
            <a:pPr/>
            <a:r>
              <a:t>第二次，</a:t>
            </a:r>
          </a:p>
          <a:p>
            <a:pPr/>
            <a:r>
              <a:t>路司德见提摩太</a:t>
            </a:r>
          </a:p>
          <a:p>
            <a:pPr/>
            <a:r>
              <a:t>加拉太，非呂家，No亚细亚，→每西亚， No庇推尼，到特罗亚马其呼召，去马其顿。</a:t>
            </a:r>
          </a:p>
          <a:p>
            <a:pPr/>
            <a:r>
              <a:t>撒摩特喇→尼亚坡里→腓立比</a:t>
            </a:r>
          </a:p>
          <a:p>
            <a:pPr/>
            <a:r>
              <a:t>腓利比：吕底亚，被鬼附女占卜，主人把保西下监，地震，狱卒全家信主</a:t>
            </a:r>
          </a:p>
          <a:p>
            <a:pPr/>
            <a:r>
              <a:t>帖撒罗尼迦，犹太人召集无赖，称耶稣为王而非 Caesar，庇哩亚，多信主，犹太人帖来</a:t>
            </a:r>
          </a:p>
          <a:p>
            <a:pPr/>
            <a:r>
              <a:t>逃往雅典，满城偶像，带到high council 未知之神，被讥笑，</a:t>
            </a:r>
          </a:p>
          <a:p>
            <a:pPr/>
            <a:r>
              <a:t>哥林多，见织帖亚居拉，百基拉，主异象说不要怕，只管讲。不要闭口，犹太人攻击</a:t>
            </a:r>
          </a:p>
          <a:p>
            <a:pPr/>
            <a:r>
              <a:t>回去经以弗所，凯撒利亚下船。耶城问安，下安提阿</a:t>
            </a:r>
          </a:p>
          <a:p>
            <a:pPr/>
            <a:r>
              <a:t>第三次</a:t>
            </a:r>
          </a:p>
          <a:p>
            <a:pPr/>
            <a:r>
              <a:t>亚波罗讲道但约翰洗，保罗在以弗所让人受圣灵的洗，圣灵便降他们身上说方言预言，12</a:t>
            </a:r>
          </a:p>
          <a:p>
            <a:pPr/>
            <a:r>
              <a:t>Tyrannus 3 yr，假冒耶稣名，鬼不服，以弗所暴动（银匠），不让保罗进戏院，亚底米神</a:t>
            </a:r>
          </a:p>
          <a:p>
            <a:pPr/>
            <a:r>
              <a:t>去马其顿，希腊，犹太人害他，回马其顿→特罗亚（少年三层掉），越过以弗所，在米利都和以弗所长老说话</a:t>
            </a:r>
          </a:p>
          <a:p>
            <a:pPr/>
            <a:r>
              <a:t>“但知道聖靈在各城裏向我指證，說有捆鎖與患難等待我。 我卻不以性命為念，也不看為寶貴，只要行完我的路程，成就我從主耶穌所領受的職事，證明神恩惠的福音。”徒20:23-24 </a:t>
            </a:r>
          </a:p>
          <a:p>
            <a:pPr/>
            <a:r>
              <a:t> “…又當記念主耶穌的話，說：『施比受更為有福。』」”使徒行傳 20:35 </a:t>
            </a:r>
          </a:p>
          <a:p>
            <a:pPr/>
          </a:p>
          <a:p>
            <a:pPr/>
            <a:r>
              <a:t>哥士，罗底，帕大喇，船往叙利亚，泰尔上岸（劝保罗），凱撒利亚（劝保罗），</a:t>
            </a:r>
          </a:p>
          <a:p>
            <a:pPr/>
            <a:r>
              <a:t>“保羅說：「你們為甚麼這樣痛哭，使我心碎呢？我為主耶穌的名，不但被人捆綁，就是死在耶路撒冷也是願意的。」”使徒行傳 21:13 </a:t>
            </a:r>
          </a:p>
          <a:p>
            <a:pPr/>
            <a:r>
              <a:t>五旬节到耶城，捐款给耶城母会，五旬节去殿中，但在殿里被捕，</a:t>
            </a:r>
          </a:p>
          <a:p>
            <a:pPr/>
          </a:p>
          <a:p>
            <a:pPr/>
            <a:r>
              <a:t>“主對亞拿尼亞說：「你只管去！他是我所揀選的器皿，要在外邦人和君王，並以色列人面前宣揚我的名。”使徒行傳 9:15 </a:t>
            </a:r>
          </a:p>
          <a:p>
            <a:pPr/>
          </a:p>
          <a:p>
            <a:pPr/>
            <a:r>
              <a:t>在营楼台级上向犹太人传福音，解送凯撒利亚，向腓力斯，非斯都，亚基帕王，传福音，非斯都同意保去罗马，经西顿，部丢利，进罗马城。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0" name="Shape 28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巴保分手，保罗正式成领袖，带西拉</a:t>
            </a:r>
          </a:p>
          <a:p>
            <a:pPr/>
            <a:r>
              <a:t>路司德见提摩太</a:t>
            </a:r>
          </a:p>
          <a:p>
            <a:pPr/>
            <a:r>
              <a:t>加拉太，非呂家，No亚细亚，→每西亚， No庇推尼，到特罗亚马其呼召，去马其顿。</a:t>
            </a:r>
          </a:p>
          <a:p>
            <a:pPr/>
            <a:r>
              <a:t>撒摩特喇→尼亚坡里→腓立比</a:t>
            </a:r>
          </a:p>
          <a:p>
            <a:pPr/>
            <a:r>
              <a:t>腓利比：吕底亚，被鬼附女占卜，主人把保西下监，地震，狱卒全家信主</a:t>
            </a:r>
          </a:p>
          <a:p>
            <a:pPr/>
            <a:r>
              <a:t>庇哩亚，多信主，帖撒罗尼迦，犹太人召集无赖，称耶稣为王而非 Caesar，犹太人帖来</a:t>
            </a:r>
          </a:p>
          <a:p>
            <a:pPr/>
            <a:r>
              <a:t>逃往雅典，满城偶像，带到high council 未知之神，被讥笑，</a:t>
            </a:r>
          </a:p>
          <a:p>
            <a:pPr/>
            <a:r>
              <a:t>哥林多，见织帖亚居拉，百基拉，主异象说不要怕，只管讲。不要闭口，犹太人攻击</a:t>
            </a:r>
          </a:p>
          <a:p>
            <a:pPr/>
            <a:r>
              <a:t>回去经以弗所，凯撒利亚下船。耶城问安，下安提阿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4" name="Shape 28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亚波罗讲道但约翰洗，保罗在以弗所让人受圣灵的洗，圣灵便降他们身上说方言预言，12</a:t>
            </a:r>
          </a:p>
          <a:p>
            <a:pPr/>
            <a:r>
              <a:t>Tyrannus 3 yr，假冒耶稣名，鬼不服，以弗所暴动（银匠），不让保罗进戏院，亚底米神</a:t>
            </a:r>
          </a:p>
          <a:p>
            <a:pPr/>
            <a:r>
              <a:t>去马其顿，希腊，犹太人害他，回马其顿→特罗亚（少年三层掉），越过以弗所，在米利都和以弗所长老说话</a:t>
            </a:r>
          </a:p>
          <a:p>
            <a:pPr/>
            <a:r>
              <a:t>“但知道聖靈在各城裏向我指證，說有捆鎖與患難等待我。 我卻不以性命為念，也不看為寶貴，只要行完我的路程，成就我從主耶穌所領受的職事，證明神恩惠的福音。”徒20:23-24 </a:t>
            </a:r>
          </a:p>
          <a:p>
            <a:pPr/>
            <a:r>
              <a:t> “…又當記念主耶穌的話，說：『施比受更為有福。』」”使徒行傳 20:35 </a:t>
            </a:r>
          </a:p>
          <a:p>
            <a:pPr/>
          </a:p>
          <a:p>
            <a:pPr/>
            <a:r>
              <a:t>哥士，罗底，帕大喇，船往叙利亚，泰尔上岸（劝保罗），凱撒利亚（劝保罗），</a:t>
            </a:r>
          </a:p>
          <a:p>
            <a:pPr/>
            <a:r>
              <a:t>“保羅說：「你們為甚麼這樣痛哭，使我心碎呢？我為主耶穌的名，不但被人捆綁，就是死在耶路撒冷也是願意的。」”使徒行傳 21:13 </a:t>
            </a:r>
          </a:p>
          <a:p>
            <a:pPr/>
            <a:r>
              <a:t>五旬节到耶城，捐款给耶城母会，五旬节去殿中，但在殿里被捕，</a:t>
            </a:r>
          </a:p>
          <a:p>
            <a:pPr/>
          </a:p>
          <a:p>
            <a:pPr/>
            <a:r>
              <a:t>“主對亞拿尼亞說：「你只管去！他是我所揀選的器皿，要在外邦人和君王，並以色列人面前宣揚我的名。”使徒行傳 9:15 </a:t>
            </a:r>
          </a:p>
          <a:p>
            <a:pPr/>
          </a:p>
          <a:p>
            <a:pPr/>
            <a:r>
              <a:t>在营楼台级上向犹太人传福音，解送凯撒利亚，向腓力斯，非斯都，亚基帕王，传福音，非斯都同意保去罗马，经西顿，部丢利，进罗马城。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8" name="Shape 17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。基督徒在罗马刚刚经历过一场大逼迫，因为罗马皇帝尼 禄放火烧城，嫁祸给基督徒。面对这样的暴君，保罗不敢期望自己能够获释，而愿意与他站在一起的人也不多(提后 1:15、4:16)。保罗回忆起他第一次旅行宣教在加拉太各地所遭遇的逼 迫和苦难(提后 3:11)，那时提摩太刚信主，保罗也才刚认识提摩太，　　当四周围的人不大敢碰福音，或是不敢与基督徒站在一起时，你会有什么样的感想？</a:t>
            </a:r>
          </a:p>
          <a:p>
            <a:pPr/>
            <a:r>
              <a:t>提摩太后书可以说是保罗离开世界以前，给提摩太最后的鼓励和吩咐。而不是论断</a:t>
            </a:r>
          </a:p>
          <a:p>
            <a:pPr/>
            <a:r>
              <a:t>｜提摩太在以弗所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8" name="Shape 19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胆怯从魔鬼来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4" name="Shape 20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精兵：健康，训练，装备（“要穿戴　神所赐的全副军装，就能抵挡魔鬼的诡计。 因我们并不是与属血气的争战，乃是与那些执政的、掌权的、管辖这幽暗世界的，以及天空属灵气的恶魔争战。 所以，要拿起　神所赐的全副军装，好在磨难的日子抵挡仇敌，并且成就了一切，还能站立得住。 所以要站稳了，用真理当作带子束腰，用公义当作护心镜遮胸， 又用平安的福音当作预备走路的鞋穿在脚上。 此外，又拿着信德当作盾牌，可以灭尽那恶者一切的火箭； 并戴上救恩的头盔，拿着圣灵的宝剑，就是　神的道； 靠着圣灵，随时多方祷告祈求；并要在此警醒不倦，为众圣徒祈求，”以弗所书 6:11-18），作战精神，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8" name="Shape 20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“他们的话如同毒疮，越烂越大；其中有许米乃和腓理徒， 他们偏离了真道，说复活的事已过，就败坏好些人的信心。”提摩太后书 2:17-18</a:t>
            </a:r>
          </a:p>
          <a:p>
            <a:pPr/>
            <a:r>
              <a:t>善于教导是恩赐</a:t>
            </a:r>
          </a:p>
          <a:p>
            <a:pPr/>
          </a:p>
          <a:p>
            <a:pPr/>
            <a:r>
              <a:t>“有的传基督是出于嫉妒纷争，也有的是出于好意。 这一等是出于爱心，知道我是为辩明福音设立的； 那一等传基督是出于结党，并不诚实，意思要加增我捆锁的苦楚。 这有何妨呢？或是假意，或是真心，无论怎样，基督究竟被传开了。为此，我就欢喜，并且还要欢喜；”腓立比书 1:15-18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2" name="Shape 21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属灵父母和伙伴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8" name="Shape 22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提摩有神赐恩赐，不要因胆怯气馁而不用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4" name="Shape 23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钓鱼不是等鱼来才钓，我们不知什么是最好的时候，不完全知人的心，只是传！不是欢迎我们的人传，不欢迎不传，人多传人少也传</a:t>
            </a:r>
          </a:p>
          <a:p>
            <a:pPr/>
            <a:r>
              <a:t>“耶稣进前来，对他们说：「天上地下所有的权柄都赐给我了。 所以，你们要去，使万民作我的门徒，奉父、子、圣灵的名给他们施洗。 凡我所吩咐你们的，都教训他们遵守，我就常与你们同在，直到世界的末了。」”马太福音 28:18-20</a:t>
            </a:r>
          </a:p>
          <a:p>
            <a:pPr/>
          </a:p>
          <a:p>
            <a:pPr/>
            <a:r>
              <a:t>“但圣灵降临在你们身上，你们就必得着能力，并要在耶路撒冷、犹太全地，和撒马利亚，直到地极，作我的见证。」 说了这话，他们正看的时候，他就被取上升，有一朵云彩把他接去，便看不见他了。”使徒行传 1:8-9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8" name="Shape 23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母亲和祖母，接力赛每人一段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>
                <a:solidFill>
                  <a:srgbClr val="FFFFFF"/>
                </a:solidFill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>
                <a:solidFill>
                  <a:srgbClr val="FFFFFF"/>
                </a:solidFill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>
                <a:solidFill>
                  <a:srgbClr val="FFFFFF"/>
                </a:solidFill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rgbClr val="004D80"/>
                </a:solidFill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rgbClr val="004D80"/>
                </a:solidFill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rgbClr val="004D80"/>
                </a:solidFill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rgbClr val="004D80"/>
                </a:solidFill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6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6" name="Hot-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6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4D8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eg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eg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基督徒的性情和职责…"/>
          <p:cNvSpPr txBox="1"/>
          <p:nvPr>
            <p:ph type="title"/>
          </p:nvPr>
        </p:nvSpPr>
        <p:spPr>
          <a:xfrm>
            <a:off x="977301" y="4150702"/>
            <a:ext cx="21971006" cy="4648203"/>
          </a:xfrm>
          <a:prstGeom prst="rect">
            <a:avLst/>
          </a:prstGeom>
        </p:spPr>
        <p:txBody>
          <a:bodyPr/>
          <a:lstStyle/>
          <a:p>
            <a:pPr defTabSz="1995536">
              <a:defRPr spc="-264" sz="9416"/>
            </a:pPr>
            <a:r>
              <a:t>基督徒的性情和职责</a:t>
            </a:r>
            <a:endParaRPr spc="-189"/>
          </a:p>
          <a:p>
            <a:pPr defTabSz="1995536">
              <a:defRPr spc="-189" sz="9416"/>
            </a:pPr>
          </a:p>
          <a:p>
            <a:pPr defTabSz="1995536">
              <a:defRPr spc="-264" sz="9416"/>
            </a:pPr>
            <a:r>
              <a:t>12/14/26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胆怯，吃苦，倦怠，争竞，思欲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胆怯，吃苦，倦怠，争竞，思欲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A．胆怯…"/>
          <p:cNvSpPr txBox="1"/>
          <p:nvPr>
            <p:ph type="title"/>
          </p:nvPr>
        </p:nvSpPr>
        <p:spPr>
          <a:xfrm>
            <a:off x="1206495" y="878542"/>
            <a:ext cx="21971006" cy="11555566"/>
          </a:xfrm>
          <a:prstGeom prst="rect">
            <a:avLst/>
          </a:prstGeom>
        </p:spPr>
        <p:txBody>
          <a:bodyPr/>
          <a:lstStyle/>
          <a:p>
            <a:pPr defTabSz="1802419">
              <a:defRPr spc="-176" sz="8536"/>
            </a:pPr>
            <a:r>
              <a:t>A．胆怯</a:t>
            </a:r>
            <a:endParaRPr spc="-170"/>
          </a:p>
          <a:p>
            <a:pPr defTabSz="1802419">
              <a:defRPr spc="-170" sz="8536"/>
            </a:pPr>
          </a:p>
          <a:p>
            <a:pPr defTabSz="1802419">
              <a:defRPr spc="-176" sz="8536"/>
            </a:pPr>
            <a:r>
              <a:t>为此我提醒你，使你将　神藉我按手所给你的恩赐再如火挑旺起来。 因为　神赐给我们，不是胆怯的心，乃是</a:t>
            </a:r>
            <a:r>
              <a:rPr>
                <a:solidFill>
                  <a:srgbClr val="F5EC00"/>
                </a:solidFill>
              </a:rPr>
              <a:t>刚强</a:t>
            </a:r>
            <a:r>
              <a:t>、仁爱、谨守的心。 1:6-8</a:t>
            </a:r>
            <a:endParaRPr spc="-170"/>
          </a:p>
          <a:p>
            <a:pPr defTabSz="1802419">
              <a:defRPr spc="-176" sz="8536"/>
            </a:pPr>
            <a:r>
              <a:t>“我儿啊，你要在基督耶稣的恩典上</a:t>
            </a:r>
            <a:r>
              <a:rPr>
                <a:solidFill>
                  <a:srgbClr val="F5EC00"/>
                </a:solidFill>
              </a:rPr>
              <a:t>刚强</a:t>
            </a:r>
            <a:r>
              <a:t>起来。” 2:1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B．苦难…"/>
          <p:cNvSpPr txBox="1"/>
          <p:nvPr/>
        </p:nvSpPr>
        <p:spPr>
          <a:xfrm>
            <a:off x="1100780" y="1241297"/>
            <a:ext cx="23064770" cy="11689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B．苦难</a:t>
            </a:r>
          </a:p>
          <a:p>
            <a:pPr>
              <a:lnSpc>
                <a:spcPct val="80000"/>
              </a:lnSpc>
              <a:spcBef>
                <a:spcPts val="0"/>
              </a:spcBef>
              <a:defRPr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你要</a:t>
            </a:r>
            <a:r>
              <a:rPr>
                <a:solidFill>
                  <a:srgbClr val="F5EC00"/>
                </a:solidFill>
              </a:rPr>
              <a:t>和我同受苦难</a:t>
            </a:r>
            <a:r>
              <a:t>，好像基督耶稣的精兵。 我</a:t>
            </a:r>
            <a:r>
              <a:rPr>
                <a:solidFill>
                  <a:srgbClr val="F5EC00"/>
                </a:solidFill>
              </a:rPr>
              <a:t>为这福音受苦难</a:t>
            </a:r>
            <a:r>
              <a:t>，甚至被捆绑，像犯人一样。然而　神的道却不被捆绑。”2:3, 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．倦怠（burn out）…"/>
          <p:cNvSpPr txBox="1"/>
          <p:nvPr>
            <p:ph type="title"/>
          </p:nvPr>
        </p:nvSpPr>
        <p:spPr>
          <a:xfrm>
            <a:off x="1206495" y="878543"/>
            <a:ext cx="21971006" cy="11832867"/>
          </a:xfrm>
          <a:prstGeom prst="rect">
            <a:avLst/>
          </a:prstGeom>
        </p:spPr>
        <p:txBody>
          <a:bodyPr/>
          <a:lstStyle/>
          <a:p>
            <a:pPr defTabSz="1363031">
              <a:defRPr spc="-172" sz="6450"/>
            </a:pPr>
            <a:r>
              <a:t>C．倦怠（burn out）</a:t>
            </a:r>
          </a:p>
          <a:p>
            <a:pPr defTabSz="1363031">
              <a:defRPr spc="-172" sz="6450"/>
            </a:pPr>
            <a:r>
              <a:t>你要和我同受苦难，好像基督耶稣的</a:t>
            </a:r>
            <a:r>
              <a:rPr>
                <a:solidFill>
                  <a:srgbClr val="F5EC00"/>
                </a:solidFill>
              </a:rPr>
              <a:t>精兵</a:t>
            </a:r>
            <a:r>
              <a:t>。凡在军中当兵的，不将世务缠身，好</a:t>
            </a:r>
            <a:r>
              <a:rPr>
                <a:solidFill>
                  <a:srgbClr val="F5EC00"/>
                </a:solidFill>
              </a:rPr>
              <a:t>叫那招他当兵的人喜悦</a:t>
            </a:r>
            <a:r>
              <a:t>（专一）。 人若在场上比武，非按</a:t>
            </a:r>
            <a:r>
              <a:rPr>
                <a:solidFill>
                  <a:srgbClr val="F5EC00"/>
                </a:solidFill>
              </a:rPr>
              <a:t>规矩</a:t>
            </a:r>
            <a:r>
              <a:t>，就不能得冠冕（按真理）。 </a:t>
            </a:r>
            <a:r>
              <a:rPr>
                <a:solidFill>
                  <a:srgbClr val="F5EC00"/>
                </a:solidFill>
              </a:rPr>
              <a:t>劳力</a:t>
            </a:r>
            <a:r>
              <a:t>的农夫理当先得粮食（勤劳）。 我所说的话，你要思想，因为凡事主必给你聪明。” </a:t>
            </a:r>
          </a:p>
          <a:p>
            <a:pPr defTabSz="1363031">
              <a:defRPr spc="-172" sz="6450"/>
            </a:pPr>
            <a:r>
              <a:t>“我为这福音受苦难，甚至被捆绑，像犯人一样。然而　神的道却不被捆绑。 所以，我为选民凡事</a:t>
            </a:r>
            <a:r>
              <a:rPr>
                <a:solidFill>
                  <a:srgbClr val="F5EC00"/>
                </a:solidFill>
              </a:rPr>
              <a:t>忍耐</a:t>
            </a:r>
            <a:r>
              <a:t>，叫他们也可以得着那在基督耶稣里的救恩和永远的荣耀。”2: 3-7，9-10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D．温和…"/>
          <p:cNvSpPr txBox="1"/>
          <p:nvPr>
            <p:ph type="title"/>
          </p:nvPr>
        </p:nvSpPr>
        <p:spPr>
          <a:xfrm>
            <a:off x="1206495" y="1660032"/>
            <a:ext cx="21971006" cy="11782451"/>
          </a:xfrm>
          <a:prstGeom prst="rect">
            <a:avLst/>
          </a:prstGeom>
        </p:spPr>
        <p:txBody>
          <a:bodyPr/>
          <a:lstStyle/>
          <a:p>
            <a:pPr defTabSz="1367176">
              <a:defRPr spc="-178" sz="6497"/>
            </a:pPr>
            <a:r>
              <a:t>D．温和</a:t>
            </a:r>
            <a:endParaRPr spc="-129"/>
          </a:p>
          <a:p>
            <a:pPr defTabSz="1367176">
              <a:defRPr spc="-178" sz="6497"/>
            </a:pPr>
            <a:r>
              <a:t>“你要使众人回想这些事，在主面前嘱咐他们：不可为言语</a:t>
            </a:r>
            <a:r>
              <a:rPr>
                <a:solidFill>
                  <a:srgbClr val="F5EC00"/>
                </a:solidFill>
              </a:rPr>
              <a:t>争辩</a:t>
            </a:r>
            <a:r>
              <a:t>；这是没有益处的，只能败坏听见的人。 你当竭力在　神面前得蒙喜悦，作无愧的工人，按着正意分解真理的道。 但要</a:t>
            </a:r>
            <a:r>
              <a:rPr>
                <a:solidFill>
                  <a:srgbClr val="F5EC00"/>
                </a:solidFill>
              </a:rPr>
              <a:t>远避世俗的虚谈</a:t>
            </a:r>
            <a:r>
              <a:t>，因为这等人必进到更不敬虔的地步。”惟有那</a:t>
            </a:r>
            <a:r>
              <a:rPr>
                <a:solidFill>
                  <a:srgbClr val="F5EC00"/>
                </a:solidFill>
              </a:rPr>
              <a:t>愚拙无学问的辩论</a:t>
            </a:r>
            <a:r>
              <a:t>，总要弃绝，因为知道这等事是起</a:t>
            </a:r>
            <a:r>
              <a:rPr>
                <a:solidFill>
                  <a:srgbClr val="F5EC00"/>
                </a:solidFill>
              </a:rPr>
              <a:t>争竞</a:t>
            </a:r>
            <a:r>
              <a:t>的。 然而主的仆人不可争竞，只要</a:t>
            </a:r>
            <a:r>
              <a:rPr>
                <a:solidFill>
                  <a:srgbClr val="F5EC00"/>
                </a:solidFill>
              </a:rPr>
              <a:t>温温和和</a:t>
            </a:r>
            <a:r>
              <a:t>地待众人，善于教导，存心忍耐， 用</a:t>
            </a:r>
            <a:r>
              <a:rPr>
                <a:solidFill>
                  <a:srgbClr val="F5EC00"/>
                </a:solidFill>
              </a:rPr>
              <a:t>温柔</a:t>
            </a:r>
            <a:r>
              <a:t>劝戒那抵挡的人；或者　神给他们悔改的心，可以明白真道，”2: 14 -16，23-25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E．少年的思欲…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/>
          <a:p>
            <a:pPr defTabSz="1739510">
              <a:defRPr spc="-174" sz="8265"/>
            </a:pPr>
            <a:r>
              <a:t>E．少年的思欲</a:t>
            </a:r>
          </a:p>
          <a:p>
            <a:pPr defTabSz="1739510">
              <a:defRPr spc="-174" sz="8265"/>
            </a:pPr>
            <a:r>
              <a:t>“你要逃避</a:t>
            </a:r>
            <a:r>
              <a:rPr>
                <a:solidFill>
                  <a:srgbClr val="F5EC00"/>
                </a:solidFill>
              </a:rPr>
              <a:t>少年的私欲</a:t>
            </a:r>
            <a:r>
              <a:t>，同那清心祷告主的人追求公义、信德、仁爱、和平。” 2:22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五．解决办法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五．解决办法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A．思想预备：末世必有…"/>
          <p:cNvSpPr txBox="1"/>
          <p:nvPr>
            <p:ph type="title"/>
          </p:nvPr>
        </p:nvSpPr>
        <p:spPr>
          <a:xfrm>
            <a:off x="1206495" y="1433148"/>
            <a:ext cx="21971006" cy="11706822"/>
          </a:xfrm>
          <a:prstGeom prst="rect">
            <a:avLst/>
          </a:prstGeom>
        </p:spPr>
        <p:txBody>
          <a:bodyPr/>
          <a:lstStyle/>
          <a:p>
            <a:pPr defTabSz="1355960">
              <a:defRPr spc="-166" sz="6391"/>
            </a:pPr>
            <a:r>
              <a:t>A．思想预备：末世必有</a:t>
            </a:r>
            <a:endParaRPr spc="-128"/>
          </a:p>
          <a:p>
            <a:pPr defTabSz="1355960">
              <a:defRPr spc="-166" sz="6391"/>
            </a:pPr>
            <a:r>
              <a:t>“你该知道，</a:t>
            </a:r>
            <a:r>
              <a:rPr>
                <a:solidFill>
                  <a:srgbClr val="F5EC00"/>
                </a:solidFill>
              </a:rPr>
              <a:t>末世必有危险</a:t>
            </a:r>
            <a:r>
              <a:t>的日子来到。 因为那时，人要专顾自己，贪爱钱财，自夸，狂傲，谤，违背父母，忘恩负义，心不圣洁， 无亲情，不解怨，好说谗言，不能自约，性情凶暴，不爱良善， 卖主卖友，任意妄为，自高自大，爱宴乐，不爱　神， 有敬虔的外貌，却背了敬虔的实意；这等人你要躲开。 那偷进人家、牢笼无知妇女的，正是这等人。这些妇女担负罪恶，被各样的私欲引诱， 常常学习，终久不能明白真道。” 3:1-7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B．思想预备：基督徒的代价…"/>
          <p:cNvSpPr txBox="1"/>
          <p:nvPr>
            <p:ph type="title"/>
          </p:nvPr>
        </p:nvSpPr>
        <p:spPr>
          <a:xfrm>
            <a:off x="1206495" y="1433148"/>
            <a:ext cx="21971006" cy="11706822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B．思想预备：基督徒的代价</a:t>
            </a:r>
          </a:p>
          <a:p>
            <a:pPr>
              <a:defRPr spc="-300"/>
            </a:pPr>
            <a:r>
              <a:t>“不但如此，凡立志在基督耶稣里敬虔度日的也</a:t>
            </a:r>
            <a:r>
              <a:rPr>
                <a:solidFill>
                  <a:srgbClr val="F5EC00"/>
                </a:solidFill>
              </a:rPr>
              <a:t>都要受逼迫</a:t>
            </a:r>
            <a:r>
              <a:t>。”</a:t>
            </a:r>
          </a:p>
          <a:p>
            <a:pPr>
              <a:defRPr spc="-300"/>
            </a:pPr>
            <a:r>
              <a:t>提摩太后书 3:12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．扎根圣经…"/>
          <p:cNvSpPr txBox="1"/>
          <p:nvPr>
            <p:ph type="title"/>
          </p:nvPr>
        </p:nvSpPr>
        <p:spPr>
          <a:xfrm>
            <a:off x="1206495" y="1962545"/>
            <a:ext cx="21971006" cy="10572400"/>
          </a:xfrm>
          <a:prstGeom prst="rect">
            <a:avLst/>
          </a:prstGeom>
        </p:spPr>
        <p:txBody>
          <a:bodyPr/>
          <a:lstStyle/>
          <a:p>
            <a:pPr defTabSz="1618081">
              <a:defRPr spc="-158" sz="7663"/>
            </a:pPr>
            <a:r>
              <a:t>C．扎根圣经</a:t>
            </a:r>
            <a:endParaRPr spc="-153"/>
          </a:p>
          <a:p>
            <a:pPr defTabSz="1618081">
              <a:defRPr spc="-158" sz="7663"/>
            </a:pPr>
            <a:r>
              <a:t>“并且知道你是</a:t>
            </a:r>
            <a:r>
              <a:rPr>
                <a:solidFill>
                  <a:srgbClr val="F5EC00"/>
                </a:solidFill>
              </a:rPr>
              <a:t>从小明白圣经</a:t>
            </a:r>
            <a:r>
              <a:t>，这圣经能使你因信基督耶稣，有得救的智慧。 </a:t>
            </a:r>
            <a:r>
              <a:rPr>
                <a:solidFill>
                  <a:srgbClr val="F5EC00"/>
                </a:solidFill>
              </a:rPr>
              <a:t>圣经都是　神所默示的</a:t>
            </a:r>
            <a:r>
              <a:t>，于教训、督责、使人归正、教导人学义都是有益的， 叫属　神的人得以完全，预备行各样的善事。”</a:t>
            </a:r>
            <a:endParaRPr spc="-153"/>
          </a:p>
          <a:p>
            <a:pPr defTabSz="1618081">
              <a:defRPr spc="-158" sz="7663"/>
            </a:pPr>
            <a:r>
              <a:t>3:15-17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一．提后背景"/>
          <p:cNvSpPr txBox="1"/>
          <p:nvPr>
            <p:ph type="title"/>
          </p:nvPr>
        </p:nvSpPr>
        <p:spPr>
          <a:xfrm>
            <a:off x="1206497" y="-752645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一．提后背景</a:t>
            </a:r>
          </a:p>
        </p:txBody>
      </p:sp>
      <p:sp>
        <p:nvSpPr>
          <p:cNvPr id="176" name="保罗…"/>
          <p:cNvSpPr txBox="1"/>
          <p:nvPr/>
        </p:nvSpPr>
        <p:spPr>
          <a:xfrm>
            <a:off x="1131120" y="5439573"/>
            <a:ext cx="20810874" cy="486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17999"/>
              </a:lnSpc>
              <a:spcBef>
                <a:spcPts val="0"/>
              </a:spcBef>
              <a:defRPr b="1" sz="7200">
                <a:solidFill>
                  <a:srgbClr val="FFFFFF"/>
                </a:solidFill>
              </a:defRPr>
            </a:pPr>
            <a:r>
              <a:t>保罗</a:t>
            </a:r>
          </a:p>
          <a:p>
            <a:pPr defTabSz="457200">
              <a:lnSpc>
                <a:spcPct val="117999"/>
              </a:lnSpc>
              <a:spcBef>
                <a:spcPts val="0"/>
              </a:spcBef>
              <a:defRPr b="1" sz="7200">
                <a:solidFill>
                  <a:srgbClr val="FFFFFF"/>
                </a:solidFill>
              </a:defRPr>
            </a:pPr>
            <a:r>
              <a:t>提摩太</a:t>
            </a:r>
          </a:p>
          <a:p>
            <a:pPr defTabSz="457200">
              <a:lnSpc>
                <a:spcPct val="117999"/>
              </a:lnSpc>
              <a:spcBef>
                <a:spcPts val="0"/>
              </a:spcBef>
              <a:defRPr b="1" sz="7200">
                <a:solidFill>
                  <a:srgbClr val="FFFFFF"/>
                </a:solidFill>
              </a:defRPr>
            </a:pPr>
            <a:r>
              <a:t>信仰压力／世界压力／政治压力／人际压力，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．以保罗为榜样…"/>
          <p:cNvSpPr txBox="1"/>
          <p:nvPr>
            <p:ph type="title"/>
          </p:nvPr>
        </p:nvSpPr>
        <p:spPr>
          <a:xfrm>
            <a:off x="1206495" y="1382731"/>
            <a:ext cx="21971006" cy="12160588"/>
          </a:xfrm>
          <a:prstGeom prst="rect">
            <a:avLst/>
          </a:prstGeom>
        </p:spPr>
        <p:txBody>
          <a:bodyPr/>
          <a:lstStyle/>
          <a:p>
            <a:pPr defTabSz="1824364">
              <a:defRPr spc="-173" sz="8613"/>
            </a:pPr>
            <a:r>
              <a:t>C．以保罗为榜样</a:t>
            </a:r>
            <a:endParaRPr spc="-173"/>
          </a:p>
          <a:p>
            <a:pPr defTabSz="1824364">
              <a:defRPr spc="-173" sz="8613"/>
            </a:pPr>
            <a:r>
              <a:t>“</a:t>
            </a:r>
            <a:r>
              <a:rPr>
                <a:solidFill>
                  <a:srgbClr val="F5EC00"/>
                </a:solidFill>
              </a:rPr>
              <a:t>你从我听的</a:t>
            </a:r>
            <a:r>
              <a:t>那纯正话语的规模，要用在基督耶稣里的信心和爱心，常常守着。 </a:t>
            </a:r>
            <a:r>
              <a:rPr>
                <a:solidFill>
                  <a:srgbClr val="F5EC00"/>
                </a:solidFill>
              </a:rPr>
              <a:t>从前所交托你的</a:t>
            </a:r>
            <a:r>
              <a:t>善道，你要靠着那住在我们里面的圣灵牢牢地守着。”1:13-14 但</a:t>
            </a:r>
            <a:r>
              <a:rPr>
                <a:solidFill>
                  <a:srgbClr val="F5EC00"/>
                </a:solidFill>
              </a:rPr>
              <a:t>你所学习的</a:t>
            </a:r>
            <a:r>
              <a:t>，所确信的，要存在心里；因为你</a:t>
            </a:r>
            <a:r>
              <a:rPr>
                <a:solidFill>
                  <a:srgbClr val="F5EC00"/>
                </a:solidFill>
              </a:rPr>
              <a:t>知道是跟谁学的</a:t>
            </a:r>
            <a:r>
              <a:t>，” 3:14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．以保罗为榜样…"/>
          <p:cNvSpPr txBox="1"/>
          <p:nvPr>
            <p:ph type="title"/>
          </p:nvPr>
        </p:nvSpPr>
        <p:spPr>
          <a:xfrm>
            <a:off x="1206495" y="1382731"/>
            <a:ext cx="21971006" cy="12160588"/>
          </a:xfrm>
          <a:prstGeom prst="rect">
            <a:avLst/>
          </a:prstGeom>
        </p:spPr>
        <p:txBody>
          <a:bodyPr/>
          <a:lstStyle/>
          <a:p>
            <a:pPr defTabSz="2027722">
              <a:defRPr spc="-252" sz="9575"/>
            </a:pPr>
            <a:r>
              <a:t>C．以保罗为榜样</a:t>
            </a:r>
            <a:endParaRPr spc="-192"/>
          </a:p>
          <a:p>
            <a:pPr defTabSz="2027722">
              <a:defRPr spc="-252" sz="9575"/>
            </a:pPr>
            <a:r>
              <a:t>“但你已经</a:t>
            </a:r>
            <a:r>
              <a:rPr>
                <a:solidFill>
                  <a:srgbClr val="F5EC00"/>
                </a:solidFill>
              </a:rPr>
              <a:t>服从了我的</a:t>
            </a:r>
            <a:r>
              <a:t>教训、品行、志向、信心、宽容、爱心、忍耐， 以及我在安提阿、以哥念、路司得所</a:t>
            </a:r>
            <a:r>
              <a:rPr>
                <a:solidFill>
                  <a:srgbClr val="F5EC00"/>
                </a:solidFill>
              </a:rPr>
              <a:t>遭遇的逼迫、苦难。</a:t>
            </a:r>
            <a:r>
              <a:t>我所忍受是何等的逼迫；但从这一切苦难中，主都把我救出来了。 3:10-11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D．使用恩赐…"/>
          <p:cNvSpPr txBox="1"/>
          <p:nvPr>
            <p:ph type="title"/>
          </p:nvPr>
        </p:nvSpPr>
        <p:spPr>
          <a:xfrm>
            <a:off x="1206495" y="1382731"/>
            <a:ext cx="21971006" cy="12160588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D．使用恩赐</a:t>
            </a:r>
          </a:p>
          <a:p>
            <a:pPr>
              <a:defRPr spc="-300"/>
            </a:pPr>
            <a:r>
              <a:t>“为此我提醒你，使你将　神藉我按手所给你的恩赐再如火挑旺起来。” 1:6</a:t>
            </a:r>
          </a:p>
          <a:p>
            <a:pPr>
              <a:defRPr spc="-300"/>
            </a:pPr>
            <a:r>
              <a:t>“我所说的话，你要思想，因为凡事主必给你聪明。” 2:7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六．基督徒职责…"/>
          <p:cNvSpPr txBox="1"/>
          <p:nvPr>
            <p:ph type="title"/>
          </p:nvPr>
        </p:nvSpPr>
        <p:spPr>
          <a:xfrm>
            <a:off x="1206495" y="2517151"/>
            <a:ext cx="21971006" cy="9589235"/>
          </a:xfrm>
          <a:prstGeom prst="rect">
            <a:avLst/>
          </a:prstGeom>
        </p:spPr>
        <p:txBody>
          <a:bodyPr/>
          <a:lstStyle/>
          <a:p>
            <a:pPr defTabSz="1639538">
              <a:defRPr spc="-164" sz="7790"/>
            </a:pPr>
            <a:r>
              <a:t>六．基督徒职责</a:t>
            </a:r>
          </a:p>
          <a:p>
            <a:pPr defTabSz="1639538">
              <a:defRPr spc="-164" sz="7790"/>
            </a:pPr>
            <a:r>
              <a:t>A．传道</a:t>
            </a:r>
          </a:p>
          <a:p>
            <a:pPr defTabSz="1639538">
              <a:defRPr spc="-164" sz="7790"/>
            </a:pPr>
            <a:r>
              <a:t>“但如今藉着我们救主基督耶稣的显现才表明出来了。他已经把死废去，藉着福音，将不能坏的生命彰显出来。 我为这福音奉派作传道的，作使徒，作师傅。”1:10-11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六．基督徒职责…"/>
          <p:cNvSpPr txBox="1"/>
          <p:nvPr>
            <p:ph type="title"/>
          </p:nvPr>
        </p:nvSpPr>
        <p:spPr>
          <a:xfrm>
            <a:off x="1206495" y="2517151"/>
            <a:ext cx="21971006" cy="9589235"/>
          </a:xfrm>
          <a:prstGeom prst="rect">
            <a:avLst/>
          </a:prstGeom>
        </p:spPr>
        <p:txBody>
          <a:bodyPr/>
          <a:lstStyle/>
          <a:p>
            <a:pPr defTabSz="1652217">
              <a:defRPr spc="-176" sz="7832"/>
            </a:pPr>
            <a:r>
              <a:t>六．基督徒职责</a:t>
            </a:r>
          </a:p>
          <a:p>
            <a:pPr defTabSz="1652217">
              <a:defRPr spc="-176" sz="7832"/>
            </a:pPr>
            <a:r>
              <a:t>A．传道</a:t>
            </a:r>
          </a:p>
          <a:p>
            <a:pPr defTabSz="1652217">
              <a:defRPr spc="-176" sz="7832"/>
            </a:pPr>
            <a:r>
              <a:t>“你要记念耶稣基督乃是大卫的后裔，他从死里复活，正合乎我所传的福音。”2:8</a:t>
            </a:r>
          </a:p>
          <a:p>
            <a:pPr defTabSz="1652217">
              <a:defRPr spc="-176" sz="7832"/>
            </a:pPr>
            <a:r>
              <a:t>“务要传道，无论得时不得时总要专心，并用百般的忍耐、各样的教训责备人，警戒人，劝勉人。” 4:2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六．基督徒职责…"/>
          <p:cNvSpPr txBox="1"/>
          <p:nvPr>
            <p:ph type="title"/>
          </p:nvPr>
        </p:nvSpPr>
        <p:spPr>
          <a:xfrm>
            <a:off x="1206495" y="2517151"/>
            <a:ext cx="21971006" cy="9589235"/>
          </a:xfrm>
          <a:prstGeom prst="rect">
            <a:avLst/>
          </a:prstGeom>
        </p:spPr>
        <p:txBody>
          <a:bodyPr/>
          <a:lstStyle/>
          <a:p>
            <a:pPr defTabSz="1488849">
              <a:defRPr spc="-172" sz="7052"/>
            </a:pPr>
            <a:r>
              <a:t>六．基督徒职责</a:t>
            </a:r>
          </a:p>
          <a:p>
            <a:pPr defTabSz="1488849">
              <a:defRPr spc="-141" sz="7052"/>
            </a:pPr>
          </a:p>
          <a:p>
            <a:pPr defTabSz="1488849">
              <a:defRPr spc="-172" sz="7052"/>
            </a:pPr>
            <a:r>
              <a:t>B．传承</a:t>
            </a:r>
          </a:p>
          <a:p>
            <a:pPr defTabSz="1488849">
              <a:defRPr spc="-172" sz="7052"/>
            </a:pPr>
            <a:r>
              <a:t>你在许多见证人面前听见我所教训的，也要交托那忠心能教导别人的人。2:2</a:t>
            </a:r>
          </a:p>
          <a:p>
            <a:pPr defTabSz="1488849">
              <a:defRPr spc="-172" sz="7052"/>
            </a:pPr>
            <a:r>
              <a:t>“我感谢　神，就是我接续祖先用清洁的良心所事奉的　神。祈祷的时候，不住的想念你，” 1:3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六．基督徒职责…"/>
          <p:cNvSpPr txBox="1"/>
          <p:nvPr>
            <p:ph type="title"/>
          </p:nvPr>
        </p:nvSpPr>
        <p:spPr>
          <a:xfrm>
            <a:off x="1206495" y="2517151"/>
            <a:ext cx="21971006" cy="9589235"/>
          </a:xfrm>
          <a:prstGeom prst="rect">
            <a:avLst/>
          </a:prstGeom>
        </p:spPr>
        <p:txBody>
          <a:bodyPr/>
          <a:lstStyle/>
          <a:p>
            <a:pPr defTabSz="1305730">
              <a:defRPr spc="-170" sz="6205"/>
            </a:pPr>
            <a:r>
              <a:t>六．基督徒职责</a:t>
            </a:r>
            <a:endParaRPr spc="-124"/>
          </a:p>
          <a:p>
            <a:pPr defTabSz="1305730">
              <a:defRPr spc="-124" sz="6205"/>
            </a:pPr>
          </a:p>
          <a:p>
            <a:pPr defTabSz="1305730">
              <a:defRPr spc="-170" sz="6205"/>
            </a:pPr>
            <a:r>
              <a:t>传道写信给我亲爱的儿子提摩太。愿恩惠、怜悯、平安从父　神和我们主基督耶稣归与你！”摩太后书 1:2 “因为底马贪爱现今的世界，就离弃我往帖撒罗尼迦去了；革勒士往加拉太去；提多往挞马太去； 独有路加在我这里。你来的时候，要把马可带来，因为他在传道的事上于我有益处。 我已经打发推基古往以弗所去。”</a:t>
            </a:r>
            <a:endParaRPr spc="-124"/>
          </a:p>
          <a:p>
            <a:pPr defTabSz="244830">
              <a:lnSpc>
                <a:spcPct val="117999"/>
              </a:lnSpc>
              <a:defRPr spc="0" sz="1105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提摩太后书 4:10-12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七．动力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七．动力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A．做贵重的器皿…"/>
          <p:cNvSpPr txBox="1"/>
          <p:nvPr>
            <p:ph type="title"/>
          </p:nvPr>
        </p:nvSpPr>
        <p:spPr>
          <a:xfrm>
            <a:off x="1206495" y="1332311"/>
            <a:ext cx="21971006" cy="11278263"/>
          </a:xfrm>
          <a:prstGeom prst="rect">
            <a:avLst/>
          </a:prstGeom>
        </p:spPr>
        <p:txBody>
          <a:bodyPr/>
          <a:lstStyle/>
          <a:p>
            <a:pPr defTabSz="1995536">
              <a:defRPr spc="-264" sz="9416"/>
            </a:pPr>
            <a:r>
              <a:t>A．做贵重的器皿</a:t>
            </a:r>
            <a:endParaRPr spc="-189"/>
          </a:p>
          <a:p>
            <a:pPr defTabSz="1995536">
              <a:defRPr spc="-264" sz="9416"/>
            </a:pPr>
            <a:r>
              <a:t>“在大户人家，不但有金器银器，也有木器瓦器；有作为贵重的，有作为卑贱的。 人若自洁，脱离卑贱的事，就必作贵重的器皿，成为圣洁，合乎主用，预备行各样的善事。”2:20-21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B．冠冕…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/>
          <a:p>
            <a:pPr defTabSz="1696107">
              <a:defRPr spc="-188" sz="7990"/>
            </a:pPr>
            <a:r>
              <a:t>B．冠冕</a:t>
            </a:r>
            <a:endParaRPr spc="-160"/>
          </a:p>
          <a:p>
            <a:pPr defTabSz="1696107">
              <a:defRPr spc="-188" sz="7990"/>
            </a:pPr>
            <a:r>
              <a:t> “我现在被浇奠，我离世的时候到了。 那美好的仗我已经打过了，当跑的路我已经跑尽了，所信的道我已经守住了。 从此以后，有公义的冠冕为我存留，就是按着公义审判的主到了那日要赐给我的；不但赐给我，也赐给凡爱慕他显现的人。”4:6-8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二．提摩太之人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二．提摩太之人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．主是信实的…"/>
          <p:cNvSpPr txBox="1"/>
          <p:nvPr>
            <p:ph type="title"/>
          </p:nvPr>
        </p:nvSpPr>
        <p:spPr>
          <a:xfrm>
            <a:off x="1206495" y="1004589"/>
            <a:ext cx="21971006" cy="12689987"/>
          </a:xfrm>
          <a:prstGeom prst="rect">
            <a:avLst/>
          </a:prstGeom>
        </p:spPr>
        <p:txBody>
          <a:bodyPr/>
          <a:lstStyle/>
          <a:p>
            <a:pPr defTabSz="1919459">
              <a:defRPr spc="-192" sz="9120"/>
            </a:pPr>
            <a:r>
              <a:t>C．主是信实的</a:t>
            </a:r>
          </a:p>
          <a:p>
            <a:pPr defTabSz="1919459">
              <a:defRPr spc="-192" sz="9120"/>
            </a:pPr>
            <a:r>
              <a:t> “我为这福音奉派作传道的，作使徒，作师傅。 为这缘故，我也受这些苦难。然而我不以为耻；因为知道我所信的是谁，也深信他能保全我所交付他的，直到那日。”1:11-12</a:t>
            </a:r>
          </a:p>
          <a:p>
            <a:pPr defTabSz="1919459">
              <a:defRPr spc="-192" sz="9120"/>
            </a:pPr>
            <a:r>
              <a:t>“我们纵然失信，他仍是可信的， 因为他不能背乎自己。” 2:13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．无愧的工人…"/>
          <p:cNvSpPr txBox="1"/>
          <p:nvPr>
            <p:ph type="title"/>
          </p:nvPr>
        </p:nvSpPr>
        <p:spPr>
          <a:xfrm>
            <a:off x="1206495" y="1004589"/>
            <a:ext cx="21971006" cy="12689987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C．无愧的工人</a:t>
            </a:r>
          </a:p>
          <a:p>
            <a:pPr>
              <a:defRPr spc="-300"/>
            </a:pPr>
            <a:r>
              <a:t> “你当竭力在　神面前得蒙喜悦，作无愧的工人，按着正意分解真理的道。”提摩太后书 2:15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金句：…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金句：</a:t>
            </a:r>
          </a:p>
          <a:p>
            <a:pPr>
              <a:defRPr spc="-300"/>
            </a:pPr>
            <a:r>
              <a:t>“因为　神赐给我们，不是胆怯的心，乃是刚强、仁爱、谨守的心。” 1:7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金句：…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/>
          <a:p>
            <a:pPr defTabSz="2170120">
              <a:defRPr spc="-267" sz="10324"/>
            </a:pPr>
            <a:r>
              <a:t>金句：</a:t>
            </a:r>
          </a:p>
          <a:p>
            <a:pPr defTabSz="2170120">
              <a:defRPr spc="-267" sz="10324"/>
            </a:pPr>
            <a:r>
              <a:t>圣经都是　神所默示的，于教训、督责、使人归正、教导人学义都是有益的， 叫属　神的人得以完全，预备行各样的善事。3:16-17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金句：…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金句：</a:t>
            </a:r>
          </a:p>
          <a:p>
            <a:pPr>
              <a:defRPr spc="-300"/>
            </a:pPr>
            <a:r>
              <a:t>那美好的仗我已经打过了，当跑的路我已经跑尽了，所信的道我已经守住了。”4:7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总结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总结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基督徒的性情：刚强，为福音受苦，专一，按圣经真理行事为人，勤劳，忍耐，温和不争竞，不为言语争辩，远离世俗虚谈，逃避私欲，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>
            <a:lvl1pPr defTabSz="2316421">
              <a:defRPr spc="-285" sz="11020"/>
            </a:lvl1pPr>
          </a:lstStyle>
          <a:p>
            <a:pPr/>
            <a:r>
              <a:t>基督徒的性情：刚强，为福音受苦，专一，按圣经真理行事为人，勤劳，忍耐，温和不争竞，不为言语争辩，远离世俗虚谈，逃避私欲，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基督徒的职责：扎根圣经，为主放上代价，使用神的恩赐，传福音，传承，做贵重的器皿，得冠冕，做无愧的工人。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基督徒的职责：扎根圣经，为主放上代价，使用神的恩赐，传福音，传承，做贵重的器皿，得冠冕，做无愧的工人。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基督徒的职责：扎根圣经，为主放上代价，使用神的恩赐，传福音，传承，做贵重的器皿，得冠冕，做无愧的工人。"/>
          <p:cNvSpPr txBox="1"/>
          <p:nvPr>
            <p:ph type="title"/>
          </p:nvPr>
        </p:nvSpPr>
        <p:spPr>
          <a:xfrm>
            <a:off x="1206495" y="2416313"/>
            <a:ext cx="21971006" cy="10118632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基督徒的职责：扎根圣经，为主放上代价，使用神的恩赐，传福音，传承，做贵重的器皿，得冠冕，做无愧的工人。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IMG_1351.jpeg" descr="IMG_135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174" y="-231339"/>
            <a:ext cx="24195652" cy="147862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年青，保罗真儿子，传福音的心，家庭背景，无伪的信心"/>
          <p:cNvSpPr txBox="1"/>
          <p:nvPr>
            <p:ph type="title"/>
          </p:nvPr>
        </p:nvSpPr>
        <p:spPr>
          <a:xfrm>
            <a:off x="1206495" y="4533900"/>
            <a:ext cx="21971006" cy="4648200"/>
          </a:xfrm>
          <a:prstGeom prst="rect">
            <a:avLst/>
          </a:prstGeom>
        </p:spPr>
        <p:txBody>
          <a:bodyPr/>
          <a:lstStyle/>
          <a:p>
            <a:pPr defTabSz="1866792">
              <a:defRPr spc="-177" sz="8874"/>
            </a:pPr>
          </a:p>
          <a:p>
            <a:pPr defTabSz="1866792">
              <a:defRPr spc="-261" sz="8874"/>
            </a:pPr>
            <a:r>
              <a:t>年青，保罗真儿子，传福音的心，家庭背景，无伪的信心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IMG_1351.jpeg" descr="IMG_135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174" y="-231339"/>
            <a:ext cx="24195652" cy="147862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IMG_1351.jpeg" descr="IMG_135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174" y="-231339"/>
            <a:ext cx="24195652" cy="147862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IMG_1351.jpeg" descr="IMG_135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174" y="-231339"/>
            <a:ext cx="24195652" cy="147862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“写信给我亲爱的儿子提摩太。愿恩惠、怜悯、平安从父 神和我们主基督耶稣归与你！ 想到你心里无伪之信，这信是先在你外祖母罗以和你母亲友妮基心里的，我深信也在你的心里。”1:2, 5"/>
          <p:cNvSpPr txBox="1"/>
          <p:nvPr>
            <p:ph type="title"/>
          </p:nvPr>
        </p:nvSpPr>
        <p:spPr>
          <a:xfrm>
            <a:off x="1206495" y="2786291"/>
            <a:ext cx="21483968" cy="7957196"/>
          </a:xfrm>
          <a:prstGeom prst="rect">
            <a:avLst/>
          </a:prstGeom>
        </p:spPr>
        <p:txBody>
          <a:bodyPr/>
          <a:lstStyle/>
          <a:p>
            <a:pPr defTabSz="1619544">
              <a:defRPr spc="-162" sz="8019"/>
            </a:pPr>
            <a:r>
              <a:t>“写信给我亲爱的</a:t>
            </a:r>
            <a:r>
              <a:rPr>
                <a:solidFill>
                  <a:srgbClr val="F5EC00"/>
                </a:solidFill>
              </a:rPr>
              <a:t>儿子</a:t>
            </a:r>
            <a:r>
              <a:t>提摩太。愿恩惠、怜悯、平安从父　神和我们主基督耶稣归与你！ 想到你心里</a:t>
            </a:r>
            <a:r>
              <a:rPr>
                <a:solidFill>
                  <a:srgbClr val="F5EC00"/>
                </a:solidFill>
              </a:rPr>
              <a:t>无伪之信</a:t>
            </a:r>
            <a:r>
              <a:t>，这信是先在你</a:t>
            </a:r>
            <a:r>
              <a:rPr>
                <a:solidFill>
                  <a:srgbClr val="F5EC00"/>
                </a:solidFill>
              </a:rPr>
              <a:t>外祖母罗以和你母亲友妮基</a:t>
            </a:r>
            <a:r>
              <a:t>心里的，我深信也在你的心里。”1:2, 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三．提摩太的困境："/>
          <p:cNvSpPr txBox="1"/>
          <p:nvPr>
            <p:ph type="title"/>
          </p:nvPr>
        </p:nvSpPr>
        <p:spPr>
          <a:xfrm>
            <a:off x="979613" y="676868"/>
            <a:ext cx="22298726" cy="14177338"/>
          </a:xfrm>
          <a:prstGeom prst="rect">
            <a:avLst/>
          </a:prstGeom>
        </p:spPr>
        <p:txBody>
          <a:bodyPr/>
          <a:lstStyle>
            <a:lvl1pPr>
              <a:defRPr spc="-300"/>
            </a:lvl1pPr>
          </a:lstStyle>
          <a:p>
            <a:pPr/>
            <a:r>
              <a:t>三．提摩太的困境：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属灵压力／人际压力／心理压力／政治压力"/>
          <p:cNvSpPr txBox="1"/>
          <p:nvPr>
            <p:ph type="title"/>
          </p:nvPr>
        </p:nvSpPr>
        <p:spPr>
          <a:xfrm>
            <a:off x="979613" y="542298"/>
            <a:ext cx="22298726" cy="12815728"/>
          </a:xfrm>
          <a:prstGeom prst="rect">
            <a:avLst/>
          </a:prstGeom>
        </p:spPr>
        <p:txBody>
          <a:bodyPr/>
          <a:lstStyle>
            <a:lvl1pPr>
              <a:defRPr spc="-200" sz="9300"/>
            </a:lvl1pPr>
          </a:lstStyle>
          <a:p>
            <a:pPr/>
            <a:r>
              <a:t>属灵压力／人际压力／心理压力／政治压力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属灵的父被囚…"/>
          <p:cNvSpPr txBox="1"/>
          <p:nvPr>
            <p:ph type="title"/>
          </p:nvPr>
        </p:nvSpPr>
        <p:spPr>
          <a:xfrm>
            <a:off x="979613" y="542298"/>
            <a:ext cx="22298726" cy="12815728"/>
          </a:xfrm>
          <a:prstGeom prst="rect">
            <a:avLst/>
          </a:prstGeom>
        </p:spPr>
        <p:txBody>
          <a:bodyPr/>
          <a:lstStyle/>
          <a:p>
            <a:pPr defTabSz="1759505">
              <a:defRPr spc="-246" sz="8364"/>
            </a:pPr>
            <a:r>
              <a:t>属灵的父被囚</a:t>
            </a:r>
          </a:p>
          <a:p>
            <a:pPr defTabSz="1759505">
              <a:defRPr spc="-246" sz="8364"/>
            </a:pPr>
            <a:r>
              <a:t>我为这福音受苦难，甚至</a:t>
            </a:r>
            <a:r>
              <a:rPr>
                <a:solidFill>
                  <a:srgbClr val="F5EC00"/>
                </a:solidFill>
              </a:rPr>
              <a:t>被捆绑，像犯人一样</a:t>
            </a:r>
            <a:r>
              <a:t>。然而　神的道却不被捆绑。2:9 </a:t>
            </a:r>
          </a:p>
          <a:p>
            <a:pPr defTabSz="1759505">
              <a:defRPr spc="-246" sz="8364"/>
            </a:pPr>
            <a:r>
              <a:t>“你不要以</a:t>
            </a:r>
            <a:r>
              <a:rPr>
                <a:solidFill>
                  <a:srgbClr val="F5EC00"/>
                </a:solidFill>
              </a:rPr>
              <a:t>给我们的主作见证为耻</a:t>
            </a:r>
            <a:r>
              <a:t>，也不要以</a:t>
            </a:r>
            <a:r>
              <a:rPr>
                <a:solidFill>
                  <a:srgbClr val="F5EC00"/>
                </a:solidFill>
              </a:rPr>
              <a:t>我这为主被囚的为耻</a:t>
            </a:r>
            <a:r>
              <a:t>；总要按　神的能力，与我为福音同受苦难。1:8</a:t>
            </a:r>
          </a:p>
          <a:p>
            <a:pPr defTabSz="1759505">
              <a:defRPr spc="-246" sz="8364"/>
            </a:pPr>
            <a:r>
              <a:t>“为这缘故，我也受这些苦难。然而我不以为耻；…”1:12a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四．提摩太的挑战…"/>
          <p:cNvSpPr txBox="1"/>
          <p:nvPr>
            <p:ph type="title"/>
          </p:nvPr>
        </p:nvSpPr>
        <p:spPr>
          <a:xfrm>
            <a:off x="1206495" y="2668407"/>
            <a:ext cx="21971006" cy="8656488"/>
          </a:xfrm>
          <a:prstGeom prst="rect">
            <a:avLst/>
          </a:prstGeom>
        </p:spPr>
        <p:txBody>
          <a:bodyPr/>
          <a:lstStyle/>
          <a:p>
            <a:pPr>
              <a:defRPr spc="-300"/>
            </a:pPr>
            <a:r>
              <a:t>四．提摩太的挑战</a:t>
            </a:r>
          </a:p>
          <a:p>
            <a:pPr>
              <a:defRPr spc="-300"/>
            </a:pPr>
            <a:r>
              <a:t>“记念你的眼泪，昼夜切切地想要见你，好叫我满心快乐。” 1:4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